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6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7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970" r:id="rId1"/>
    <p:sldMasterId id="2147483992" r:id="rId2"/>
    <p:sldMasterId id="2147484004" r:id="rId3"/>
    <p:sldMasterId id="2147484016" r:id="rId4"/>
    <p:sldMasterId id="2147484028" r:id="rId5"/>
    <p:sldMasterId id="2147484040" r:id="rId6"/>
    <p:sldMasterId id="2147484052" r:id="rId7"/>
    <p:sldMasterId id="2147484073" r:id="rId8"/>
  </p:sldMasterIdLst>
  <p:notesMasterIdLst>
    <p:notesMasterId r:id="rId123"/>
  </p:notesMasterIdLst>
  <p:handoutMasterIdLst>
    <p:handoutMasterId r:id="rId124"/>
  </p:handoutMasterIdLst>
  <p:sldIdLst>
    <p:sldId id="1538" r:id="rId9"/>
    <p:sldId id="1547" r:id="rId10"/>
    <p:sldId id="1273" r:id="rId11"/>
    <p:sldId id="1570" r:id="rId12"/>
    <p:sldId id="1613" r:id="rId13"/>
    <p:sldId id="1614" r:id="rId14"/>
    <p:sldId id="1571" r:id="rId15"/>
    <p:sldId id="1615" r:id="rId16"/>
    <p:sldId id="1572" r:id="rId17"/>
    <p:sldId id="1616" r:id="rId18"/>
    <p:sldId id="1617" r:id="rId19"/>
    <p:sldId id="1573" r:id="rId20"/>
    <p:sldId id="1369" r:id="rId21"/>
    <p:sldId id="1362" r:id="rId22"/>
    <p:sldId id="1618" r:id="rId23"/>
    <p:sldId id="1619" r:id="rId24"/>
    <p:sldId id="1620" r:id="rId25"/>
    <p:sldId id="1568" r:id="rId26"/>
    <p:sldId id="1621" r:id="rId27"/>
    <p:sldId id="1622" r:id="rId28"/>
    <p:sldId id="1363" r:id="rId29"/>
    <p:sldId id="1623" r:id="rId30"/>
    <p:sldId id="1624" r:id="rId31"/>
    <p:sldId id="1567" r:id="rId32"/>
    <p:sldId id="1625" r:id="rId33"/>
    <p:sldId id="1550" r:id="rId34"/>
    <p:sldId id="1551" r:id="rId35"/>
    <p:sldId id="1574" r:id="rId36"/>
    <p:sldId id="1580" r:id="rId37"/>
    <p:sldId id="1581" r:id="rId38"/>
    <p:sldId id="1582" r:id="rId39"/>
    <p:sldId id="1327" r:id="rId40"/>
    <p:sldId id="1602" r:id="rId41"/>
    <p:sldId id="1575" r:id="rId42"/>
    <p:sldId id="1627" r:id="rId43"/>
    <p:sldId id="1628" r:id="rId44"/>
    <p:sldId id="1626" r:id="rId45"/>
    <p:sldId id="1370" r:id="rId46"/>
    <p:sldId id="1586" r:id="rId47"/>
    <p:sldId id="1371" r:id="rId48"/>
    <p:sldId id="1588" r:id="rId49"/>
    <p:sldId id="1589" r:id="rId50"/>
    <p:sldId id="1587" r:id="rId51"/>
    <p:sldId id="1373" r:id="rId52"/>
    <p:sldId id="1629" r:id="rId53"/>
    <p:sldId id="1577" r:id="rId54"/>
    <p:sldId id="1578" r:id="rId55"/>
    <p:sldId id="1630" r:id="rId56"/>
    <p:sldId id="1374" r:id="rId57"/>
    <p:sldId id="1590" r:id="rId58"/>
    <p:sldId id="1591" r:id="rId59"/>
    <p:sldId id="1592" r:id="rId60"/>
    <p:sldId id="1593" r:id="rId61"/>
    <p:sldId id="1345" r:id="rId62"/>
    <p:sldId id="1631" r:id="rId63"/>
    <p:sldId id="1646" r:id="rId64"/>
    <p:sldId id="1647" r:id="rId65"/>
    <p:sldId id="1648" r:id="rId66"/>
    <p:sldId id="1565" r:id="rId67"/>
    <p:sldId id="1632" r:id="rId68"/>
    <p:sldId id="1552" r:id="rId69"/>
    <p:sldId id="1576" r:id="rId70"/>
    <p:sldId id="1361" r:id="rId71"/>
    <p:sldId id="1378" r:id="rId72"/>
    <p:sldId id="1379" r:id="rId73"/>
    <p:sldId id="1380" r:id="rId74"/>
    <p:sldId id="1382" r:id="rId75"/>
    <p:sldId id="1383" r:id="rId76"/>
    <p:sldId id="1384" r:id="rId77"/>
    <p:sldId id="1579" r:id="rId78"/>
    <p:sldId id="1387" r:id="rId79"/>
    <p:sldId id="1339" r:id="rId80"/>
    <p:sldId id="1633" r:id="rId81"/>
    <p:sldId id="1634" r:id="rId82"/>
    <p:sldId id="1341" r:id="rId83"/>
    <p:sldId id="1342" r:id="rId84"/>
    <p:sldId id="1340" r:id="rId85"/>
    <p:sldId id="1636" r:id="rId86"/>
    <p:sldId id="1635" r:id="rId87"/>
    <p:sldId id="1637" r:id="rId88"/>
    <p:sldId id="1638" r:id="rId89"/>
    <p:sldId id="1597" r:id="rId90"/>
    <p:sldId id="1603" r:id="rId91"/>
    <p:sldId id="1596" r:id="rId92"/>
    <p:sldId id="1594" r:id="rId93"/>
    <p:sldId id="1595" r:id="rId94"/>
    <p:sldId id="1598" r:id="rId95"/>
    <p:sldId id="1639" r:id="rId96"/>
    <p:sldId id="1604" r:id="rId97"/>
    <p:sldId id="1650" r:id="rId98"/>
    <p:sldId id="1599" r:id="rId99"/>
    <p:sldId id="1605" r:id="rId100"/>
    <p:sldId id="1601" r:id="rId101"/>
    <p:sldId id="1640" r:id="rId102"/>
    <p:sldId id="1641" r:id="rId103"/>
    <p:sldId id="1391" r:id="rId104"/>
    <p:sldId id="1644" r:id="rId105"/>
    <p:sldId id="1643" r:id="rId106"/>
    <p:sldId id="1642" r:id="rId107"/>
    <p:sldId id="1393" r:id="rId108"/>
    <p:sldId id="1606" r:id="rId109"/>
    <p:sldId id="1403" r:id="rId110"/>
    <p:sldId id="1611" r:id="rId111"/>
    <p:sldId id="1612" r:id="rId112"/>
    <p:sldId id="1645" r:id="rId113"/>
    <p:sldId id="1405" r:id="rId114"/>
    <p:sldId id="1607" r:id="rId115"/>
    <p:sldId id="1608" r:id="rId116"/>
    <p:sldId id="1649" r:id="rId117"/>
    <p:sldId id="1409" r:id="rId118"/>
    <p:sldId id="1397" r:id="rId119"/>
    <p:sldId id="1609" r:id="rId120"/>
    <p:sldId id="1566" r:id="rId121"/>
    <p:sldId id="1610" r:id="rId122"/>
  </p:sldIdLst>
  <p:sldSz cx="9144000" cy="6858000" type="screen4x3"/>
  <p:notesSz cx="6992938" cy="92789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u="sng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u="sng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u="sng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u="sng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u="sng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u="sng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u="sng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u="sng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u="sng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F6FF"/>
    <a:srgbClr val="FFFF99"/>
    <a:srgbClr val="336699"/>
    <a:srgbClr val="666699"/>
    <a:srgbClr val="E8E8F6"/>
    <a:srgbClr val="CDCDEC"/>
    <a:srgbClr val="FF7C80"/>
    <a:srgbClr val="DDDDDD"/>
    <a:srgbClr val="FFCCCC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6458" autoAdjust="0"/>
    <p:restoredTop sz="94660" autoAdjust="0"/>
  </p:normalViewPr>
  <p:slideViewPr>
    <p:cSldViewPr snapToGrid="0">
      <p:cViewPr varScale="1">
        <p:scale>
          <a:sx n="55" d="100"/>
          <a:sy n="55" d="100"/>
        </p:scale>
        <p:origin x="-77" y="-586"/>
      </p:cViewPr>
      <p:guideLst>
        <p:guide orient="horz" pos="4277"/>
        <p:guide pos="23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-2818" y="422"/>
      </p:cViewPr>
      <p:guideLst>
        <p:guide orient="horz" pos="2922"/>
        <p:guide pos="220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117" Type="http://schemas.openxmlformats.org/officeDocument/2006/relationships/slide" Target="slides/slide109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slide" Target="slides/slide81.xml"/><Relationship Id="rId112" Type="http://schemas.openxmlformats.org/officeDocument/2006/relationships/slide" Target="slides/slide104.xml"/><Relationship Id="rId16" Type="http://schemas.openxmlformats.org/officeDocument/2006/relationships/slide" Target="slides/slide8.xml"/><Relationship Id="rId107" Type="http://schemas.openxmlformats.org/officeDocument/2006/relationships/slide" Target="slides/slide99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102" Type="http://schemas.openxmlformats.org/officeDocument/2006/relationships/slide" Target="slides/slide94.xml"/><Relationship Id="rId123" Type="http://schemas.openxmlformats.org/officeDocument/2006/relationships/notesMaster" Target="notesMasters/notesMaster1.xml"/><Relationship Id="rId12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2.xml"/><Relationship Id="rId95" Type="http://schemas.openxmlformats.org/officeDocument/2006/relationships/slide" Target="slides/slide87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slide" Target="slides/slide69.xml"/><Relationship Id="rId100" Type="http://schemas.openxmlformats.org/officeDocument/2006/relationships/slide" Target="slides/slide92.xml"/><Relationship Id="rId105" Type="http://schemas.openxmlformats.org/officeDocument/2006/relationships/slide" Target="slides/slide97.xml"/><Relationship Id="rId113" Type="http://schemas.openxmlformats.org/officeDocument/2006/relationships/slide" Target="slides/slide105.xml"/><Relationship Id="rId118" Type="http://schemas.openxmlformats.org/officeDocument/2006/relationships/slide" Target="slides/slide110.xml"/><Relationship Id="rId126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93" Type="http://schemas.openxmlformats.org/officeDocument/2006/relationships/slide" Target="slides/slide85.xml"/><Relationship Id="rId98" Type="http://schemas.openxmlformats.org/officeDocument/2006/relationships/slide" Target="slides/slide90.xml"/><Relationship Id="rId121" Type="http://schemas.openxmlformats.org/officeDocument/2006/relationships/slide" Target="slides/slide11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103" Type="http://schemas.openxmlformats.org/officeDocument/2006/relationships/slide" Target="slides/slide95.xml"/><Relationship Id="rId108" Type="http://schemas.openxmlformats.org/officeDocument/2006/relationships/slide" Target="slides/slide100.xml"/><Relationship Id="rId116" Type="http://schemas.openxmlformats.org/officeDocument/2006/relationships/slide" Target="slides/slide108.xml"/><Relationship Id="rId124" Type="http://schemas.openxmlformats.org/officeDocument/2006/relationships/handoutMaster" Target="handoutMasters/handoutMaster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91" Type="http://schemas.openxmlformats.org/officeDocument/2006/relationships/slide" Target="slides/slide83.xml"/><Relationship Id="rId96" Type="http://schemas.openxmlformats.org/officeDocument/2006/relationships/slide" Target="slides/slide88.xml"/><Relationship Id="rId111" Type="http://schemas.openxmlformats.org/officeDocument/2006/relationships/slide" Target="slides/slide10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6" Type="http://schemas.openxmlformats.org/officeDocument/2006/relationships/slide" Target="slides/slide98.xml"/><Relationship Id="rId114" Type="http://schemas.openxmlformats.org/officeDocument/2006/relationships/slide" Target="slides/slide106.xml"/><Relationship Id="rId119" Type="http://schemas.openxmlformats.org/officeDocument/2006/relationships/slide" Target="slides/slide111.xml"/><Relationship Id="rId127" Type="http://schemas.openxmlformats.org/officeDocument/2006/relationships/theme" Target="theme/theme1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94" Type="http://schemas.openxmlformats.org/officeDocument/2006/relationships/slide" Target="slides/slide86.xml"/><Relationship Id="rId99" Type="http://schemas.openxmlformats.org/officeDocument/2006/relationships/slide" Target="slides/slide91.xml"/><Relationship Id="rId101" Type="http://schemas.openxmlformats.org/officeDocument/2006/relationships/slide" Target="slides/slide93.xml"/><Relationship Id="rId122" Type="http://schemas.openxmlformats.org/officeDocument/2006/relationships/slide" Target="slides/slide1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109" Type="http://schemas.openxmlformats.org/officeDocument/2006/relationships/slide" Target="slides/slide10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slide" Target="slides/slide89.xml"/><Relationship Id="rId104" Type="http://schemas.openxmlformats.org/officeDocument/2006/relationships/slide" Target="slides/slide96.xml"/><Relationship Id="rId120" Type="http://schemas.openxmlformats.org/officeDocument/2006/relationships/slide" Target="slides/slide112.xml"/><Relationship Id="rId125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3.xml"/><Relationship Id="rId92" Type="http://schemas.openxmlformats.org/officeDocument/2006/relationships/slide" Target="slides/slide8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110" Type="http://schemas.openxmlformats.org/officeDocument/2006/relationships/slide" Target="slides/slide102.xml"/><Relationship Id="rId115" Type="http://schemas.openxmlformats.org/officeDocument/2006/relationships/slide" Target="slides/slide107.xml"/><Relationship Id="rId61" Type="http://schemas.openxmlformats.org/officeDocument/2006/relationships/slide" Target="slides/slide53.xml"/><Relationship Id="rId82" Type="http://schemas.openxmlformats.org/officeDocument/2006/relationships/slide" Target="slides/slide7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27363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u="none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17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37000" y="0"/>
            <a:ext cx="3027363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u="none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17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51900"/>
            <a:ext cx="3027363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u="none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17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37000" y="8851900"/>
            <a:ext cx="3027363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u="none"/>
            </a:lvl1pPr>
          </a:lstStyle>
          <a:p>
            <a:pPr>
              <a:defRPr/>
            </a:pPr>
            <a:fld id="{8A73C51E-FA64-434C-A324-1E3FF175C9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510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27363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u="none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37000" y="0"/>
            <a:ext cx="3027363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u="none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81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3163" y="692150"/>
            <a:ext cx="4618037" cy="3463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8050" y="4387850"/>
            <a:ext cx="5148263" cy="42338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51900"/>
            <a:ext cx="3027363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u="none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37000" y="8851900"/>
            <a:ext cx="3027363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u="none"/>
            </a:lvl1pPr>
          </a:lstStyle>
          <a:p>
            <a:pPr>
              <a:defRPr/>
            </a:pPr>
            <a:fld id="{8AF9DF1B-A40D-4F53-A08C-24E7E70664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0985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Clr>
                <a:srgbClr val="0000FF"/>
              </a:buClr>
            </a:pPr>
            <a:fld id="{CBCBBE42-7098-478C-AB27-BFE8BD4916CD}" type="slidenum">
              <a:rPr lang="en-US" smtClean="0">
                <a:solidFill>
                  <a:prstClr val="black"/>
                </a:solidFill>
              </a:rPr>
              <a:pPr>
                <a:buClr>
                  <a:srgbClr val="0000FF"/>
                </a:buClr>
              </a:pPr>
              <a:t>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8042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8042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3701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3701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3701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3701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05775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05775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05775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109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7186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1491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03628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113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114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Clr>
                <a:srgbClr val="0000FF"/>
              </a:buClr>
            </a:pPr>
            <a:fld id="{CBCBBE42-7098-478C-AB27-BFE8BD4916CD}" type="slidenum">
              <a:rPr lang="en-US" smtClean="0">
                <a:solidFill>
                  <a:prstClr val="black"/>
                </a:solidFill>
              </a:rPr>
              <a:pPr>
                <a:buClr>
                  <a:srgbClr val="0000FF"/>
                </a:buClr>
              </a:pPr>
              <a:t>26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742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74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742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742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742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742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742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742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742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742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100700-32CA-464E-A32C-38EE67B5BCA7}" type="slidenum">
              <a:rPr lang="en-US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823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3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100700-32CA-464E-A32C-38EE67B5BCA7}" type="slidenum">
              <a:rPr lang="en-US">
                <a:solidFill>
                  <a:prstClr val="black"/>
                </a:solidFill>
              </a:rPr>
              <a:pPr/>
              <a:t>39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823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3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21A756-3087-4D3C-804D-E1924E1FD1E4}" type="slidenum">
              <a:rPr lang="en-US">
                <a:solidFill>
                  <a:prstClr val="black"/>
                </a:solidFill>
              </a:rPr>
              <a:pPr/>
              <a:t>40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82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21A756-3087-4D3C-804D-E1924E1FD1E4}" type="slidenum">
              <a:rPr lang="en-US">
                <a:solidFill>
                  <a:prstClr val="black"/>
                </a:solidFill>
              </a:rPr>
              <a:pPr/>
              <a:t>41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82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21A756-3087-4D3C-804D-E1924E1FD1E4}" type="slidenum">
              <a:rPr lang="en-US">
                <a:solidFill>
                  <a:prstClr val="black"/>
                </a:solidFill>
              </a:rPr>
              <a:pPr/>
              <a:t>42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82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21A756-3087-4D3C-804D-E1924E1FD1E4}" type="slidenum">
              <a:rPr lang="en-US">
                <a:solidFill>
                  <a:prstClr val="black"/>
                </a:solidFill>
              </a:rPr>
              <a:pPr/>
              <a:t>43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82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D26501-F0AD-4CF6-840E-F43271E4681B}" type="slidenum">
              <a:rPr lang="en-US">
                <a:solidFill>
                  <a:prstClr val="black"/>
                </a:solidFill>
              </a:rPr>
              <a:pPr/>
              <a:t>44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826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6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D26501-F0AD-4CF6-840E-F43271E4681B}" type="slidenum">
              <a:rPr lang="en-US">
                <a:solidFill>
                  <a:prstClr val="black"/>
                </a:solidFill>
              </a:rPr>
              <a:pPr/>
              <a:t>45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826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6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D26501-F0AD-4CF6-840E-F43271E4681B}" type="slidenum">
              <a:rPr lang="en-US">
                <a:solidFill>
                  <a:prstClr val="black"/>
                </a:solidFill>
              </a:rPr>
              <a:pPr/>
              <a:t>46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826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6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371B64-635B-422F-90A5-7151A410BDAC}" type="slidenum">
              <a:rPr lang="en-US">
                <a:solidFill>
                  <a:prstClr val="black"/>
                </a:solidFill>
              </a:rPr>
              <a:pPr/>
              <a:t>47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82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7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371B64-635B-422F-90A5-7151A410BDAC}" type="slidenum">
              <a:rPr lang="en-US">
                <a:solidFill>
                  <a:prstClr val="black"/>
                </a:solidFill>
              </a:rPr>
              <a:pPr/>
              <a:t>48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82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7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371B64-635B-422F-90A5-7151A410BDAC}" type="slidenum">
              <a:rPr lang="en-US">
                <a:solidFill>
                  <a:prstClr val="black"/>
                </a:solidFill>
              </a:rPr>
              <a:pPr/>
              <a:t>49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827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7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904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904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9046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904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9355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93552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9355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9355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93552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60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Clr>
                <a:srgbClr val="0000FF"/>
              </a:buClr>
            </a:pPr>
            <a:fld id="{CBCBBE42-7098-478C-AB27-BFE8BD4916CD}" type="slidenum">
              <a:rPr lang="en-US" smtClean="0">
                <a:solidFill>
                  <a:prstClr val="black"/>
                </a:solidFill>
              </a:rPr>
              <a:pPr>
                <a:buClr>
                  <a:srgbClr val="0000FF"/>
                </a:buClr>
              </a:pPr>
              <a:t>61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62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9FD9BB-DE9D-4F06-AD11-EAFA581A3AE9}" type="slidenum">
              <a:rPr lang="en-US">
                <a:solidFill>
                  <a:prstClr val="black"/>
                </a:solidFill>
              </a:rPr>
              <a:pPr/>
              <a:t>64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831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31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BAEC52-F4C0-4D84-9DC2-8781F87138BC}" type="slidenum">
              <a:rPr lang="en-US">
                <a:solidFill>
                  <a:prstClr val="black"/>
                </a:solidFill>
              </a:rPr>
              <a:pPr/>
              <a:t>65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83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32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A78809-3BB2-4558-9854-D153FCB834ED}" type="slidenum">
              <a:rPr lang="en-US">
                <a:solidFill>
                  <a:prstClr val="black"/>
                </a:solidFill>
              </a:rPr>
              <a:pPr/>
              <a:t>66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83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33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88D5FB-79B8-4209-AE83-EFF57619B8B8}" type="slidenum">
              <a:rPr lang="en-US">
                <a:solidFill>
                  <a:prstClr val="black"/>
                </a:solidFill>
              </a:rPr>
              <a:pPr/>
              <a:t>67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83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35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7748ED-7E47-49E5-BACA-4B96CC006D39}" type="slidenum">
              <a:rPr lang="en-US">
                <a:solidFill>
                  <a:prstClr val="black"/>
                </a:solidFill>
              </a:rPr>
              <a:pPr/>
              <a:t>68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83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3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636810-5EE2-40BA-AF34-6A5D23B3EF1E}" type="slidenum">
              <a:rPr lang="en-US">
                <a:solidFill>
                  <a:prstClr val="black"/>
                </a:solidFill>
              </a:rPr>
              <a:pPr/>
              <a:t>69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83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37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636810-5EE2-40BA-AF34-6A5D23B3EF1E}" type="slidenum">
              <a:rPr lang="en-US">
                <a:solidFill>
                  <a:prstClr val="black"/>
                </a:solidFill>
              </a:rPr>
              <a:pPr/>
              <a:t>70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83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37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788A4E2-5D44-4EA5-A5A9-75D626957110}" type="slidenum">
              <a:rPr lang="en-US">
                <a:solidFill>
                  <a:prstClr val="black"/>
                </a:solidFill>
              </a:rPr>
              <a:pPr/>
              <a:t>71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2840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8819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8819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8819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0915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03628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20352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20352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203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20352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20352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93552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93552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Clr>
                <a:srgbClr val="0000FF"/>
              </a:buClr>
            </a:pPr>
            <a:fld id="{CBCBBE42-7098-478C-AB27-BFE8BD4916CD}" type="slidenum">
              <a:rPr lang="en-US" smtClean="0">
                <a:solidFill>
                  <a:prstClr val="black"/>
                </a:solidFill>
              </a:rPr>
              <a:pPr>
                <a:buClr>
                  <a:srgbClr val="0000FF"/>
                </a:buClr>
              </a:pPr>
              <a:t>84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85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86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7426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7426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74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7426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7426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7426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7426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7426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7426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47063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47063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47063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470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57200" y="6061075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defRPr/>
            </a:pPr>
            <a:endParaRPr lang="zh-CN" altLang="en-US" sz="2400">
              <a:latin typeface="Times New Roman" pitchFamily="18" charset="0"/>
              <a:ea typeface="宋体" pitchFamily="1" charset="-122"/>
              <a:cs typeface="+mn-cs"/>
            </a:endParaRPr>
          </a:p>
        </p:txBody>
      </p:sp>
      <p:sp>
        <p:nvSpPr>
          <p:cNvPr id="13742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"/>
            <a:ext cx="7772400" cy="17526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altLang="zh-CN"/>
          </a:p>
        </p:txBody>
      </p:sp>
      <p:sp>
        <p:nvSpPr>
          <p:cNvPr id="13742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133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 smtClean="0"/>
              <a:t>Click to edit Master subtitle style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99988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30858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650498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932256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002382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47831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533400"/>
            <a:ext cx="22098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533400"/>
            <a:ext cx="64770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0885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662757"/>
      </p:ext>
    </p:extLst>
  </p:cSld>
  <p:clrMapOvr>
    <a:masterClrMapping/>
  </p:clrMapOvr>
  <p:hf hdr="0" ftr="0" dt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06669"/>
      </p:ext>
    </p:extLst>
  </p:cSld>
  <p:clrMapOvr>
    <a:masterClrMapping/>
  </p:clrMapOvr>
  <p:hf hdr="0" ftr="0" dt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59468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533400"/>
            <a:ext cx="22098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533400"/>
            <a:ext cx="64770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678500"/>
      </p:ext>
    </p:extLst>
  </p:cSld>
  <p:clrMapOvr>
    <a:masterClrMapping/>
  </p:clrMapOvr>
  <p:hf hdr="0" ft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573142"/>
      </p:ext>
    </p:extLst>
  </p:cSld>
  <p:clrMapOvr>
    <a:masterClrMapping/>
  </p:clrMapOvr>
  <p:hf hdr="0" ftr="0" dt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94380"/>
      </p:ext>
    </p:extLst>
  </p:cSld>
  <p:clrMapOvr>
    <a:masterClrMapping/>
  </p:clrMapOvr>
  <p:hf hdr="0" ft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076542"/>
      </p:ext>
    </p:extLst>
  </p:cSld>
  <p:clrMapOvr>
    <a:masterClrMapping/>
  </p:clrMapOvr>
  <p:hf hdr="0" ftr="0" dt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52400" y="533400"/>
            <a:ext cx="8839200" cy="5638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434246"/>
      </p:ext>
    </p:extLst>
  </p:cSld>
  <p:clrMapOvr>
    <a:masterClrMapping/>
  </p:clrMapOvr>
  <p:hf hdr="0" ft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81048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52400" y="533400"/>
            <a:ext cx="8839200" cy="5638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  <a:lvl2pPr marL="457200" indent="-287338">
              <a:defRPr/>
            </a:lvl2pPr>
            <a:lvl3pPr marL="341313" indent="-171450">
              <a:defRPr/>
            </a:lvl3pPr>
            <a:lvl4pPr marL="627063" indent="-223838">
              <a:defRPr/>
            </a:lvl4pPr>
            <a:lvl5pPr marL="860425" indent="-233363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5867400" cy="6858000"/>
            <a:chOff x="0" y="0"/>
            <a:chExt cx="3696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28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  <a:defRPr/>
              </a:pPr>
              <a:endParaRPr kumimoji="1" lang="zh-CN" altLang="en-US" sz="2400">
                <a:latin typeface="Times New Roman" pitchFamily="18" charset="0"/>
                <a:ea typeface="宋体" pitchFamily="1" charset="-122"/>
                <a:cs typeface="+mn-cs"/>
              </a:endParaRPr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white">
            <a:xfrm>
              <a:off x="432" y="624"/>
              <a:ext cx="3264" cy="12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  <a:defRPr/>
              </a:pPr>
              <a:endParaRPr kumimoji="1" lang="zh-CN" altLang="en-US" sz="2400">
                <a:latin typeface="Times New Roman" pitchFamily="18" charset="0"/>
                <a:ea typeface="宋体" pitchFamily="1" charset="-122"/>
                <a:cs typeface="+mn-cs"/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3632200" y="4889500"/>
            <a:ext cx="4876800" cy="319088"/>
            <a:chOff x="2288" y="3080"/>
            <a:chExt cx="3072" cy="201"/>
          </a:xfrm>
        </p:grpSpPr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pic>
        <p:nvPicPr>
          <p:cNvPr id="10" name="Picture 13" descr="BBN_2c_secondar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5289550"/>
            <a:ext cx="38862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4" descr="do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5214938"/>
            <a:ext cx="3657600" cy="103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728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4673600" y="2927350"/>
            <a:ext cx="4013200" cy="1822450"/>
          </a:xfrm>
        </p:spPr>
        <p:txBody>
          <a:bodyPr anchor="b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CN" smtClean="0"/>
              <a:t>Click to edit Master subtitle style</a:t>
            </a:r>
            <a:endParaRPr lang="en-US" altLang="zh-CN"/>
          </a:p>
        </p:txBody>
      </p:sp>
      <p:sp>
        <p:nvSpPr>
          <p:cNvPr id="1377292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990600"/>
            <a:ext cx="8229600" cy="1905000"/>
          </a:xfrm>
          <a:prstGeom prst="roundRect">
            <a:avLst>
              <a:gd name="adj" fmla="val 50000"/>
            </a:avLst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altLang="zh-CN"/>
          </a:p>
        </p:txBody>
      </p:sp>
      <p:sp>
        <p:nvSpPr>
          <p:cNvPr id="12" name="Rectangle 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DCC0F98-AEBD-4F95-A7B2-159FA160810A}" type="datetime1">
              <a:rPr lang="en-US" altLang="zh-CN"/>
              <a:pPr>
                <a:defRPr/>
              </a:pPr>
              <a:t>2/15/2013</a:t>
            </a:fld>
            <a:endParaRPr lang="en-US" altLang="zh-CN"/>
          </a:p>
        </p:txBody>
      </p:sp>
      <p:sp>
        <p:nvSpPr>
          <p:cNvPr id="13" name="Rectangle 10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5791200" y="6248400"/>
            <a:ext cx="2897188" cy="4746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i="0"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6200" y="6248400"/>
            <a:ext cx="587375" cy="488950"/>
          </a:xfrm>
        </p:spPr>
        <p:txBody>
          <a:bodyPr anchorCtr="0"/>
          <a:lstStyle>
            <a:lvl1pPr>
              <a:defRPr sz="2600"/>
            </a:lvl1pPr>
          </a:lstStyle>
          <a:p>
            <a:pPr>
              <a:defRPr/>
            </a:pPr>
            <a:fld id="{2B3CD275-63F2-4571-ABE6-2CE26FD694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3CB097-ED09-420F-AADD-EBB2F42ED938}" type="datetime1">
              <a:rPr lang="en-US" altLang="zh-CN"/>
              <a:pPr>
                <a:defRPr/>
              </a:pPr>
              <a:t>2/15/2013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72E753-8563-4A94-A4CE-051A689E71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0F84F2-76E2-4EDE-BF91-CB21F3F23273}" type="datetime1">
              <a:rPr lang="en-US" altLang="zh-CN"/>
              <a:pPr>
                <a:defRPr/>
              </a:pPr>
              <a:t>2/15/2013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1EE059-201B-425A-9B3C-53D4635137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66800"/>
            <a:ext cx="3770313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1066800"/>
            <a:ext cx="3770312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4EB7BA-76B7-4A76-B631-E57EFE346C20}" type="datetime1">
              <a:rPr lang="en-US" altLang="zh-CN"/>
              <a:pPr>
                <a:defRPr/>
              </a:pPr>
              <a:t>2/15/2013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61D88C-5047-4BD3-92BE-D50FA85658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A23024-4230-4F8A-AC37-3DEFC19B043B}" type="datetime1">
              <a:rPr lang="en-US" altLang="zh-CN"/>
              <a:pPr>
                <a:defRPr/>
              </a:pPr>
              <a:t>2/15/2013</a:t>
            </a:fld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F7B402-1170-4458-B780-D7B3F8329E4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FEE7EF-47F9-431F-AF32-1E3EE10C9081}" type="datetime1">
              <a:rPr lang="en-US" altLang="zh-CN"/>
              <a:pPr>
                <a:defRPr/>
              </a:pPr>
              <a:t>2/15/2013</a:t>
            </a:fld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DFB30B-2B51-4AFC-AFEA-F85481A379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AA7079-8E44-4381-9957-D6C36704D413}" type="datetime1">
              <a:rPr lang="en-US" altLang="zh-CN"/>
              <a:pPr>
                <a:defRPr/>
              </a:pPr>
              <a:t>2/15/2013</a:t>
            </a:fld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55BBD-9230-4160-99B6-EB339C3423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7D5E56-A852-4355-99AC-877D1DE0D0BD}" type="datetime1">
              <a:rPr lang="en-US" altLang="zh-CN"/>
              <a:pPr>
                <a:defRPr/>
              </a:pPr>
              <a:t>2/15/2013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8FA340-54C2-4643-B975-A1ED9CD8B3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8F065B-00C9-4162-85CE-39EA7A6FC49D}" type="datetime1">
              <a:rPr lang="en-US" altLang="zh-CN"/>
              <a:pPr>
                <a:defRPr/>
              </a:pPr>
              <a:t>2/15/2013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F293B5-7DAE-47F7-ADA2-14E78550734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498AB-F2C0-43ED-A0D2-04302413DFE3}" type="datetime1">
              <a:rPr lang="en-US" altLang="zh-CN"/>
              <a:pPr>
                <a:defRPr/>
              </a:pPr>
              <a:t>2/15/2013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6C825D-80CA-4DFC-B5D5-0BDB392165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152400"/>
            <a:ext cx="1981200" cy="59340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152400"/>
            <a:ext cx="5791200" cy="5934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5713D7-8319-41F5-9EAC-DE79CE35FEC3}" type="datetime1">
              <a:rPr lang="en-US" altLang="zh-CN"/>
              <a:pPr>
                <a:defRPr/>
              </a:pPr>
              <a:t>2/15/2013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8A8329-8A87-4D45-8707-2444464EF4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5867400" cy="6858000"/>
            <a:chOff x="0" y="0"/>
            <a:chExt cx="3696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28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  <a:defRPr/>
              </a:pPr>
              <a:endParaRPr kumimoji="1" lang="zh-CN" altLang="en-US" sz="2400">
                <a:latin typeface="Times New Roman" pitchFamily="18" charset="0"/>
                <a:ea typeface="宋体" pitchFamily="1" charset="-122"/>
                <a:cs typeface="+mn-cs"/>
              </a:endParaRPr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white">
            <a:xfrm>
              <a:off x="432" y="624"/>
              <a:ext cx="3264" cy="12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  <a:defRPr/>
              </a:pPr>
              <a:endParaRPr kumimoji="1" lang="zh-CN" altLang="en-US" sz="2400">
                <a:latin typeface="Times New Roman" pitchFamily="18" charset="0"/>
                <a:ea typeface="宋体" pitchFamily="1" charset="-122"/>
                <a:cs typeface="+mn-cs"/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3632200" y="4889500"/>
            <a:ext cx="4876800" cy="319088"/>
            <a:chOff x="2288" y="3080"/>
            <a:chExt cx="3072" cy="201"/>
          </a:xfrm>
        </p:grpSpPr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pic>
        <p:nvPicPr>
          <p:cNvPr id="10" name="Picture 13" descr="BBN_2c_secondar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5289550"/>
            <a:ext cx="38862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4" descr="do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5214938"/>
            <a:ext cx="3657600" cy="103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728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4673600" y="2927350"/>
            <a:ext cx="4013200" cy="1822450"/>
          </a:xfrm>
        </p:spPr>
        <p:txBody>
          <a:bodyPr anchor="b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CN" smtClean="0"/>
              <a:t>Click to edit Master subtitle style</a:t>
            </a:r>
            <a:endParaRPr lang="en-US" altLang="zh-CN"/>
          </a:p>
        </p:txBody>
      </p:sp>
      <p:sp>
        <p:nvSpPr>
          <p:cNvPr id="1377292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990600"/>
            <a:ext cx="8229600" cy="1905000"/>
          </a:xfrm>
          <a:prstGeom prst="roundRect">
            <a:avLst>
              <a:gd name="adj" fmla="val 50000"/>
            </a:avLst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altLang="zh-CN"/>
          </a:p>
        </p:txBody>
      </p:sp>
      <p:sp>
        <p:nvSpPr>
          <p:cNvPr id="12" name="Rectangle 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DCC0F98-AEBD-4F95-A7B2-159FA160810A}" type="datetime1">
              <a:rPr lang="en-US" altLang="zh-CN"/>
              <a:pPr>
                <a:defRPr/>
              </a:pPr>
              <a:t>2/15/2013</a:t>
            </a:fld>
            <a:endParaRPr lang="en-US" altLang="zh-CN"/>
          </a:p>
        </p:txBody>
      </p:sp>
      <p:sp>
        <p:nvSpPr>
          <p:cNvPr id="13" name="Rectangle 10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5791200" y="6248400"/>
            <a:ext cx="2897188" cy="4746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i="0"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6200" y="6248400"/>
            <a:ext cx="587375" cy="488950"/>
          </a:xfrm>
        </p:spPr>
        <p:txBody>
          <a:bodyPr anchorCtr="0"/>
          <a:lstStyle>
            <a:lvl1pPr>
              <a:defRPr sz="2600"/>
            </a:lvl1pPr>
          </a:lstStyle>
          <a:p>
            <a:pPr>
              <a:defRPr/>
            </a:pPr>
            <a:fld id="{2B3CD275-63F2-4571-ABE6-2CE26FD694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3CB097-ED09-420F-AADD-EBB2F42ED938}" type="datetime1">
              <a:rPr lang="en-US" altLang="zh-CN"/>
              <a:pPr>
                <a:defRPr/>
              </a:pPr>
              <a:t>2/15/2013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72E753-8563-4A94-A4CE-051A689E71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0F84F2-76E2-4EDE-BF91-CB21F3F23273}" type="datetime1">
              <a:rPr lang="en-US" altLang="zh-CN"/>
              <a:pPr>
                <a:defRPr/>
              </a:pPr>
              <a:t>2/15/2013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1EE059-201B-425A-9B3C-53D4635137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66800"/>
            <a:ext cx="3770313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1066800"/>
            <a:ext cx="3770312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4EB7BA-76B7-4A76-B631-E57EFE346C20}" type="datetime1">
              <a:rPr lang="en-US" altLang="zh-CN"/>
              <a:pPr>
                <a:defRPr/>
              </a:pPr>
              <a:t>2/15/2013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61D88C-5047-4BD3-92BE-D50FA85658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A23024-4230-4F8A-AC37-3DEFC19B043B}" type="datetime1">
              <a:rPr lang="en-US" altLang="zh-CN"/>
              <a:pPr>
                <a:defRPr/>
              </a:pPr>
              <a:t>2/15/2013</a:t>
            </a:fld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F7B402-1170-4458-B780-D7B3F8329E4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FEE7EF-47F9-431F-AF32-1E3EE10C9081}" type="datetime1">
              <a:rPr lang="en-US" altLang="zh-CN"/>
              <a:pPr>
                <a:defRPr/>
              </a:pPr>
              <a:t>2/15/2013</a:t>
            </a:fld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DFB30B-2B51-4AFC-AFEA-F85481A379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AA7079-8E44-4381-9957-D6C36704D413}" type="datetime1">
              <a:rPr lang="en-US" altLang="zh-CN"/>
              <a:pPr>
                <a:defRPr/>
              </a:pPr>
              <a:t>2/15/2013</a:t>
            </a:fld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55BBD-9230-4160-99B6-EB339C3423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7D5E56-A852-4355-99AC-877D1DE0D0BD}" type="datetime1">
              <a:rPr lang="en-US" altLang="zh-CN"/>
              <a:pPr>
                <a:defRPr/>
              </a:pPr>
              <a:t>2/15/2013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8FA340-54C2-4643-B975-A1ED9CD8B3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8F065B-00C9-4162-85CE-39EA7A6FC49D}" type="datetime1">
              <a:rPr lang="en-US" altLang="zh-CN"/>
              <a:pPr>
                <a:defRPr/>
              </a:pPr>
              <a:t>2/15/2013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F293B5-7DAE-47F7-ADA2-14E78550734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498AB-F2C0-43ED-A0D2-04302413DFE3}" type="datetime1">
              <a:rPr lang="en-US" altLang="zh-CN"/>
              <a:pPr>
                <a:defRPr/>
              </a:pPr>
              <a:t>2/15/2013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6C825D-80CA-4DFC-B5D5-0BDB392165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152400"/>
            <a:ext cx="1981200" cy="59340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152400"/>
            <a:ext cx="5791200" cy="5934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5713D7-8319-41F5-9EAC-DE79CE35FEC3}" type="datetime1">
              <a:rPr lang="en-US" altLang="zh-CN"/>
              <a:pPr>
                <a:defRPr/>
              </a:pPr>
              <a:t>2/15/2013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8A8329-8A87-4D45-8707-2444464EF4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5867400" cy="6858000"/>
            <a:chOff x="0" y="0"/>
            <a:chExt cx="3696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28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  <a:defRPr/>
              </a:pPr>
              <a:endParaRPr kumimoji="1" lang="zh-CN" altLang="en-US" sz="2400">
                <a:latin typeface="Times New Roman" pitchFamily="18" charset="0"/>
                <a:ea typeface="宋体" pitchFamily="1" charset="-122"/>
                <a:cs typeface="+mn-cs"/>
              </a:endParaRPr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white">
            <a:xfrm>
              <a:off x="432" y="624"/>
              <a:ext cx="3264" cy="12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  <a:defRPr/>
              </a:pPr>
              <a:endParaRPr kumimoji="1" lang="zh-CN" altLang="en-US" sz="2400">
                <a:latin typeface="Times New Roman" pitchFamily="18" charset="0"/>
                <a:ea typeface="宋体" pitchFamily="1" charset="-122"/>
                <a:cs typeface="+mn-cs"/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3632200" y="4889500"/>
            <a:ext cx="4876800" cy="319088"/>
            <a:chOff x="2288" y="3080"/>
            <a:chExt cx="3072" cy="201"/>
          </a:xfrm>
        </p:grpSpPr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pic>
        <p:nvPicPr>
          <p:cNvPr id="10" name="Picture 13" descr="BBN_2c_secondar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5289550"/>
            <a:ext cx="38862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4" descr="do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5214938"/>
            <a:ext cx="3657600" cy="103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728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4673600" y="2927350"/>
            <a:ext cx="4013200" cy="1822450"/>
          </a:xfrm>
        </p:spPr>
        <p:txBody>
          <a:bodyPr anchor="b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CN" smtClean="0"/>
              <a:t>Click to edit Master subtitle style</a:t>
            </a:r>
            <a:endParaRPr lang="en-US" altLang="zh-CN"/>
          </a:p>
        </p:txBody>
      </p:sp>
      <p:sp>
        <p:nvSpPr>
          <p:cNvPr id="1377292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990600"/>
            <a:ext cx="8229600" cy="1905000"/>
          </a:xfrm>
          <a:prstGeom prst="roundRect">
            <a:avLst>
              <a:gd name="adj" fmla="val 50000"/>
            </a:avLst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altLang="zh-CN"/>
          </a:p>
        </p:txBody>
      </p:sp>
      <p:sp>
        <p:nvSpPr>
          <p:cNvPr id="12" name="Rectangle 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DCC0F98-AEBD-4F95-A7B2-159FA160810A}" type="datetime1">
              <a:rPr lang="en-US" altLang="zh-CN"/>
              <a:pPr>
                <a:defRPr/>
              </a:pPr>
              <a:t>2/15/2013</a:t>
            </a:fld>
            <a:endParaRPr lang="en-US" altLang="zh-CN"/>
          </a:p>
        </p:txBody>
      </p:sp>
      <p:sp>
        <p:nvSpPr>
          <p:cNvPr id="13" name="Rectangle 10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5791200" y="6248400"/>
            <a:ext cx="2897188" cy="4746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i="0"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6200" y="6248400"/>
            <a:ext cx="587375" cy="488950"/>
          </a:xfrm>
        </p:spPr>
        <p:txBody>
          <a:bodyPr anchorCtr="0"/>
          <a:lstStyle>
            <a:lvl1pPr>
              <a:defRPr sz="2600"/>
            </a:lvl1pPr>
          </a:lstStyle>
          <a:p>
            <a:pPr>
              <a:defRPr/>
            </a:pPr>
            <a:fld id="{2B3CD275-63F2-4571-ABE6-2CE26FD694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3CB097-ED09-420F-AADD-EBB2F42ED938}" type="datetime1">
              <a:rPr lang="en-US" altLang="zh-CN"/>
              <a:pPr>
                <a:defRPr/>
              </a:pPr>
              <a:t>2/15/2013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72E753-8563-4A94-A4CE-051A689E71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0F84F2-76E2-4EDE-BF91-CB21F3F23273}" type="datetime1">
              <a:rPr lang="en-US" altLang="zh-CN"/>
              <a:pPr>
                <a:defRPr/>
              </a:pPr>
              <a:t>2/15/2013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1EE059-201B-425A-9B3C-53D4635137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66800"/>
            <a:ext cx="3770313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1066800"/>
            <a:ext cx="3770312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4EB7BA-76B7-4A76-B631-E57EFE346C20}" type="datetime1">
              <a:rPr lang="en-US" altLang="zh-CN"/>
              <a:pPr>
                <a:defRPr/>
              </a:pPr>
              <a:t>2/15/2013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61D88C-5047-4BD3-92BE-D50FA85658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A23024-4230-4F8A-AC37-3DEFC19B043B}" type="datetime1">
              <a:rPr lang="en-US" altLang="zh-CN"/>
              <a:pPr>
                <a:defRPr/>
              </a:pPr>
              <a:t>2/15/2013</a:t>
            </a:fld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F7B402-1170-4458-B780-D7B3F8329E4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FEE7EF-47F9-431F-AF32-1E3EE10C9081}" type="datetime1">
              <a:rPr lang="en-US" altLang="zh-CN"/>
              <a:pPr>
                <a:defRPr/>
              </a:pPr>
              <a:t>2/15/2013</a:t>
            </a:fld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DFB30B-2B51-4AFC-AFEA-F85481A379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AA7079-8E44-4381-9957-D6C36704D413}" type="datetime1">
              <a:rPr lang="en-US" altLang="zh-CN"/>
              <a:pPr>
                <a:defRPr/>
              </a:pPr>
              <a:t>2/15/2013</a:t>
            </a:fld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55BBD-9230-4160-99B6-EB339C3423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7D5E56-A852-4355-99AC-877D1DE0D0BD}" type="datetime1">
              <a:rPr lang="en-US" altLang="zh-CN"/>
              <a:pPr>
                <a:defRPr/>
              </a:pPr>
              <a:t>2/15/2013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8FA340-54C2-4643-B975-A1ED9CD8B3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8F065B-00C9-4162-85CE-39EA7A6FC49D}" type="datetime1">
              <a:rPr lang="en-US" altLang="zh-CN"/>
              <a:pPr>
                <a:defRPr/>
              </a:pPr>
              <a:t>2/15/2013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F293B5-7DAE-47F7-ADA2-14E78550734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498AB-F2C0-43ED-A0D2-04302413DFE3}" type="datetime1">
              <a:rPr lang="en-US" altLang="zh-CN"/>
              <a:pPr>
                <a:defRPr/>
              </a:pPr>
              <a:t>2/15/2013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6C825D-80CA-4DFC-B5D5-0BDB392165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152400"/>
            <a:ext cx="1981200" cy="59340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152400"/>
            <a:ext cx="5791200" cy="5934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5713D7-8319-41F5-9EAC-DE79CE35FEC3}" type="datetime1">
              <a:rPr lang="en-US" altLang="zh-CN"/>
              <a:pPr>
                <a:defRPr/>
              </a:pPr>
              <a:t>2/15/2013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8A8329-8A87-4D45-8707-2444464EF4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5867400" cy="6858000"/>
            <a:chOff x="0" y="0"/>
            <a:chExt cx="3696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28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  <a:defRPr/>
              </a:pPr>
              <a:endParaRPr kumimoji="1" lang="zh-CN" altLang="en-US" sz="2400">
                <a:latin typeface="Times New Roman" pitchFamily="18" charset="0"/>
                <a:ea typeface="宋体" pitchFamily="1" charset="-122"/>
                <a:cs typeface="+mn-cs"/>
              </a:endParaRPr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white">
            <a:xfrm>
              <a:off x="432" y="624"/>
              <a:ext cx="3264" cy="12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  <a:defRPr/>
              </a:pPr>
              <a:endParaRPr kumimoji="1" lang="zh-CN" altLang="en-US" sz="2400">
                <a:latin typeface="Times New Roman" pitchFamily="18" charset="0"/>
                <a:ea typeface="宋体" pitchFamily="1" charset="-122"/>
                <a:cs typeface="+mn-cs"/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3632200" y="4889500"/>
            <a:ext cx="4876800" cy="319088"/>
            <a:chOff x="2288" y="3080"/>
            <a:chExt cx="3072" cy="201"/>
          </a:xfrm>
        </p:grpSpPr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pic>
        <p:nvPicPr>
          <p:cNvPr id="10" name="Picture 13" descr="BBN_2c_secondar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5289550"/>
            <a:ext cx="38862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4" descr="do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5214938"/>
            <a:ext cx="3657600" cy="103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728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4673600" y="2927350"/>
            <a:ext cx="4013200" cy="1822450"/>
          </a:xfrm>
        </p:spPr>
        <p:txBody>
          <a:bodyPr anchor="b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CN" smtClean="0"/>
              <a:t>Click to edit Master subtitle style</a:t>
            </a:r>
            <a:endParaRPr lang="en-US" altLang="zh-CN"/>
          </a:p>
        </p:txBody>
      </p:sp>
      <p:sp>
        <p:nvSpPr>
          <p:cNvPr id="1377292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990600"/>
            <a:ext cx="8229600" cy="1905000"/>
          </a:xfrm>
          <a:prstGeom prst="roundRect">
            <a:avLst>
              <a:gd name="adj" fmla="val 50000"/>
            </a:avLst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altLang="zh-CN"/>
          </a:p>
        </p:txBody>
      </p:sp>
      <p:sp>
        <p:nvSpPr>
          <p:cNvPr id="12" name="Rectangle 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DCC0F98-AEBD-4F95-A7B2-159FA160810A}" type="datetime1">
              <a:rPr lang="en-US" altLang="zh-CN"/>
              <a:pPr>
                <a:defRPr/>
              </a:pPr>
              <a:t>2/15/2013</a:t>
            </a:fld>
            <a:endParaRPr lang="en-US" altLang="zh-CN"/>
          </a:p>
        </p:txBody>
      </p:sp>
      <p:sp>
        <p:nvSpPr>
          <p:cNvPr id="13" name="Rectangle 10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5791200" y="6248400"/>
            <a:ext cx="2897188" cy="4746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i="0"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6200" y="6248400"/>
            <a:ext cx="587375" cy="488950"/>
          </a:xfrm>
        </p:spPr>
        <p:txBody>
          <a:bodyPr anchorCtr="0"/>
          <a:lstStyle>
            <a:lvl1pPr>
              <a:defRPr sz="2600"/>
            </a:lvl1pPr>
          </a:lstStyle>
          <a:p>
            <a:pPr>
              <a:defRPr/>
            </a:pPr>
            <a:fld id="{2B3CD275-63F2-4571-ABE6-2CE26FD694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3CB097-ED09-420F-AADD-EBB2F42ED938}" type="datetime1">
              <a:rPr lang="en-US" altLang="zh-CN"/>
              <a:pPr>
                <a:defRPr/>
              </a:pPr>
              <a:t>2/15/2013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72E753-8563-4A94-A4CE-051A689E71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0F84F2-76E2-4EDE-BF91-CB21F3F23273}" type="datetime1">
              <a:rPr lang="en-US" altLang="zh-CN"/>
              <a:pPr>
                <a:defRPr/>
              </a:pPr>
              <a:t>2/15/2013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1EE059-201B-425A-9B3C-53D4635137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66800"/>
            <a:ext cx="3770313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1066800"/>
            <a:ext cx="3770312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4EB7BA-76B7-4A76-B631-E57EFE346C20}" type="datetime1">
              <a:rPr lang="en-US" altLang="zh-CN"/>
              <a:pPr>
                <a:defRPr/>
              </a:pPr>
              <a:t>2/15/2013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61D88C-5047-4BD3-92BE-D50FA85658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A23024-4230-4F8A-AC37-3DEFC19B043B}" type="datetime1">
              <a:rPr lang="en-US" altLang="zh-CN"/>
              <a:pPr>
                <a:defRPr/>
              </a:pPr>
              <a:t>2/15/2013</a:t>
            </a:fld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F7B402-1170-4458-B780-D7B3F8329E4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FEE7EF-47F9-431F-AF32-1E3EE10C9081}" type="datetime1">
              <a:rPr lang="en-US" altLang="zh-CN"/>
              <a:pPr>
                <a:defRPr/>
              </a:pPr>
              <a:t>2/15/2013</a:t>
            </a:fld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DFB30B-2B51-4AFC-AFEA-F85481A379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AA7079-8E44-4381-9957-D6C36704D413}" type="datetime1">
              <a:rPr lang="en-US" altLang="zh-CN"/>
              <a:pPr>
                <a:defRPr/>
              </a:pPr>
              <a:t>2/15/2013</a:t>
            </a:fld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55BBD-9230-4160-99B6-EB339C3423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7D5E56-A852-4355-99AC-877D1DE0D0BD}" type="datetime1">
              <a:rPr lang="en-US" altLang="zh-CN"/>
              <a:pPr>
                <a:defRPr/>
              </a:pPr>
              <a:t>2/15/2013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8FA340-54C2-4643-B975-A1ED9CD8B3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8F065B-00C9-4162-85CE-39EA7A6FC49D}" type="datetime1">
              <a:rPr lang="en-US" altLang="zh-CN"/>
              <a:pPr>
                <a:defRPr/>
              </a:pPr>
              <a:t>2/15/2013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F293B5-7DAE-47F7-ADA2-14E78550734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498AB-F2C0-43ED-A0D2-04302413DFE3}" type="datetime1">
              <a:rPr lang="en-US" altLang="zh-CN"/>
              <a:pPr>
                <a:defRPr/>
              </a:pPr>
              <a:t>2/15/2013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6C825D-80CA-4DFC-B5D5-0BDB392165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152400"/>
            <a:ext cx="1981200" cy="59340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152400"/>
            <a:ext cx="5791200" cy="5934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5713D7-8319-41F5-9EAC-DE79CE35FEC3}" type="datetime1">
              <a:rPr lang="en-US" altLang="zh-CN"/>
              <a:pPr>
                <a:defRPr/>
              </a:pPr>
              <a:t>2/15/2013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8A8329-8A87-4D45-8707-2444464EF4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5867400" cy="6858000"/>
            <a:chOff x="0" y="0"/>
            <a:chExt cx="3696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28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  <a:defRPr/>
              </a:pPr>
              <a:endParaRPr kumimoji="1" lang="zh-CN" altLang="en-US" sz="2400">
                <a:latin typeface="Times New Roman" pitchFamily="18" charset="0"/>
                <a:ea typeface="宋体" pitchFamily="1" charset="-122"/>
                <a:cs typeface="+mn-cs"/>
              </a:endParaRPr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white">
            <a:xfrm>
              <a:off x="432" y="624"/>
              <a:ext cx="3264" cy="12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  <a:defRPr/>
              </a:pPr>
              <a:endParaRPr kumimoji="1" lang="zh-CN" altLang="en-US" sz="2400">
                <a:latin typeface="Times New Roman" pitchFamily="18" charset="0"/>
                <a:ea typeface="宋体" pitchFamily="1" charset="-122"/>
                <a:cs typeface="+mn-cs"/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3632200" y="4889500"/>
            <a:ext cx="4876800" cy="319088"/>
            <a:chOff x="2288" y="3080"/>
            <a:chExt cx="3072" cy="201"/>
          </a:xfrm>
        </p:grpSpPr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pic>
        <p:nvPicPr>
          <p:cNvPr id="10" name="Picture 13" descr="BBN_2c_secondar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5289550"/>
            <a:ext cx="38862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4" descr="do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5214938"/>
            <a:ext cx="3657600" cy="103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728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4673600" y="2927350"/>
            <a:ext cx="4013200" cy="1822450"/>
          </a:xfrm>
        </p:spPr>
        <p:txBody>
          <a:bodyPr anchor="b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CN" smtClean="0"/>
              <a:t>Click to edit Master subtitle style</a:t>
            </a:r>
            <a:endParaRPr lang="en-US" altLang="zh-CN"/>
          </a:p>
        </p:txBody>
      </p:sp>
      <p:sp>
        <p:nvSpPr>
          <p:cNvPr id="1377292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990600"/>
            <a:ext cx="8229600" cy="1905000"/>
          </a:xfrm>
          <a:prstGeom prst="roundRect">
            <a:avLst>
              <a:gd name="adj" fmla="val 50000"/>
            </a:avLst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altLang="zh-CN"/>
          </a:p>
        </p:txBody>
      </p:sp>
      <p:sp>
        <p:nvSpPr>
          <p:cNvPr id="12" name="Rectangle 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DCC0F98-AEBD-4F95-A7B2-159FA160810A}" type="datetime1">
              <a:rPr lang="en-US" altLang="zh-CN"/>
              <a:pPr>
                <a:defRPr/>
              </a:pPr>
              <a:t>2/15/2013</a:t>
            </a:fld>
            <a:endParaRPr lang="en-US" altLang="zh-CN"/>
          </a:p>
        </p:txBody>
      </p:sp>
      <p:sp>
        <p:nvSpPr>
          <p:cNvPr id="13" name="Rectangle 10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5791200" y="6248400"/>
            <a:ext cx="2897188" cy="4746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i="0"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6200" y="6248400"/>
            <a:ext cx="587375" cy="488950"/>
          </a:xfrm>
        </p:spPr>
        <p:txBody>
          <a:bodyPr anchorCtr="0"/>
          <a:lstStyle>
            <a:lvl1pPr>
              <a:defRPr sz="2600"/>
            </a:lvl1pPr>
          </a:lstStyle>
          <a:p>
            <a:pPr>
              <a:defRPr/>
            </a:pPr>
            <a:fld id="{2B3CD275-63F2-4571-ABE6-2CE26FD694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3CB097-ED09-420F-AADD-EBB2F42ED938}" type="datetime1">
              <a:rPr lang="en-US" altLang="zh-CN"/>
              <a:pPr>
                <a:defRPr/>
              </a:pPr>
              <a:t>2/15/2013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72E753-8563-4A94-A4CE-051A689E71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0F84F2-76E2-4EDE-BF91-CB21F3F23273}" type="datetime1">
              <a:rPr lang="en-US" altLang="zh-CN"/>
              <a:pPr>
                <a:defRPr/>
              </a:pPr>
              <a:t>2/15/2013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1EE059-201B-425A-9B3C-53D4635137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66800"/>
            <a:ext cx="3770313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1066800"/>
            <a:ext cx="3770312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4EB7BA-76B7-4A76-B631-E57EFE346C20}" type="datetime1">
              <a:rPr lang="en-US" altLang="zh-CN"/>
              <a:pPr>
                <a:defRPr/>
              </a:pPr>
              <a:t>2/15/2013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61D88C-5047-4BD3-92BE-D50FA85658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A23024-4230-4F8A-AC37-3DEFC19B043B}" type="datetime1">
              <a:rPr lang="en-US" altLang="zh-CN"/>
              <a:pPr>
                <a:defRPr/>
              </a:pPr>
              <a:t>2/15/2013</a:t>
            </a:fld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F7B402-1170-4458-B780-D7B3F8329E4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FEE7EF-47F9-431F-AF32-1E3EE10C9081}" type="datetime1">
              <a:rPr lang="en-US" altLang="zh-CN"/>
              <a:pPr>
                <a:defRPr/>
              </a:pPr>
              <a:t>2/15/2013</a:t>
            </a:fld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DFB30B-2B51-4AFC-AFEA-F85481A379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AA7079-8E44-4381-9957-D6C36704D413}" type="datetime1">
              <a:rPr lang="en-US" altLang="zh-CN"/>
              <a:pPr>
                <a:defRPr/>
              </a:pPr>
              <a:t>2/15/2013</a:t>
            </a:fld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55BBD-9230-4160-99B6-EB339C3423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7D5E56-A852-4355-99AC-877D1DE0D0BD}" type="datetime1">
              <a:rPr lang="en-US" altLang="zh-CN"/>
              <a:pPr>
                <a:defRPr/>
              </a:pPr>
              <a:t>2/15/2013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8FA340-54C2-4643-B975-A1ED9CD8B3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8F065B-00C9-4162-85CE-39EA7A6FC49D}" type="datetime1">
              <a:rPr lang="en-US" altLang="zh-CN"/>
              <a:pPr>
                <a:defRPr/>
              </a:pPr>
              <a:t>2/15/2013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F293B5-7DAE-47F7-ADA2-14E78550734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498AB-F2C0-43ED-A0D2-04302413DFE3}" type="datetime1">
              <a:rPr lang="en-US" altLang="zh-CN"/>
              <a:pPr>
                <a:defRPr/>
              </a:pPr>
              <a:t>2/15/2013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6C825D-80CA-4DFC-B5D5-0BDB392165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152400"/>
            <a:ext cx="1981200" cy="59340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152400"/>
            <a:ext cx="5791200" cy="5934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5713D7-8319-41F5-9EAC-DE79CE35FEC3}" type="datetime1">
              <a:rPr lang="en-US" altLang="zh-CN"/>
              <a:pPr>
                <a:defRPr/>
              </a:pPr>
              <a:t>2/15/2013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8A8329-8A87-4D45-8707-2444464EF4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57200" y="6061075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buClr>
                <a:srgbClr val="0000FF"/>
              </a:buClr>
              <a:buSzPct val="110000"/>
              <a:buFont typeface="Wingdings" pitchFamily="2" charset="2"/>
              <a:buNone/>
              <a:defRPr/>
            </a:pPr>
            <a:endParaRPr lang="zh-CN" altLang="en-US" sz="2400" u="none">
              <a:solidFill>
                <a:srgbClr val="000000"/>
              </a:solidFill>
              <a:latin typeface="Times New Roman" pitchFamily="18" charset="0"/>
              <a:ea typeface="宋体" pitchFamily="1" charset="-122"/>
            </a:endParaRPr>
          </a:p>
        </p:txBody>
      </p:sp>
      <p:sp>
        <p:nvSpPr>
          <p:cNvPr id="13742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"/>
            <a:ext cx="7772400" cy="17526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altLang="zh-CN"/>
          </a:p>
        </p:txBody>
      </p:sp>
      <p:sp>
        <p:nvSpPr>
          <p:cNvPr id="13742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133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 smtClean="0"/>
              <a:t>Click to edit Master subtitle style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584451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  <a:lvl2pPr marL="457200" indent="-287338">
              <a:defRPr/>
            </a:lvl2pPr>
            <a:lvl3pPr marL="341313" indent="-171450">
              <a:defRPr/>
            </a:lvl3pPr>
            <a:lvl4pPr marL="627063" indent="-223838">
              <a:defRPr/>
            </a:lvl4pPr>
            <a:lvl5pPr marL="860425" indent="-233363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4412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920982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941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87375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5287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331956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428336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275839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6466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533400"/>
            <a:ext cx="22098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533400"/>
            <a:ext cx="64770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75148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33634"/>
      </p:ext>
    </p:extLst>
  </p:cSld>
  <p:clrMapOvr>
    <a:masterClrMapping/>
  </p:clrMapOvr>
  <p:hf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82022"/>
      </p:ext>
    </p:extLst>
  </p:cSld>
  <p:clrMapOvr>
    <a:masterClrMapping/>
  </p:clrMapOvr>
  <p:hf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1873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4135"/>
      </p:ext>
    </p:extLst>
  </p:cSld>
  <p:clrMapOvr>
    <a:masterClrMapping/>
  </p:clrMapOvr>
  <p:hf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145481"/>
      </p:ext>
    </p:extLst>
  </p:cSld>
  <p:clrMapOvr>
    <a:masterClrMapping/>
  </p:clrMapOvr>
  <p:hf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49070"/>
      </p:ext>
    </p:extLst>
  </p:cSld>
  <p:clrMapOvr>
    <a:masterClrMapping/>
  </p:clrMapOvr>
  <p:hf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065"/>
      </p:ext>
    </p:extLst>
  </p:cSld>
  <p:clrMapOvr>
    <a:masterClrMapping/>
  </p:clrMapOvr>
  <p:hf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52400" y="533400"/>
            <a:ext cx="8839200" cy="5638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68186"/>
      </p:ext>
    </p:extLst>
  </p:cSld>
  <p:clrMapOvr>
    <a:masterClrMapping/>
  </p:clrMapOvr>
  <p:hf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062468"/>
      </p:ext>
    </p:extLst>
  </p:cSld>
  <p:clrMapOvr>
    <a:masterClrMapping/>
  </p:clrMapOvr>
  <p:hf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57200" y="6061075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buClr>
                <a:srgbClr val="0000FF"/>
              </a:buClr>
              <a:buSzPct val="110000"/>
              <a:buFont typeface="Wingdings" pitchFamily="2" charset="2"/>
              <a:buNone/>
              <a:defRPr/>
            </a:pPr>
            <a:endParaRPr lang="zh-CN" altLang="en-US" sz="2400" u="none">
              <a:solidFill>
                <a:srgbClr val="000000"/>
              </a:solidFill>
              <a:latin typeface="Times New Roman" pitchFamily="18" charset="0"/>
              <a:ea typeface="宋体" pitchFamily="1" charset="-122"/>
            </a:endParaRPr>
          </a:p>
        </p:txBody>
      </p:sp>
      <p:sp>
        <p:nvSpPr>
          <p:cNvPr id="13742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"/>
            <a:ext cx="7772400" cy="17526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altLang="zh-CN"/>
          </a:p>
        </p:txBody>
      </p:sp>
      <p:sp>
        <p:nvSpPr>
          <p:cNvPr id="13742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133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 smtClean="0"/>
              <a:t>Click to edit Master subtitle style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298791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  <a:lvl2pPr marL="457200" indent="-287338">
              <a:defRPr/>
            </a:lvl2pPr>
            <a:lvl3pPr marL="341313" indent="-171450">
              <a:defRPr/>
            </a:lvl3pPr>
            <a:lvl4pPr marL="627063" indent="-223838">
              <a:defRPr/>
            </a:lvl4pPr>
            <a:lvl5pPr marL="860425" indent="-233363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582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609602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64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3" Type="http://schemas.openxmlformats.org/officeDocument/2006/relationships/slideLayout" Target="../slideLayouts/slideLayout78.xml"/><Relationship Id="rId21" Type="http://schemas.openxmlformats.org/officeDocument/2006/relationships/theme" Target="../theme/theme7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95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23" Type="http://schemas.openxmlformats.org/officeDocument/2006/relationships/image" Target="../media/image2.jpeg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13" Type="http://schemas.openxmlformats.org/officeDocument/2006/relationships/slideLayout" Target="../slideLayouts/slideLayout108.xml"/><Relationship Id="rId18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98.xml"/><Relationship Id="rId21" Type="http://schemas.openxmlformats.org/officeDocument/2006/relationships/theme" Target="../theme/theme8.xml"/><Relationship Id="rId7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7.xml"/><Relationship Id="rId17" Type="http://schemas.openxmlformats.org/officeDocument/2006/relationships/slideLayout" Target="../slideLayouts/slideLayout112.xml"/><Relationship Id="rId2" Type="http://schemas.openxmlformats.org/officeDocument/2006/relationships/slideLayout" Target="../slideLayouts/slideLayout97.xml"/><Relationship Id="rId16" Type="http://schemas.openxmlformats.org/officeDocument/2006/relationships/slideLayout" Target="../slideLayouts/slideLayout111.xml"/><Relationship Id="rId20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0.xml"/><Relationship Id="rId15" Type="http://schemas.openxmlformats.org/officeDocument/2006/relationships/slideLayout" Target="../slideLayouts/slideLayout110.xml"/><Relationship Id="rId23" Type="http://schemas.openxmlformats.org/officeDocument/2006/relationships/image" Target="../media/image2.jpeg"/><Relationship Id="rId10" Type="http://schemas.openxmlformats.org/officeDocument/2006/relationships/slideLayout" Target="../slideLayouts/slideLayout105.xml"/><Relationship Id="rId19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Relationship Id="rId14" Type="http://schemas.openxmlformats.org/officeDocument/2006/relationships/slideLayout" Target="../slideLayouts/slideLayout109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533400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  <a:endParaRPr lang="en-US" altLang="zh-CN" dirty="0" smtClean="0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90600"/>
            <a:ext cx="88392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3"/>
            <a:r>
              <a:rPr lang="en-US" altLang="zh-CN" dirty="0" smtClean="0"/>
              <a:t>Third level</a:t>
            </a:r>
          </a:p>
        </p:txBody>
      </p:sp>
      <p:sp>
        <p:nvSpPr>
          <p:cNvPr id="1373191" name="Line 7"/>
          <p:cNvSpPr>
            <a:spLocks noChangeShapeType="1"/>
          </p:cNvSpPr>
          <p:nvPr/>
        </p:nvSpPr>
        <p:spPr bwMode="auto">
          <a:xfrm>
            <a:off x="152400" y="457200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1373192" name="Line 8"/>
          <p:cNvSpPr>
            <a:spLocks noChangeShapeType="1"/>
          </p:cNvSpPr>
          <p:nvPr/>
        </p:nvSpPr>
        <p:spPr bwMode="auto">
          <a:xfrm>
            <a:off x="152400" y="6365223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pic>
        <p:nvPicPr>
          <p:cNvPr id="5128" name="Picture 10" descr="isis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8418195" y="6392770"/>
            <a:ext cx="68103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9" name="Picture 11" descr="vsb5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20320" y="6391183"/>
            <a:ext cx="476250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3201" name="Rectangle 17"/>
          <p:cNvSpPr>
            <a:spLocks noChangeArrowheads="1"/>
          </p:cNvSpPr>
          <p:nvPr/>
        </p:nvSpPr>
        <p:spPr bwMode="auto">
          <a:xfrm>
            <a:off x="4349750" y="6430963"/>
            <a:ext cx="463550" cy="36671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fld id="{B94337BD-2C91-44FC-B100-2A7003AD1CD6}" type="slidenum">
              <a:rPr lang="en-US" altLang="zh-CN" b="1" u="none">
                <a:ea typeface="宋体" pitchFamily="1" charset="-122"/>
                <a:cs typeface="+mn-cs"/>
              </a:rPr>
              <a:pPr>
                <a:defRPr/>
              </a:pPr>
              <a:t>‹#›</a:t>
            </a:fld>
            <a:endParaRPr lang="en-US" altLang="zh-CN" b="1" u="none" dirty="0">
              <a:ea typeface="宋体" pitchFamily="1" charset="-122"/>
              <a:cs typeface="+mn-cs"/>
            </a:endParaRPr>
          </a:p>
        </p:txBody>
      </p:sp>
      <p:sp>
        <p:nvSpPr>
          <p:cNvPr id="11" name="Rectangle 12"/>
          <p:cNvSpPr>
            <a:spLocks noChangeArrowheads="1"/>
          </p:cNvSpPr>
          <p:nvPr userDrawn="1"/>
        </p:nvSpPr>
        <p:spPr bwMode="auto">
          <a:xfrm>
            <a:off x="6705600" y="84850"/>
            <a:ext cx="2297113" cy="3416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  <a:defRPr/>
            </a:pPr>
            <a:r>
              <a:rPr lang="en-US" altLang="zh-CN" u="none" dirty="0" smtClean="0">
                <a:solidFill>
                  <a:srgbClr val="3333CC"/>
                </a:solidFill>
                <a:latin typeface="Tahoma" pitchFamily="34" charset="0"/>
                <a:ea typeface="宋体" pitchFamily="1" charset="-122"/>
              </a:rPr>
              <a:t>D. </a:t>
            </a:r>
            <a:r>
              <a:rPr lang="en-US" altLang="zh-CN" u="none" dirty="0">
                <a:solidFill>
                  <a:srgbClr val="3333CC"/>
                </a:solidFill>
                <a:latin typeface="Tahoma" pitchFamily="34" charset="0"/>
                <a:ea typeface="宋体" pitchFamily="1" charset="-122"/>
              </a:rPr>
              <a:t>C. Schmidt</a:t>
            </a:r>
          </a:p>
        </p:txBody>
      </p:sp>
      <p:sp>
        <p:nvSpPr>
          <p:cNvPr id="12" name="Text Box 6"/>
          <p:cNvSpPr txBox="1">
            <a:spLocks noChangeArrowheads="1"/>
          </p:cNvSpPr>
          <p:nvPr userDrawn="1"/>
        </p:nvSpPr>
        <p:spPr bwMode="auto">
          <a:xfrm>
            <a:off x="152400" y="57150"/>
            <a:ext cx="66675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rIns="0">
            <a:spAutoFit/>
          </a:bodyPr>
          <a:lstStyle/>
          <a:p>
            <a:pPr>
              <a:defRPr/>
            </a:pPr>
            <a:r>
              <a:rPr lang="en-US" altLang="zh-CN" u="none" baseline="0" dirty="0" smtClean="0">
                <a:solidFill>
                  <a:schemeClr val="accent2"/>
                </a:solidFill>
                <a:latin typeface="+mj-lt"/>
              </a:rPr>
              <a:t>Synchronous Event Handling, Connections, &amp; Service Initialization</a:t>
            </a:r>
            <a:endParaRPr lang="en-US" altLang="zh-CN" u="none" dirty="0">
              <a:solidFill>
                <a:schemeClr val="accent2"/>
              </a:solidFill>
              <a:latin typeface="+mj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  <p:sldLayoutId id="2147483982" r:id="rId12"/>
    <p:sldLayoutId id="2147483983" r:id="rId13"/>
    <p:sldLayoutId id="2147483984" r:id="rId14"/>
    <p:sldLayoutId id="2147483985" r:id="rId15"/>
    <p:sldLayoutId id="2147483986" r:id="rId16"/>
    <p:sldLayoutId id="2147483987" r:id="rId17"/>
    <p:sldLayoutId id="2147483988" r:id="rId18"/>
    <p:sldLayoutId id="2147483989" r:id="rId19"/>
    <p:sldLayoutId id="2147483990" r:id="rId20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30188" indent="-230188" algn="l" rtl="0" eaLnBrk="1" fontAlgn="base" hangingPunct="1">
        <a:spcBef>
          <a:spcPct val="20000"/>
        </a:spcBef>
        <a:spcAft>
          <a:spcPct val="0"/>
        </a:spcAft>
        <a:buSzPct val="90000"/>
        <a:buChar char="•"/>
        <a:defRPr lang="en-US" altLang="zh-CN" sz="20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461963" indent="-230188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lang="en-US" altLang="zh-CN" sz="20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461963" indent="-230188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30188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0" y="0"/>
            <a:ext cx="3200400" cy="6858000"/>
            <a:chOff x="0" y="0"/>
            <a:chExt cx="2016" cy="4320"/>
          </a:xfrm>
        </p:grpSpPr>
        <p:sp>
          <p:nvSpPr>
            <p:cNvPr id="1376259" name="Rectangle 3"/>
            <p:cNvSpPr>
              <a:spLocks noChangeArrowheads="1"/>
            </p:cNvSpPr>
            <p:nvPr userDrawn="1"/>
          </p:nvSpPr>
          <p:spPr bwMode="auto">
            <a:xfrm>
              <a:off x="0" y="0"/>
              <a:ext cx="4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1376260" name="Freeform 4"/>
            <p:cNvSpPr>
              <a:spLocks/>
            </p:cNvSpPr>
            <p:nvPr userDrawn="1"/>
          </p:nvSpPr>
          <p:spPr bwMode="auto">
            <a:xfrm>
              <a:off x="288" y="0"/>
              <a:ext cx="1728" cy="735"/>
            </a:xfrm>
            <a:custGeom>
              <a:avLst/>
              <a:gdLst/>
              <a:ahLst/>
              <a:cxnLst>
                <a:cxn ang="0">
                  <a:pos x="1728" y="0"/>
                </a:cxn>
                <a:cxn ang="0">
                  <a:pos x="1728" y="480"/>
                </a:cxn>
                <a:cxn ang="0">
                  <a:pos x="380" y="482"/>
                </a:cxn>
                <a:cxn ang="0">
                  <a:pos x="354" y="480"/>
                </a:cxn>
                <a:cxn ang="0">
                  <a:pos x="308" y="489"/>
                </a:cxn>
                <a:cxn ang="0">
                  <a:pos x="246" y="531"/>
                </a:cxn>
                <a:cxn ang="0">
                  <a:pos x="206" y="597"/>
                </a:cxn>
                <a:cxn ang="0">
                  <a:pos x="192" y="666"/>
                </a:cxn>
                <a:cxn ang="0">
                  <a:pos x="192" y="735"/>
                </a:cxn>
                <a:cxn ang="0">
                  <a:pos x="0" y="735"/>
                </a:cxn>
                <a:cxn ang="0">
                  <a:pos x="0" y="480"/>
                </a:cxn>
                <a:cxn ang="0">
                  <a:pos x="0" y="0"/>
                </a:cxn>
                <a:cxn ang="0">
                  <a:pos x="1728" y="0"/>
                </a:cxn>
              </a:cxnLst>
              <a:rect l="0" t="0" r="r" b="b"/>
              <a:pathLst>
                <a:path w="1728" h="735">
                  <a:moveTo>
                    <a:pt x="1728" y="0"/>
                  </a:moveTo>
                  <a:lnTo>
                    <a:pt x="1728" y="480"/>
                  </a:lnTo>
                  <a:lnTo>
                    <a:pt x="380" y="482"/>
                  </a:lnTo>
                  <a:lnTo>
                    <a:pt x="354" y="480"/>
                  </a:lnTo>
                  <a:lnTo>
                    <a:pt x="308" y="489"/>
                  </a:lnTo>
                  <a:cubicBezTo>
                    <a:pt x="290" y="498"/>
                    <a:pt x="263" y="513"/>
                    <a:pt x="246" y="531"/>
                  </a:cubicBezTo>
                  <a:cubicBezTo>
                    <a:pt x="229" y="549"/>
                    <a:pt x="215" y="574"/>
                    <a:pt x="206" y="597"/>
                  </a:cubicBezTo>
                  <a:cubicBezTo>
                    <a:pt x="197" y="620"/>
                    <a:pt x="194" y="643"/>
                    <a:pt x="192" y="666"/>
                  </a:cubicBezTo>
                  <a:lnTo>
                    <a:pt x="192" y="735"/>
                  </a:lnTo>
                  <a:lnTo>
                    <a:pt x="0" y="735"/>
                  </a:lnTo>
                  <a:lnTo>
                    <a:pt x="0" y="480"/>
                  </a:lnTo>
                  <a:lnTo>
                    <a:pt x="0" y="0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grpSp>
        <p:nvGrpSpPr>
          <p:cNvPr id="6147" name="Group 5"/>
          <p:cNvGrpSpPr>
            <a:grpSpLocks/>
          </p:cNvGrpSpPr>
          <p:nvPr/>
        </p:nvGrpSpPr>
        <p:grpSpPr bwMode="auto">
          <a:xfrm>
            <a:off x="533400" y="762000"/>
            <a:ext cx="8001000" cy="319088"/>
            <a:chOff x="144" y="1248"/>
            <a:chExt cx="4656" cy="201"/>
          </a:xfrm>
        </p:grpSpPr>
        <p:sp>
          <p:nvSpPr>
            <p:cNvPr id="1376262" name="AutoShape 6"/>
            <p:cNvSpPr>
              <a:spLocks noChangeArrowheads="1"/>
            </p:cNvSpPr>
            <p:nvPr/>
          </p:nvSpPr>
          <p:spPr bwMode="auto">
            <a:xfrm>
              <a:off x="384" y="1248"/>
              <a:ext cx="4416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1376263" name="AutoShape 7"/>
            <p:cNvSpPr>
              <a:spLocks noChangeArrowheads="1"/>
            </p:cNvSpPr>
            <p:nvPr/>
          </p:nvSpPr>
          <p:spPr bwMode="auto">
            <a:xfrm flipH="1">
              <a:off x="144" y="1248"/>
              <a:ext cx="248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sp>
        <p:nvSpPr>
          <p:cNvPr id="6148" name="AutoShape 8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152400"/>
            <a:ext cx="7924800" cy="457200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6149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066800"/>
            <a:ext cx="7693025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376266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i="0"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fld id="{D4C9308B-A6B4-4DF4-A2B3-87721F6E7B1E}" type="datetime1">
              <a:rPr lang="en-US" altLang="zh-CN"/>
              <a:pPr>
                <a:defRPr/>
              </a:pPr>
              <a:t>2/15/2013</a:t>
            </a:fld>
            <a:endParaRPr lang="en-US" altLang="zh-CN"/>
          </a:p>
        </p:txBody>
      </p:sp>
      <p:sp>
        <p:nvSpPr>
          <p:cNvPr id="1376268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7463" y="6242050"/>
            <a:ext cx="70008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2000" b="1" i="0">
                <a:solidFill>
                  <a:schemeClr val="bg1"/>
                </a:solidFill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fld id="{307F5EE2-70F4-479A-B2B9-F843977694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6152" name="Picture 13" descr="doc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667125" y="6164263"/>
            <a:ext cx="21336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0" y="0"/>
            <a:ext cx="3200400" cy="6858000"/>
            <a:chOff x="0" y="0"/>
            <a:chExt cx="2016" cy="4320"/>
          </a:xfrm>
        </p:grpSpPr>
        <p:sp>
          <p:nvSpPr>
            <p:cNvPr id="1376259" name="Rectangle 3"/>
            <p:cNvSpPr>
              <a:spLocks noChangeArrowheads="1"/>
            </p:cNvSpPr>
            <p:nvPr userDrawn="1"/>
          </p:nvSpPr>
          <p:spPr bwMode="auto">
            <a:xfrm>
              <a:off x="0" y="0"/>
              <a:ext cx="4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1376260" name="Freeform 4"/>
            <p:cNvSpPr>
              <a:spLocks/>
            </p:cNvSpPr>
            <p:nvPr userDrawn="1"/>
          </p:nvSpPr>
          <p:spPr bwMode="auto">
            <a:xfrm>
              <a:off x="288" y="0"/>
              <a:ext cx="1728" cy="735"/>
            </a:xfrm>
            <a:custGeom>
              <a:avLst/>
              <a:gdLst/>
              <a:ahLst/>
              <a:cxnLst>
                <a:cxn ang="0">
                  <a:pos x="1728" y="0"/>
                </a:cxn>
                <a:cxn ang="0">
                  <a:pos x="1728" y="480"/>
                </a:cxn>
                <a:cxn ang="0">
                  <a:pos x="380" y="482"/>
                </a:cxn>
                <a:cxn ang="0">
                  <a:pos x="354" y="480"/>
                </a:cxn>
                <a:cxn ang="0">
                  <a:pos x="308" y="489"/>
                </a:cxn>
                <a:cxn ang="0">
                  <a:pos x="246" y="531"/>
                </a:cxn>
                <a:cxn ang="0">
                  <a:pos x="206" y="597"/>
                </a:cxn>
                <a:cxn ang="0">
                  <a:pos x="192" y="666"/>
                </a:cxn>
                <a:cxn ang="0">
                  <a:pos x="192" y="735"/>
                </a:cxn>
                <a:cxn ang="0">
                  <a:pos x="0" y="735"/>
                </a:cxn>
                <a:cxn ang="0">
                  <a:pos x="0" y="480"/>
                </a:cxn>
                <a:cxn ang="0">
                  <a:pos x="0" y="0"/>
                </a:cxn>
                <a:cxn ang="0">
                  <a:pos x="1728" y="0"/>
                </a:cxn>
              </a:cxnLst>
              <a:rect l="0" t="0" r="r" b="b"/>
              <a:pathLst>
                <a:path w="1728" h="735">
                  <a:moveTo>
                    <a:pt x="1728" y="0"/>
                  </a:moveTo>
                  <a:lnTo>
                    <a:pt x="1728" y="480"/>
                  </a:lnTo>
                  <a:lnTo>
                    <a:pt x="380" y="482"/>
                  </a:lnTo>
                  <a:lnTo>
                    <a:pt x="354" y="480"/>
                  </a:lnTo>
                  <a:lnTo>
                    <a:pt x="308" y="489"/>
                  </a:lnTo>
                  <a:cubicBezTo>
                    <a:pt x="290" y="498"/>
                    <a:pt x="263" y="513"/>
                    <a:pt x="246" y="531"/>
                  </a:cubicBezTo>
                  <a:cubicBezTo>
                    <a:pt x="229" y="549"/>
                    <a:pt x="215" y="574"/>
                    <a:pt x="206" y="597"/>
                  </a:cubicBezTo>
                  <a:cubicBezTo>
                    <a:pt x="197" y="620"/>
                    <a:pt x="194" y="643"/>
                    <a:pt x="192" y="666"/>
                  </a:cubicBezTo>
                  <a:lnTo>
                    <a:pt x="192" y="735"/>
                  </a:lnTo>
                  <a:lnTo>
                    <a:pt x="0" y="735"/>
                  </a:lnTo>
                  <a:lnTo>
                    <a:pt x="0" y="480"/>
                  </a:lnTo>
                  <a:lnTo>
                    <a:pt x="0" y="0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grpSp>
        <p:nvGrpSpPr>
          <p:cNvPr id="6147" name="Group 5"/>
          <p:cNvGrpSpPr>
            <a:grpSpLocks/>
          </p:cNvGrpSpPr>
          <p:nvPr/>
        </p:nvGrpSpPr>
        <p:grpSpPr bwMode="auto">
          <a:xfrm>
            <a:off x="533400" y="762000"/>
            <a:ext cx="8001000" cy="319088"/>
            <a:chOff x="144" y="1248"/>
            <a:chExt cx="4656" cy="201"/>
          </a:xfrm>
        </p:grpSpPr>
        <p:sp>
          <p:nvSpPr>
            <p:cNvPr id="1376262" name="AutoShape 6"/>
            <p:cNvSpPr>
              <a:spLocks noChangeArrowheads="1"/>
            </p:cNvSpPr>
            <p:nvPr/>
          </p:nvSpPr>
          <p:spPr bwMode="auto">
            <a:xfrm>
              <a:off x="384" y="1248"/>
              <a:ext cx="4416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1376263" name="AutoShape 7"/>
            <p:cNvSpPr>
              <a:spLocks noChangeArrowheads="1"/>
            </p:cNvSpPr>
            <p:nvPr/>
          </p:nvSpPr>
          <p:spPr bwMode="auto">
            <a:xfrm flipH="1">
              <a:off x="144" y="1248"/>
              <a:ext cx="248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sp>
        <p:nvSpPr>
          <p:cNvPr id="6148" name="AutoShape 8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152400"/>
            <a:ext cx="7924800" cy="457200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6149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066800"/>
            <a:ext cx="7693025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376266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i="0"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fld id="{D4C9308B-A6B4-4DF4-A2B3-87721F6E7B1E}" type="datetime1">
              <a:rPr lang="en-US" altLang="zh-CN"/>
              <a:pPr>
                <a:defRPr/>
              </a:pPr>
              <a:t>2/15/2013</a:t>
            </a:fld>
            <a:endParaRPr lang="en-US" altLang="zh-CN"/>
          </a:p>
        </p:txBody>
      </p:sp>
      <p:sp>
        <p:nvSpPr>
          <p:cNvPr id="1376268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7463" y="6242050"/>
            <a:ext cx="70008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2000" b="1" i="0">
                <a:solidFill>
                  <a:schemeClr val="bg1"/>
                </a:solidFill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fld id="{307F5EE2-70F4-479A-B2B9-F843977694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6152" name="Picture 13" descr="doc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667125" y="6164263"/>
            <a:ext cx="21336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05" r:id="rId1"/>
    <p:sldLayoutId id="2147484006" r:id="rId2"/>
    <p:sldLayoutId id="2147484007" r:id="rId3"/>
    <p:sldLayoutId id="2147484008" r:id="rId4"/>
    <p:sldLayoutId id="2147484009" r:id="rId5"/>
    <p:sldLayoutId id="2147484010" r:id="rId6"/>
    <p:sldLayoutId id="2147484011" r:id="rId7"/>
    <p:sldLayoutId id="2147484012" r:id="rId8"/>
    <p:sldLayoutId id="2147484013" r:id="rId9"/>
    <p:sldLayoutId id="2147484014" r:id="rId10"/>
    <p:sldLayoutId id="2147484015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0" y="0"/>
            <a:ext cx="3200400" cy="6858000"/>
            <a:chOff x="0" y="0"/>
            <a:chExt cx="2016" cy="4320"/>
          </a:xfrm>
        </p:grpSpPr>
        <p:sp>
          <p:nvSpPr>
            <p:cNvPr id="1376259" name="Rectangle 3"/>
            <p:cNvSpPr>
              <a:spLocks noChangeArrowheads="1"/>
            </p:cNvSpPr>
            <p:nvPr userDrawn="1"/>
          </p:nvSpPr>
          <p:spPr bwMode="auto">
            <a:xfrm>
              <a:off x="0" y="0"/>
              <a:ext cx="4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1376260" name="Freeform 4"/>
            <p:cNvSpPr>
              <a:spLocks/>
            </p:cNvSpPr>
            <p:nvPr userDrawn="1"/>
          </p:nvSpPr>
          <p:spPr bwMode="auto">
            <a:xfrm>
              <a:off x="288" y="0"/>
              <a:ext cx="1728" cy="735"/>
            </a:xfrm>
            <a:custGeom>
              <a:avLst/>
              <a:gdLst/>
              <a:ahLst/>
              <a:cxnLst>
                <a:cxn ang="0">
                  <a:pos x="1728" y="0"/>
                </a:cxn>
                <a:cxn ang="0">
                  <a:pos x="1728" y="480"/>
                </a:cxn>
                <a:cxn ang="0">
                  <a:pos x="380" y="482"/>
                </a:cxn>
                <a:cxn ang="0">
                  <a:pos x="354" y="480"/>
                </a:cxn>
                <a:cxn ang="0">
                  <a:pos x="308" y="489"/>
                </a:cxn>
                <a:cxn ang="0">
                  <a:pos x="246" y="531"/>
                </a:cxn>
                <a:cxn ang="0">
                  <a:pos x="206" y="597"/>
                </a:cxn>
                <a:cxn ang="0">
                  <a:pos x="192" y="666"/>
                </a:cxn>
                <a:cxn ang="0">
                  <a:pos x="192" y="735"/>
                </a:cxn>
                <a:cxn ang="0">
                  <a:pos x="0" y="735"/>
                </a:cxn>
                <a:cxn ang="0">
                  <a:pos x="0" y="480"/>
                </a:cxn>
                <a:cxn ang="0">
                  <a:pos x="0" y="0"/>
                </a:cxn>
                <a:cxn ang="0">
                  <a:pos x="1728" y="0"/>
                </a:cxn>
              </a:cxnLst>
              <a:rect l="0" t="0" r="r" b="b"/>
              <a:pathLst>
                <a:path w="1728" h="735">
                  <a:moveTo>
                    <a:pt x="1728" y="0"/>
                  </a:moveTo>
                  <a:lnTo>
                    <a:pt x="1728" y="480"/>
                  </a:lnTo>
                  <a:lnTo>
                    <a:pt x="380" y="482"/>
                  </a:lnTo>
                  <a:lnTo>
                    <a:pt x="354" y="480"/>
                  </a:lnTo>
                  <a:lnTo>
                    <a:pt x="308" y="489"/>
                  </a:lnTo>
                  <a:cubicBezTo>
                    <a:pt x="290" y="498"/>
                    <a:pt x="263" y="513"/>
                    <a:pt x="246" y="531"/>
                  </a:cubicBezTo>
                  <a:cubicBezTo>
                    <a:pt x="229" y="549"/>
                    <a:pt x="215" y="574"/>
                    <a:pt x="206" y="597"/>
                  </a:cubicBezTo>
                  <a:cubicBezTo>
                    <a:pt x="197" y="620"/>
                    <a:pt x="194" y="643"/>
                    <a:pt x="192" y="666"/>
                  </a:cubicBezTo>
                  <a:lnTo>
                    <a:pt x="192" y="735"/>
                  </a:lnTo>
                  <a:lnTo>
                    <a:pt x="0" y="735"/>
                  </a:lnTo>
                  <a:lnTo>
                    <a:pt x="0" y="480"/>
                  </a:lnTo>
                  <a:lnTo>
                    <a:pt x="0" y="0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grpSp>
        <p:nvGrpSpPr>
          <p:cNvPr id="6147" name="Group 5"/>
          <p:cNvGrpSpPr>
            <a:grpSpLocks/>
          </p:cNvGrpSpPr>
          <p:nvPr/>
        </p:nvGrpSpPr>
        <p:grpSpPr bwMode="auto">
          <a:xfrm>
            <a:off x="533400" y="762000"/>
            <a:ext cx="8001000" cy="319088"/>
            <a:chOff x="144" y="1248"/>
            <a:chExt cx="4656" cy="201"/>
          </a:xfrm>
        </p:grpSpPr>
        <p:sp>
          <p:nvSpPr>
            <p:cNvPr id="1376262" name="AutoShape 6"/>
            <p:cNvSpPr>
              <a:spLocks noChangeArrowheads="1"/>
            </p:cNvSpPr>
            <p:nvPr/>
          </p:nvSpPr>
          <p:spPr bwMode="auto">
            <a:xfrm>
              <a:off x="384" y="1248"/>
              <a:ext cx="4416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1376263" name="AutoShape 7"/>
            <p:cNvSpPr>
              <a:spLocks noChangeArrowheads="1"/>
            </p:cNvSpPr>
            <p:nvPr/>
          </p:nvSpPr>
          <p:spPr bwMode="auto">
            <a:xfrm flipH="1">
              <a:off x="144" y="1248"/>
              <a:ext cx="248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sp>
        <p:nvSpPr>
          <p:cNvPr id="6148" name="AutoShape 8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152400"/>
            <a:ext cx="7924800" cy="457200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6149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066800"/>
            <a:ext cx="7693025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376266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i="0"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fld id="{D4C9308B-A6B4-4DF4-A2B3-87721F6E7B1E}" type="datetime1">
              <a:rPr lang="en-US" altLang="zh-CN"/>
              <a:pPr>
                <a:defRPr/>
              </a:pPr>
              <a:t>2/15/2013</a:t>
            </a:fld>
            <a:endParaRPr lang="en-US" altLang="zh-CN"/>
          </a:p>
        </p:txBody>
      </p:sp>
      <p:sp>
        <p:nvSpPr>
          <p:cNvPr id="1376268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7463" y="6242050"/>
            <a:ext cx="70008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2000" b="1" i="0">
                <a:solidFill>
                  <a:schemeClr val="bg1"/>
                </a:solidFill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fld id="{307F5EE2-70F4-479A-B2B9-F843977694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6152" name="Picture 13" descr="doc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667125" y="6164263"/>
            <a:ext cx="21336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17" r:id="rId1"/>
    <p:sldLayoutId id="2147484018" r:id="rId2"/>
    <p:sldLayoutId id="2147484019" r:id="rId3"/>
    <p:sldLayoutId id="2147484020" r:id="rId4"/>
    <p:sldLayoutId id="2147484021" r:id="rId5"/>
    <p:sldLayoutId id="2147484022" r:id="rId6"/>
    <p:sldLayoutId id="2147484023" r:id="rId7"/>
    <p:sldLayoutId id="2147484024" r:id="rId8"/>
    <p:sldLayoutId id="2147484025" r:id="rId9"/>
    <p:sldLayoutId id="2147484026" r:id="rId10"/>
    <p:sldLayoutId id="2147484027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0" y="0"/>
            <a:ext cx="3200400" cy="6858000"/>
            <a:chOff x="0" y="0"/>
            <a:chExt cx="2016" cy="4320"/>
          </a:xfrm>
        </p:grpSpPr>
        <p:sp>
          <p:nvSpPr>
            <p:cNvPr id="1376259" name="Rectangle 3"/>
            <p:cNvSpPr>
              <a:spLocks noChangeArrowheads="1"/>
            </p:cNvSpPr>
            <p:nvPr userDrawn="1"/>
          </p:nvSpPr>
          <p:spPr bwMode="auto">
            <a:xfrm>
              <a:off x="0" y="0"/>
              <a:ext cx="4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1376260" name="Freeform 4"/>
            <p:cNvSpPr>
              <a:spLocks/>
            </p:cNvSpPr>
            <p:nvPr userDrawn="1"/>
          </p:nvSpPr>
          <p:spPr bwMode="auto">
            <a:xfrm>
              <a:off x="288" y="0"/>
              <a:ext cx="1728" cy="735"/>
            </a:xfrm>
            <a:custGeom>
              <a:avLst/>
              <a:gdLst/>
              <a:ahLst/>
              <a:cxnLst>
                <a:cxn ang="0">
                  <a:pos x="1728" y="0"/>
                </a:cxn>
                <a:cxn ang="0">
                  <a:pos x="1728" y="480"/>
                </a:cxn>
                <a:cxn ang="0">
                  <a:pos x="380" y="482"/>
                </a:cxn>
                <a:cxn ang="0">
                  <a:pos x="354" y="480"/>
                </a:cxn>
                <a:cxn ang="0">
                  <a:pos x="308" y="489"/>
                </a:cxn>
                <a:cxn ang="0">
                  <a:pos x="246" y="531"/>
                </a:cxn>
                <a:cxn ang="0">
                  <a:pos x="206" y="597"/>
                </a:cxn>
                <a:cxn ang="0">
                  <a:pos x="192" y="666"/>
                </a:cxn>
                <a:cxn ang="0">
                  <a:pos x="192" y="735"/>
                </a:cxn>
                <a:cxn ang="0">
                  <a:pos x="0" y="735"/>
                </a:cxn>
                <a:cxn ang="0">
                  <a:pos x="0" y="480"/>
                </a:cxn>
                <a:cxn ang="0">
                  <a:pos x="0" y="0"/>
                </a:cxn>
                <a:cxn ang="0">
                  <a:pos x="1728" y="0"/>
                </a:cxn>
              </a:cxnLst>
              <a:rect l="0" t="0" r="r" b="b"/>
              <a:pathLst>
                <a:path w="1728" h="735">
                  <a:moveTo>
                    <a:pt x="1728" y="0"/>
                  </a:moveTo>
                  <a:lnTo>
                    <a:pt x="1728" y="480"/>
                  </a:lnTo>
                  <a:lnTo>
                    <a:pt x="380" y="482"/>
                  </a:lnTo>
                  <a:lnTo>
                    <a:pt x="354" y="480"/>
                  </a:lnTo>
                  <a:lnTo>
                    <a:pt x="308" y="489"/>
                  </a:lnTo>
                  <a:cubicBezTo>
                    <a:pt x="290" y="498"/>
                    <a:pt x="263" y="513"/>
                    <a:pt x="246" y="531"/>
                  </a:cubicBezTo>
                  <a:cubicBezTo>
                    <a:pt x="229" y="549"/>
                    <a:pt x="215" y="574"/>
                    <a:pt x="206" y="597"/>
                  </a:cubicBezTo>
                  <a:cubicBezTo>
                    <a:pt x="197" y="620"/>
                    <a:pt x="194" y="643"/>
                    <a:pt x="192" y="666"/>
                  </a:cubicBezTo>
                  <a:lnTo>
                    <a:pt x="192" y="735"/>
                  </a:lnTo>
                  <a:lnTo>
                    <a:pt x="0" y="735"/>
                  </a:lnTo>
                  <a:lnTo>
                    <a:pt x="0" y="480"/>
                  </a:lnTo>
                  <a:lnTo>
                    <a:pt x="0" y="0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grpSp>
        <p:nvGrpSpPr>
          <p:cNvPr id="6147" name="Group 5"/>
          <p:cNvGrpSpPr>
            <a:grpSpLocks/>
          </p:cNvGrpSpPr>
          <p:nvPr/>
        </p:nvGrpSpPr>
        <p:grpSpPr bwMode="auto">
          <a:xfrm>
            <a:off x="533400" y="762000"/>
            <a:ext cx="8001000" cy="319088"/>
            <a:chOff x="144" y="1248"/>
            <a:chExt cx="4656" cy="201"/>
          </a:xfrm>
        </p:grpSpPr>
        <p:sp>
          <p:nvSpPr>
            <p:cNvPr id="1376262" name="AutoShape 6"/>
            <p:cNvSpPr>
              <a:spLocks noChangeArrowheads="1"/>
            </p:cNvSpPr>
            <p:nvPr/>
          </p:nvSpPr>
          <p:spPr bwMode="auto">
            <a:xfrm>
              <a:off x="384" y="1248"/>
              <a:ext cx="4416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1376263" name="AutoShape 7"/>
            <p:cNvSpPr>
              <a:spLocks noChangeArrowheads="1"/>
            </p:cNvSpPr>
            <p:nvPr/>
          </p:nvSpPr>
          <p:spPr bwMode="auto">
            <a:xfrm flipH="1">
              <a:off x="144" y="1248"/>
              <a:ext cx="248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sp>
        <p:nvSpPr>
          <p:cNvPr id="6148" name="AutoShape 8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152400"/>
            <a:ext cx="7924800" cy="457200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6149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066800"/>
            <a:ext cx="7693025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376266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i="0"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fld id="{D4C9308B-A6B4-4DF4-A2B3-87721F6E7B1E}" type="datetime1">
              <a:rPr lang="en-US" altLang="zh-CN"/>
              <a:pPr>
                <a:defRPr/>
              </a:pPr>
              <a:t>2/15/2013</a:t>
            </a:fld>
            <a:endParaRPr lang="en-US" altLang="zh-CN"/>
          </a:p>
        </p:txBody>
      </p:sp>
      <p:sp>
        <p:nvSpPr>
          <p:cNvPr id="1376268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7463" y="6242050"/>
            <a:ext cx="70008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2000" b="1" i="0">
                <a:solidFill>
                  <a:schemeClr val="bg1"/>
                </a:solidFill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fld id="{307F5EE2-70F4-479A-B2B9-F843977694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6152" name="Picture 13" descr="doc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667125" y="6164263"/>
            <a:ext cx="21336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  <p:sldLayoutId id="2147484030" r:id="rId2"/>
    <p:sldLayoutId id="2147484031" r:id="rId3"/>
    <p:sldLayoutId id="2147484032" r:id="rId4"/>
    <p:sldLayoutId id="2147484033" r:id="rId5"/>
    <p:sldLayoutId id="2147484034" r:id="rId6"/>
    <p:sldLayoutId id="2147484035" r:id="rId7"/>
    <p:sldLayoutId id="2147484036" r:id="rId8"/>
    <p:sldLayoutId id="2147484037" r:id="rId9"/>
    <p:sldLayoutId id="2147484038" r:id="rId10"/>
    <p:sldLayoutId id="2147484039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0" y="0"/>
            <a:ext cx="3200400" cy="6858000"/>
            <a:chOff x="0" y="0"/>
            <a:chExt cx="2016" cy="4320"/>
          </a:xfrm>
        </p:grpSpPr>
        <p:sp>
          <p:nvSpPr>
            <p:cNvPr id="1376259" name="Rectangle 3"/>
            <p:cNvSpPr>
              <a:spLocks noChangeArrowheads="1"/>
            </p:cNvSpPr>
            <p:nvPr userDrawn="1"/>
          </p:nvSpPr>
          <p:spPr bwMode="auto">
            <a:xfrm>
              <a:off x="0" y="0"/>
              <a:ext cx="4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1376260" name="Freeform 4"/>
            <p:cNvSpPr>
              <a:spLocks/>
            </p:cNvSpPr>
            <p:nvPr userDrawn="1"/>
          </p:nvSpPr>
          <p:spPr bwMode="auto">
            <a:xfrm>
              <a:off x="288" y="0"/>
              <a:ext cx="1728" cy="735"/>
            </a:xfrm>
            <a:custGeom>
              <a:avLst/>
              <a:gdLst/>
              <a:ahLst/>
              <a:cxnLst>
                <a:cxn ang="0">
                  <a:pos x="1728" y="0"/>
                </a:cxn>
                <a:cxn ang="0">
                  <a:pos x="1728" y="480"/>
                </a:cxn>
                <a:cxn ang="0">
                  <a:pos x="380" y="482"/>
                </a:cxn>
                <a:cxn ang="0">
                  <a:pos x="354" y="480"/>
                </a:cxn>
                <a:cxn ang="0">
                  <a:pos x="308" y="489"/>
                </a:cxn>
                <a:cxn ang="0">
                  <a:pos x="246" y="531"/>
                </a:cxn>
                <a:cxn ang="0">
                  <a:pos x="206" y="597"/>
                </a:cxn>
                <a:cxn ang="0">
                  <a:pos x="192" y="666"/>
                </a:cxn>
                <a:cxn ang="0">
                  <a:pos x="192" y="735"/>
                </a:cxn>
                <a:cxn ang="0">
                  <a:pos x="0" y="735"/>
                </a:cxn>
                <a:cxn ang="0">
                  <a:pos x="0" y="480"/>
                </a:cxn>
                <a:cxn ang="0">
                  <a:pos x="0" y="0"/>
                </a:cxn>
                <a:cxn ang="0">
                  <a:pos x="1728" y="0"/>
                </a:cxn>
              </a:cxnLst>
              <a:rect l="0" t="0" r="r" b="b"/>
              <a:pathLst>
                <a:path w="1728" h="735">
                  <a:moveTo>
                    <a:pt x="1728" y="0"/>
                  </a:moveTo>
                  <a:lnTo>
                    <a:pt x="1728" y="480"/>
                  </a:lnTo>
                  <a:lnTo>
                    <a:pt x="380" y="482"/>
                  </a:lnTo>
                  <a:lnTo>
                    <a:pt x="354" y="480"/>
                  </a:lnTo>
                  <a:lnTo>
                    <a:pt x="308" y="489"/>
                  </a:lnTo>
                  <a:cubicBezTo>
                    <a:pt x="290" y="498"/>
                    <a:pt x="263" y="513"/>
                    <a:pt x="246" y="531"/>
                  </a:cubicBezTo>
                  <a:cubicBezTo>
                    <a:pt x="229" y="549"/>
                    <a:pt x="215" y="574"/>
                    <a:pt x="206" y="597"/>
                  </a:cubicBezTo>
                  <a:cubicBezTo>
                    <a:pt x="197" y="620"/>
                    <a:pt x="194" y="643"/>
                    <a:pt x="192" y="666"/>
                  </a:cubicBezTo>
                  <a:lnTo>
                    <a:pt x="192" y="735"/>
                  </a:lnTo>
                  <a:lnTo>
                    <a:pt x="0" y="735"/>
                  </a:lnTo>
                  <a:lnTo>
                    <a:pt x="0" y="480"/>
                  </a:lnTo>
                  <a:lnTo>
                    <a:pt x="0" y="0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grpSp>
        <p:nvGrpSpPr>
          <p:cNvPr id="6147" name="Group 5"/>
          <p:cNvGrpSpPr>
            <a:grpSpLocks/>
          </p:cNvGrpSpPr>
          <p:nvPr/>
        </p:nvGrpSpPr>
        <p:grpSpPr bwMode="auto">
          <a:xfrm>
            <a:off x="533400" y="762000"/>
            <a:ext cx="8001000" cy="319088"/>
            <a:chOff x="144" y="1248"/>
            <a:chExt cx="4656" cy="201"/>
          </a:xfrm>
        </p:grpSpPr>
        <p:sp>
          <p:nvSpPr>
            <p:cNvPr id="1376262" name="AutoShape 6"/>
            <p:cNvSpPr>
              <a:spLocks noChangeArrowheads="1"/>
            </p:cNvSpPr>
            <p:nvPr/>
          </p:nvSpPr>
          <p:spPr bwMode="auto">
            <a:xfrm>
              <a:off x="384" y="1248"/>
              <a:ext cx="4416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1376263" name="AutoShape 7"/>
            <p:cNvSpPr>
              <a:spLocks noChangeArrowheads="1"/>
            </p:cNvSpPr>
            <p:nvPr/>
          </p:nvSpPr>
          <p:spPr bwMode="auto">
            <a:xfrm flipH="1">
              <a:off x="144" y="1248"/>
              <a:ext cx="248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sp>
        <p:nvSpPr>
          <p:cNvPr id="6148" name="AutoShape 8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152400"/>
            <a:ext cx="7924800" cy="457200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6149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066800"/>
            <a:ext cx="7693025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376266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i="0"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fld id="{D4C9308B-A6B4-4DF4-A2B3-87721F6E7B1E}" type="datetime1">
              <a:rPr lang="en-US" altLang="zh-CN"/>
              <a:pPr>
                <a:defRPr/>
              </a:pPr>
              <a:t>2/15/2013</a:t>
            </a:fld>
            <a:endParaRPr lang="en-US" altLang="zh-CN"/>
          </a:p>
        </p:txBody>
      </p:sp>
      <p:sp>
        <p:nvSpPr>
          <p:cNvPr id="1376268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7463" y="6242050"/>
            <a:ext cx="70008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2000" b="1" i="0">
                <a:solidFill>
                  <a:schemeClr val="bg1"/>
                </a:solidFill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fld id="{307F5EE2-70F4-479A-B2B9-F843977694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6152" name="Picture 13" descr="doc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667125" y="6164263"/>
            <a:ext cx="21336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41" r:id="rId1"/>
    <p:sldLayoutId id="2147484042" r:id="rId2"/>
    <p:sldLayoutId id="2147484043" r:id="rId3"/>
    <p:sldLayoutId id="2147484044" r:id="rId4"/>
    <p:sldLayoutId id="2147484045" r:id="rId5"/>
    <p:sldLayoutId id="2147484046" r:id="rId6"/>
    <p:sldLayoutId id="2147484047" r:id="rId7"/>
    <p:sldLayoutId id="2147484048" r:id="rId8"/>
    <p:sldLayoutId id="2147484049" r:id="rId9"/>
    <p:sldLayoutId id="2147484050" r:id="rId10"/>
    <p:sldLayoutId id="2147484051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533400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90600"/>
            <a:ext cx="88392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3"/>
            <a:r>
              <a:rPr lang="en-US" altLang="zh-CN" dirty="0" smtClean="0"/>
              <a:t>Third level</a:t>
            </a:r>
          </a:p>
        </p:txBody>
      </p:sp>
      <p:sp>
        <p:nvSpPr>
          <p:cNvPr id="1373191" name="Line 7"/>
          <p:cNvSpPr>
            <a:spLocks noChangeShapeType="1"/>
          </p:cNvSpPr>
          <p:nvPr/>
        </p:nvSpPr>
        <p:spPr bwMode="auto">
          <a:xfrm>
            <a:off x="152400" y="457200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  <a:defRPr/>
            </a:pPr>
            <a:endParaRPr lang="en-US" u="none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373192" name="Line 8"/>
          <p:cNvSpPr>
            <a:spLocks noChangeShapeType="1"/>
          </p:cNvSpPr>
          <p:nvPr/>
        </p:nvSpPr>
        <p:spPr bwMode="auto">
          <a:xfrm>
            <a:off x="152400" y="6365223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  <a:defRPr/>
            </a:pPr>
            <a:endParaRPr lang="en-US" u="none">
              <a:solidFill>
                <a:srgbClr val="000000"/>
              </a:solidFill>
              <a:latin typeface="Tahoma" pitchFamily="34" charset="0"/>
            </a:endParaRPr>
          </a:p>
        </p:txBody>
      </p:sp>
      <p:pic>
        <p:nvPicPr>
          <p:cNvPr id="5128" name="Picture 10" descr="isis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8418195" y="6392770"/>
            <a:ext cx="68103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9" name="Picture 11" descr="vsb5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20320" y="6391183"/>
            <a:ext cx="476250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3196" name="Rectangle 12"/>
          <p:cNvSpPr>
            <a:spLocks noChangeArrowheads="1"/>
          </p:cNvSpPr>
          <p:nvPr/>
        </p:nvSpPr>
        <p:spPr bwMode="auto">
          <a:xfrm>
            <a:off x="6705600" y="84850"/>
            <a:ext cx="2297113" cy="3416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  <a:defRPr/>
            </a:pPr>
            <a:r>
              <a:rPr lang="en-US" altLang="zh-CN" u="none" dirty="0" smtClean="0">
                <a:solidFill>
                  <a:srgbClr val="3333CC"/>
                </a:solidFill>
                <a:latin typeface="Tahoma" pitchFamily="34" charset="0"/>
                <a:ea typeface="宋体" pitchFamily="1" charset="-122"/>
              </a:rPr>
              <a:t>D. </a:t>
            </a:r>
            <a:r>
              <a:rPr lang="en-US" altLang="zh-CN" u="none" dirty="0">
                <a:solidFill>
                  <a:srgbClr val="3333CC"/>
                </a:solidFill>
                <a:latin typeface="Tahoma" pitchFamily="34" charset="0"/>
                <a:ea typeface="宋体" pitchFamily="1" charset="-122"/>
              </a:rPr>
              <a:t>C. Schmidt</a:t>
            </a:r>
          </a:p>
        </p:txBody>
      </p:sp>
      <p:sp>
        <p:nvSpPr>
          <p:cNvPr id="1373201" name="Rectangle 17"/>
          <p:cNvSpPr>
            <a:spLocks noChangeArrowheads="1"/>
          </p:cNvSpPr>
          <p:nvPr/>
        </p:nvSpPr>
        <p:spPr bwMode="auto">
          <a:xfrm>
            <a:off x="4349750" y="6430963"/>
            <a:ext cx="463550" cy="36671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  <a:defRPr/>
            </a:pPr>
            <a:fld id="{B94337BD-2C91-44FC-B100-2A7003AD1CD6}" type="slidenum">
              <a:rPr lang="en-US" altLang="zh-CN" b="1" u="none">
                <a:solidFill>
                  <a:srgbClr val="000000"/>
                </a:solidFill>
                <a:latin typeface="Tahoma" pitchFamily="34" charset="0"/>
                <a:ea typeface="宋体" pitchFamily="1" charset="-122"/>
              </a:rPr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0000FF"/>
                </a:buClr>
                <a:buSzPct val="110000"/>
                <a:buFont typeface="Wingdings" pitchFamily="2" charset="2"/>
                <a:buNone/>
                <a:defRPr/>
              </a:pPr>
              <a:t>‹#›</a:t>
            </a:fld>
            <a:endParaRPr lang="en-US" altLang="zh-CN" b="1" u="none" dirty="0">
              <a:solidFill>
                <a:srgbClr val="000000"/>
              </a:solidFill>
              <a:latin typeface="Tahoma" pitchFamily="34" charset="0"/>
              <a:ea typeface="宋体" pitchFamily="1" charset="-122"/>
            </a:endParaRPr>
          </a:p>
        </p:txBody>
      </p:sp>
      <p:sp>
        <p:nvSpPr>
          <p:cNvPr id="11" name="Text Box 6"/>
          <p:cNvSpPr txBox="1">
            <a:spLocks noChangeArrowheads="1"/>
          </p:cNvSpPr>
          <p:nvPr userDrawn="1"/>
        </p:nvSpPr>
        <p:spPr bwMode="auto">
          <a:xfrm>
            <a:off x="152400" y="57150"/>
            <a:ext cx="66675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rIns="0">
            <a:spAutoFit/>
          </a:bodyPr>
          <a:lstStyle/>
          <a:p>
            <a:pPr>
              <a:defRPr/>
            </a:pPr>
            <a:r>
              <a:rPr lang="en-US" altLang="zh-CN" u="none" baseline="0" dirty="0" smtClean="0">
                <a:solidFill>
                  <a:schemeClr val="accent2"/>
                </a:solidFill>
                <a:latin typeface="+mj-lt"/>
              </a:rPr>
              <a:t>Synchronous Event Handling, Connections, &amp; Service Initialization</a:t>
            </a:r>
            <a:endParaRPr lang="en-US" altLang="zh-CN" u="none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24807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3" r:id="rId1"/>
    <p:sldLayoutId id="2147484054" r:id="rId2"/>
    <p:sldLayoutId id="2147484055" r:id="rId3"/>
    <p:sldLayoutId id="2147484056" r:id="rId4"/>
    <p:sldLayoutId id="2147484057" r:id="rId5"/>
    <p:sldLayoutId id="2147484058" r:id="rId6"/>
    <p:sldLayoutId id="2147484059" r:id="rId7"/>
    <p:sldLayoutId id="2147484060" r:id="rId8"/>
    <p:sldLayoutId id="2147484061" r:id="rId9"/>
    <p:sldLayoutId id="2147484062" r:id="rId10"/>
    <p:sldLayoutId id="2147484063" r:id="rId11"/>
    <p:sldLayoutId id="2147484064" r:id="rId12"/>
    <p:sldLayoutId id="2147484065" r:id="rId13"/>
    <p:sldLayoutId id="2147484066" r:id="rId14"/>
    <p:sldLayoutId id="2147484067" r:id="rId15"/>
    <p:sldLayoutId id="2147484068" r:id="rId16"/>
    <p:sldLayoutId id="2147484069" r:id="rId17"/>
    <p:sldLayoutId id="2147484070" r:id="rId18"/>
    <p:sldLayoutId id="2147484071" r:id="rId19"/>
    <p:sldLayoutId id="2147484072" r:id="rId20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30188" indent="-230188" algn="l" rtl="0" eaLnBrk="0" fontAlgn="base" hangingPunct="0">
        <a:spcBef>
          <a:spcPct val="20000"/>
        </a:spcBef>
        <a:spcAft>
          <a:spcPct val="0"/>
        </a:spcAft>
        <a:buSzPct val="90000"/>
        <a:buChar char="•"/>
        <a:defRPr lang="en-US" altLang="zh-CN" sz="20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461963" indent="-230188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lang="en-US" altLang="zh-CN" sz="20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461963" indent="-230188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30188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533400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90600"/>
            <a:ext cx="88392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3"/>
            <a:r>
              <a:rPr lang="en-US" altLang="zh-CN" dirty="0" smtClean="0"/>
              <a:t>Third level</a:t>
            </a:r>
          </a:p>
        </p:txBody>
      </p:sp>
      <p:sp>
        <p:nvSpPr>
          <p:cNvPr id="1373190" name="Text Box 6"/>
          <p:cNvSpPr txBox="1">
            <a:spLocks noChangeArrowheads="1"/>
          </p:cNvSpPr>
          <p:nvPr/>
        </p:nvSpPr>
        <p:spPr bwMode="auto">
          <a:xfrm>
            <a:off x="152400" y="57150"/>
            <a:ext cx="541020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  <a:defRPr/>
            </a:pPr>
            <a:r>
              <a:rPr lang="en-US" altLang="zh-CN" u="none" dirty="0" smtClean="0">
                <a:solidFill>
                  <a:srgbClr val="3333CC"/>
                </a:solidFill>
                <a:latin typeface="Tahoma" pitchFamily="34" charset="0"/>
              </a:rPr>
              <a:t>Course Overview</a:t>
            </a:r>
            <a:endParaRPr lang="en-US" altLang="zh-CN" u="none" dirty="0">
              <a:solidFill>
                <a:srgbClr val="3333CC"/>
              </a:solidFill>
              <a:latin typeface="Tahoma" pitchFamily="34" charset="0"/>
            </a:endParaRPr>
          </a:p>
        </p:txBody>
      </p:sp>
      <p:sp>
        <p:nvSpPr>
          <p:cNvPr id="1373191" name="Line 7"/>
          <p:cNvSpPr>
            <a:spLocks noChangeShapeType="1"/>
          </p:cNvSpPr>
          <p:nvPr/>
        </p:nvSpPr>
        <p:spPr bwMode="auto">
          <a:xfrm>
            <a:off x="152400" y="457200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  <a:defRPr/>
            </a:pPr>
            <a:endParaRPr lang="en-US" u="none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373192" name="Line 8"/>
          <p:cNvSpPr>
            <a:spLocks noChangeShapeType="1"/>
          </p:cNvSpPr>
          <p:nvPr/>
        </p:nvSpPr>
        <p:spPr bwMode="auto">
          <a:xfrm>
            <a:off x="152400" y="6365223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  <a:defRPr/>
            </a:pPr>
            <a:endParaRPr lang="en-US" u="none">
              <a:solidFill>
                <a:srgbClr val="000000"/>
              </a:solidFill>
              <a:latin typeface="Tahoma" pitchFamily="34" charset="0"/>
            </a:endParaRPr>
          </a:p>
        </p:txBody>
      </p:sp>
      <p:pic>
        <p:nvPicPr>
          <p:cNvPr id="5128" name="Picture 10" descr="isis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8418195" y="6392770"/>
            <a:ext cx="68103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9" name="Picture 11" descr="vsb5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20320" y="6391183"/>
            <a:ext cx="476250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3196" name="Rectangle 12"/>
          <p:cNvSpPr>
            <a:spLocks noChangeArrowheads="1"/>
          </p:cNvSpPr>
          <p:nvPr/>
        </p:nvSpPr>
        <p:spPr bwMode="auto">
          <a:xfrm>
            <a:off x="6705600" y="57150"/>
            <a:ext cx="2297113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  <a:defRPr/>
            </a:pPr>
            <a:r>
              <a:rPr lang="en-US" altLang="zh-CN" u="none">
                <a:solidFill>
                  <a:srgbClr val="3333CC"/>
                </a:solidFill>
                <a:latin typeface="Tahoma" pitchFamily="34" charset="0"/>
                <a:ea typeface="宋体" pitchFamily="1" charset="-122"/>
              </a:rPr>
              <a:t>Douglas C. Schmidt</a:t>
            </a:r>
          </a:p>
        </p:txBody>
      </p:sp>
      <p:sp>
        <p:nvSpPr>
          <p:cNvPr id="1373201" name="Rectangle 17"/>
          <p:cNvSpPr>
            <a:spLocks noChangeArrowheads="1"/>
          </p:cNvSpPr>
          <p:nvPr/>
        </p:nvSpPr>
        <p:spPr bwMode="auto">
          <a:xfrm>
            <a:off x="4349750" y="6430963"/>
            <a:ext cx="463550" cy="36671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  <a:defRPr/>
            </a:pPr>
            <a:fld id="{B94337BD-2C91-44FC-B100-2A7003AD1CD6}" type="slidenum">
              <a:rPr lang="en-US" altLang="zh-CN" b="1" u="none">
                <a:solidFill>
                  <a:srgbClr val="000000"/>
                </a:solidFill>
                <a:latin typeface="Tahoma" pitchFamily="34" charset="0"/>
                <a:ea typeface="宋体" pitchFamily="1" charset="-122"/>
              </a:rPr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0000FF"/>
                </a:buClr>
                <a:buSzPct val="110000"/>
                <a:buFont typeface="Wingdings" pitchFamily="2" charset="2"/>
                <a:buNone/>
                <a:defRPr/>
              </a:pPr>
              <a:t>‹#›</a:t>
            </a:fld>
            <a:endParaRPr lang="en-US" altLang="zh-CN" b="1" u="none" dirty="0">
              <a:solidFill>
                <a:srgbClr val="000000"/>
              </a:solidFill>
              <a:latin typeface="Tahoma" pitchFamily="34" charset="0"/>
              <a:ea typeface="宋体" pitchFamily="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0747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4" r:id="rId1"/>
    <p:sldLayoutId id="2147484075" r:id="rId2"/>
    <p:sldLayoutId id="2147484076" r:id="rId3"/>
    <p:sldLayoutId id="2147484077" r:id="rId4"/>
    <p:sldLayoutId id="2147484078" r:id="rId5"/>
    <p:sldLayoutId id="2147484079" r:id="rId6"/>
    <p:sldLayoutId id="2147484080" r:id="rId7"/>
    <p:sldLayoutId id="2147484081" r:id="rId8"/>
    <p:sldLayoutId id="2147484082" r:id="rId9"/>
    <p:sldLayoutId id="2147484083" r:id="rId10"/>
    <p:sldLayoutId id="2147484084" r:id="rId11"/>
    <p:sldLayoutId id="2147484085" r:id="rId12"/>
    <p:sldLayoutId id="2147484086" r:id="rId13"/>
    <p:sldLayoutId id="2147484087" r:id="rId14"/>
    <p:sldLayoutId id="2147484088" r:id="rId15"/>
    <p:sldLayoutId id="2147484089" r:id="rId16"/>
    <p:sldLayoutId id="2147484090" r:id="rId17"/>
    <p:sldLayoutId id="2147484091" r:id="rId18"/>
    <p:sldLayoutId id="2147484092" r:id="rId19"/>
    <p:sldLayoutId id="2147484093" r:id="rId20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30188" indent="-230188" algn="l" rtl="0" eaLnBrk="0" fontAlgn="base" hangingPunct="0">
        <a:spcBef>
          <a:spcPct val="20000"/>
        </a:spcBef>
        <a:spcAft>
          <a:spcPct val="0"/>
        </a:spcAft>
        <a:buSzPct val="90000"/>
        <a:buChar char="•"/>
        <a:defRPr lang="en-US" altLang="zh-CN" sz="20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461963" indent="-230188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lang="en-US" altLang="zh-CN" sz="20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461963" indent="-230188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30188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.schmidt@vanderbilt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2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9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22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hyperlink" Target="http://www.dre.vanderbilt.edu/~schmidt/PDF/Acc-Con.pdf" TargetMode="Externa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d.schmidt@vanderbilt.edu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e.vanderbilt.edu/~schmidt/PDF/reactor-rules.pdf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dre.vanderbilt.edu/~schmidt/PDF/Reactor.pdf" TargetMode="Externa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2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mailto:d.schmidt@vanderbilt.edu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1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3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3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3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3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30.png"/><Relationship Id="rId4" Type="http://schemas.openxmlformats.org/officeDocument/2006/relationships/image" Target="../media/image3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mailto:d.schmidt@vanderbilt.edu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e.vanderbilt.edu/~schmidt/PDF/Acc-Con.pdf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074"/>
          <p:cNvSpPr txBox="1">
            <a:spLocks noChangeArrowheads="1"/>
          </p:cNvSpPr>
          <p:nvPr/>
        </p:nvSpPr>
        <p:spPr bwMode="auto">
          <a:xfrm>
            <a:off x="57150" y="292423"/>
            <a:ext cx="902970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lnSpc>
                <a:spcPct val="120000"/>
              </a:lnSpc>
              <a:defRPr/>
            </a:pPr>
            <a:r>
              <a:rPr lang="en-US" sz="4000" u="none" kern="0" dirty="0" smtClean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>Patterns &amp; Frameworks for </a:t>
            </a:r>
            <a:br>
              <a:rPr lang="en-US" sz="4000" u="none" kern="0" dirty="0" smtClean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</a:br>
            <a:r>
              <a:rPr lang="en-US" sz="4000" u="none" kern="0" dirty="0" smtClean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>Synchronous Event Handling, Connections, &amp; Service Initialization: Part 1</a:t>
            </a:r>
          </a:p>
        </p:txBody>
      </p:sp>
      <p:sp>
        <p:nvSpPr>
          <p:cNvPr id="10244" name="Text Box 3075"/>
          <p:cNvSpPr txBox="1">
            <a:spLocks noChangeArrowheads="1"/>
          </p:cNvSpPr>
          <p:nvPr/>
        </p:nvSpPr>
        <p:spPr bwMode="auto">
          <a:xfrm>
            <a:off x="895155" y="2306338"/>
            <a:ext cx="7372350" cy="1292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800" u="none" dirty="0" smtClean="0">
                <a:solidFill>
                  <a:srgbClr val="336699"/>
                </a:solidFill>
                <a:latin typeface="Impact" pitchFamily="34" charset="0"/>
              </a:rPr>
              <a:t>Douglas </a:t>
            </a:r>
            <a:r>
              <a:rPr lang="en-US" sz="2800" u="none" dirty="0">
                <a:solidFill>
                  <a:srgbClr val="336699"/>
                </a:solidFill>
                <a:latin typeface="Impact" pitchFamily="34" charset="0"/>
              </a:rPr>
              <a:t>C. Schmidt</a:t>
            </a:r>
          </a:p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    </a:t>
            </a:r>
            <a:r>
              <a:rPr lang="en-US" sz="2400" u="none" dirty="0">
                <a:solidFill>
                  <a:srgbClr val="336699"/>
                </a:solidFill>
                <a:latin typeface="Impact" pitchFamily="34" charset="0"/>
                <a:hlinkClick r:id="rId3"/>
              </a:rPr>
              <a:t>d.schmidt@vanderbilt.edu</a:t>
            </a:r>
            <a:endParaRPr lang="en-US" sz="2400" u="none" dirty="0">
              <a:solidFill>
                <a:srgbClr val="336699"/>
              </a:solidFill>
              <a:latin typeface="Impact" pitchFamily="34" charset="0"/>
            </a:endParaRPr>
          </a:p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www.dre.vanderbilt.edu/~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schmidt</a:t>
            </a:r>
            <a:r>
              <a:rPr lang="en-US" u="none" dirty="0">
                <a:solidFill>
                  <a:srgbClr val="336699"/>
                </a:solidFill>
                <a:latin typeface="Impact" pitchFamily="34" charset="0"/>
              </a:rPr>
              <a:t>	</a:t>
            </a:r>
          </a:p>
        </p:txBody>
      </p:sp>
      <p:sp>
        <p:nvSpPr>
          <p:cNvPr id="10245" name="Rectangle 3086"/>
          <p:cNvSpPr>
            <a:spLocks noChangeArrowheads="1"/>
          </p:cNvSpPr>
          <p:nvPr/>
        </p:nvSpPr>
        <p:spPr bwMode="auto">
          <a:xfrm>
            <a:off x="2324100" y="4074919"/>
            <a:ext cx="4124326" cy="227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ct val="5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Professor of 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Computer Science</a:t>
            </a:r>
          </a:p>
          <a:p>
            <a:pPr algn="ctr" eaLnBrk="1" hangingPunct="1">
              <a:lnSpc>
                <a:spcPct val="90000"/>
              </a:lnSpc>
              <a:spcBef>
                <a:spcPct val="5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Institute for Software Integrated Systems </a:t>
            </a:r>
            <a:b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Vanderbilt </a:t>
            </a: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University 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Nashville</a:t>
            </a: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, 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Tennessee, USA</a:t>
            </a:r>
            <a:endParaRPr lang="en-US" sz="2400" u="none" dirty="0">
              <a:solidFill>
                <a:srgbClr val="336699"/>
              </a:solidFill>
              <a:latin typeface="Impact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93750" y="4019550"/>
            <a:ext cx="1228725" cy="2016125"/>
            <a:chOff x="793750" y="4019550"/>
            <a:chExt cx="1228725" cy="2016125"/>
          </a:xfrm>
        </p:grpSpPr>
        <p:pic>
          <p:nvPicPr>
            <p:cNvPr id="10" name="Picture 10" descr="isi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019550"/>
              <a:ext cx="1228725" cy="82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 descr="vsb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864100"/>
              <a:ext cx="122872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893" y="4080273"/>
            <a:ext cx="1615212" cy="199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68426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 bwMode="auto">
          <a:xfrm>
            <a:off x="-1" y="6353174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842" y="3117053"/>
            <a:ext cx="6449959" cy="3740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Straight Connector 14"/>
          <p:cNvCxnSpPr/>
          <p:nvPr/>
        </p:nvCxnSpPr>
        <p:spPr bwMode="auto">
          <a:xfrm flipV="1">
            <a:off x="5928546" y="5600700"/>
            <a:ext cx="0" cy="17145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437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087439"/>
              </p:ext>
            </p:extLst>
          </p:nvPr>
        </p:nvGraphicFramePr>
        <p:xfrm>
          <a:off x="12700" y="981075"/>
          <a:ext cx="9118600" cy="2103120"/>
        </p:xfrm>
        <a:graphic>
          <a:graphicData uri="http://schemas.openxmlformats.org/drawingml/2006/table">
            <a:tbl>
              <a:tblPr/>
              <a:tblGrid>
                <a:gridCol w="2587625"/>
                <a:gridCol w="3552825"/>
                <a:gridCol w="2978150"/>
              </a:tblGrid>
              <a:tr h="1968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585913"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Web servers must </a:t>
                      </a:r>
                      <a:r>
                        <a:rPr kumimoji="0" lang="en-US" sz="1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demux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&amp; process multiple types of indication events arriving from clients simultaneously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Developers often tightly couple event </a:t>
                      </a:r>
                      <a:r>
                        <a:rPr kumimoji="0" lang="en-US" sz="1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demuxing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&amp; connection code with app protocol processing code, which impedes understanding, reuse, &amp; optimization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  <a:defRPr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Apply </a:t>
                      </a:r>
                      <a:r>
                        <a:rPr kumimoji="0" lang="en-US" sz="18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Reactor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pattern &amp; </a:t>
                      </a:r>
                      <a:r>
                        <a:rPr kumimoji="0" lang="en-US" sz="18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Acceptor-Connector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pattern to separate the generic event </a:t>
                      </a:r>
                      <a:r>
                        <a:rPr kumimoji="0" lang="en-US" sz="1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demuxing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&amp; connection code from the JAWS protocol code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Rectangle 5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43485" y="3117053"/>
            <a:ext cx="163421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US" sz="2000" b="1" u="none" dirty="0"/>
              <a:t>Structure</a:t>
            </a:r>
            <a:endParaRPr lang="en-US" sz="2800" b="1" u="none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805613" y="2761984"/>
            <a:ext cx="19050" cy="1587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8405813" y="2761984"/>
            <a:ext cx="19050" cy="1587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3775076" y="2723884"/>
            <a:ext cx="19050" cy="1587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14" name="Rectangle 17"/>
          <p:cNvSpPr>
            <a:spLocks noChangeArrowheads="1"/>
          </p:cNvSpPr>
          <p:nvPr/>
        </p:nvSpPr>
        <p:spPr bwMode="auto">
          <a:xfrm>
            <a:off x="9670110" y="4517128"/>
            <a:ext cx="17463" cy="1587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44" name="Rectangle 43"/>
          <p:cNvSpPr/>
          <p:nvPr/>
        </p:nvSpPr>
        <p:spPr>
          <a:xfrm>
            <a:off x="158787" y="3954389"/>
            <a:ext cx="2422487" cy="2460674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i="1" u="none" dirty="0" smtClean="0"/>
              <a:t>Acceptor-Connector </a:t>
            </a:r>
            <a:r>
              <a:rPr lang="en-US" u="none" dirty="0" smtClean="0"/>
              <a:t>decouples the connection </a:t>
            </a:r>
            <a:r>
              <a:rPr lang="en-US" u="none" dirty="0"/>
              <a:t>&amp; initialization of </a:t>
            </a:r>
            <a:r>
              <a:rPr lang="en-US" u="none" dirty="0" smtClean="0"/>
              <a:t>peer </a:t>
            </a:r>
            <a:r>
              <a:rPr lang="en-US" u="none" dirty="0"/>
              <a:t>services </a:t>
            </a:r>
            <a:r>
              <a:rPr lang="en-US" u="none" dirty="0" smtClean="0"/>
              <a:t>from the processing </a:t>
            </a:r>
            <a:r>
              <a:rPr lang="en-US" u="none" dirty="0"/>
              <a:t>performed by the peer services after being connected &amp; initialized</a:t>
            </a:r>
          </a:p>
        </p:txBody>
      </p:sp>
      <p:sp>
        <p:nvSpPr>
          <p:cNvPr id="49" name="Rectangle 3"/>
          <p:cNvSpPr>
            <a:spLocks noGrp="1" noChangeArrowheads="1"/>
          </p:cNvSpPr>
          <p:nvPr>
            <p:ph type="title"/>
          </p:nvPr>
        </p:nvSpPr>
        <p:spPr>
          <a:xfrm>
            <a:off x="-257176" y="257175"/>
            <a:ext cx="9648826" cy="914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sz="3200" dirty="0" smtClean="0"/>
              <a:t>Simplifying Event Handling Concerns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43550" y="3309931"/>
            <a:ext cx="81915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u="none" dirty="0" smtClean="0"/>
              <a:t>Reactor</a:t>
            </a:r>
            <a:endParaRPr lang="en-US" sz="1200" b="1" u="none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2683893" y="4479128"/>
            <a:ext cx="6449958" cy="1439069"/>
          </a:xfrm>
          <a:prstGeom prst="rect">
            <a:avLst/>
          </a:prstGeom>
          <a:solidFill>
            <a:srgbClr val="D9F6FF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723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37" y="1765449"/>
            <a:ext cx="8894763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 bwMode="auto">
          <a:xfrm>
            <a:off x="-1" y="6353174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29988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266700"/>
            <a:ext cx="9144000" cy="914400"/>
          </a:xfrm>
        </p:spPr>
        <p:txBody>
          <a:bodyPr/>
          <a:lstStyle/>
          <a:p>
            <a:r>
              <a:rPr lang="en-US" dirty="0"/>
              <a:t>Combining </a:t>
            </a:r>
            <a:r>
              <a:rPr lang="en-US" dirty="0" err="1"/>
              <a:t>ACE_Svc_Handler</a:t>
            </a:r>
            <a:r>
              <a:rPr lang="en-US" dirty="0"/>
              <a:t> </a:t>
            </a:r>
            <a:r>
              <a:rPr lang="en-US" dirty="0" smtClean="0"/>
              <a:t>with </a:t>
            </a:r>
            <a:r>
              <a:rPr lang="en-US" dirty="0" err="1" smtClean="0"/>
              <a:t>ACE_Reactor</a:t>
            </a:r>
            <a:endParaRPr lang="en-US" dirty="0"/>
          </a:p>
        </p:txBody>
      </p:sp>
      <p:sp>
        <p:nvSpPr>
          <p:cNvPr id="6" name="Line Callout 1 5"/>
          <p:cNvSpPr/>
          <p:nvPr/>
        </p:nvSpPr>
        <p:spPr bwMode="auto">
          <a:xfrm>
            <a:off x="2098877" y="1008873"/>
            <a:ext cx="5000423" cy="646331"/>
          </a:xfrm>
          <a:prstGeom prst="borderCallout1">
            <a:avLst>
              <a:gd name="adj1" fmla="val 99222"/>
              <a:gd name="adj2" fmla="val 3354"/>
              <a:gd name="adj3" fmla="val 154746"/>
              <a:gd name="adj4" fmla="val 21483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u="none" dirty="0">
                <a:solidFill>
                  <a:srgbClr val="000000"/>
                </a:solidFill>
              </a:rPr>
              <a:t>An </a:t>
            </a:r>
            <a:r>
              <a:rPr lang="en-US" b="1" i="1" u="none" dirty="0" err="1" smtClean="0">
                <a:solidFill>
                  <a:srgbClr val="000000"/>
                </a:solidFill>
                <a:latin typeface="Courier New" pitchFamily="49" charset="0"/>
              </a:rPr>
              <a:t>ACE_Svc_Handler</a:t>
            </a:r>
            <a:r>
              <a:rPr lang="en-US" i="1" u="none" dirty="0" smtClean="0">
                <a:solidFill>
                  <a:srgbClr val="000000"/>
                </a:solidFill>
              </a:rPr>
              <a:t> </a:t>
            </a:r>
            <a:r>
              <a:rPr lang="en-US" i="1" u="none" dirty="0">
                <a:solidFill>
                  <a:srgbClr val="000000"/>
                </a:solidFill>
              </a:rPr>
              <a:t>can be registered with the ACE Reactor framework for READ events</a:t>
            </a:r>
          </a:p>
        </p:txBody>
      </p:sp>
      <p:sp>
        <p:nvSpPr>
          <p:cNvPr id="7" name="Line Callout 1 6"/>
          <p:cNvSpPr/>
          <p:nvPr/>
        </p:nvSpPr>
        <p:spPr bwMode="auto">
          <a:xfrm>
            <a:off x="5062537" y="4693563"/>
            <a:ext cx="4048125" cy="1200329"/>
          </a:xfrm>
          <a:prstGeom prst="borderCallout1">
            <a:avLst>
              <a:gd name="adj1" fmla="val -195"/>
              <a:gd name="adj2" fmla="val 81057"/>
              <a:gd name="adj3" fmla="val -144613"/>
              <a:gd name="adj4" fmla="val -1772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u="none" dirty="0">
                <a:solidFill>
                  <a:srgbClr val="000000"/>
                </a:solidFill>
              </a:rPr>
              <a:t>The Reactor framework </a:t>
            </a:r>
            <a:r>
              <a:rPr lang="en-US" i="1" u="none" dirty="0" smtClean="0">
                <a:solidFill>
                  <a:srgbClr val="000000"/>
                </a:solidFill>
              </a:rPr>
              <a:t>then dispatches </a:t>
            </a:r>
            <a:r>
              <a:rPr lang="en-US" b="1" i="1" u="none" dirty="0" err="1" smtClean="0">
                <a:solidFill>
                  <a:srgbClr val="000000"/>
                </a:solidFill>
                <a:latin typeface="Courier New" pitchFamily="49" charset="0"/>
              </a:rPr>
              <a:t>ACE_Svc_Handler</a:t>
            </a:r>
            <a:r>
              <a:rPr lang="en-US" b="1" i="1" u="none" dirty="0" smtClean="0">
                <a:solidFill>
                  <a:srgbClr val="000000"/>
                </a:solidFill>
                <a:latin typeface="Courier New" pitchFamily="49" charset="0"/>
              </a:rPr>
              <a:t>:: </a:t>
            </a:r>
            <a:r>
              <a:rPr lang="en-US" b="1" i="1" u="none" dirty="0" err="1" smtClean="0">
                <a:solidFill>
                  <a:srgbClr val="000000"/>
                </a:solidFill>
                <a:latin typeface="Courier New" pitchFamily="49" charset="0"/>
              </a:rPr>
              <a:t>handle_input</a:t>
            </a:r>
            <a:r>
              <a:rPr lang="en-US" b="1" i="1" u="none" dirty="0">
                <a:solidFill>
                  <a:srgbClr val="000000"/>
                </a:solidFill>
                <a:latin typeface="Courier New" pitchFamily="49" charset="0"/>
              </a:rPr>
              <a:t>()</a:t>
            </a:r>
            <a:r>
              <a:rPr lang="en-US" i="1" u="none" dirty="0">
                <a:solidFill>
                  <a:srgbClr val="000000"/>
                </a:solidFill>
              </a:rPr>
              <a:t> </a:t>
            </a:r>
            <a:r>
              <a:rPr lang="en-US" i="1" u="none" dirty="0" smtClean="0">
                <a:solidFill>
                  <a:srgbClr val="000000"/>
                </a:solidFill>
              </a:rPr>
              <a:t>to receive the data when </a:t>
            </a:r>
            <a:r>
              <a:rPr lang="en-US" i="1" u="none" dirty="0">
                <a:solidFill>
                  <a:srgbClr val="000000"/>
                </a:solidFill>
              </a:rPr>
              <a:t>input arrives on a connection</a:t>
            </a:r>
          </a:p>
        </p:txBody>
      </p:sp>
    </p:spTree>
    <p:extLst>
      <p:ext uri="{BB962C8B-B14F-4D97-AF65-F5344CB8AC3E}">
        <p14:creationId xmlns:p14="http://schemas.microsoft.com/office/powerpoint/2010/main" val="2493198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37" y="1765449"/>
            <a:ext cx="8894763" cy="498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 bwMode="auto">
          <a:xfrm>
            <a:off x="-1" y="6353174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29988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266700"/>
            <a:ext cx="9144000" cy="914400"/>
          </a:xfrm>
        </p:spPr>
        <p:txBody>
          <a:bodyPr/>
          <a:lstStyle/>
          <a:p>
            <a:r>
              <a:rPr lang="en-US" dirty="0"/>
              <a:t>Combining </a:t>
            </a:r>
            <a:r>
              <a:rPr lang="en-US" dirty="0" err="1"/>
              <a:t>ACE_Svc_Handler</a:t>
            </a:r>
            <a:r>
              <a:rPr lang="en-US" dirty="0"/>
              <a:t> </a:t>
            </a:r>
            <a:r>
              <a:rPr lang="en-US" dirty="0" smtClean="0"/>
              <a:t>with </a:t>
            </a:r>
            <a:r>
              <a:rPr lang="en-US" dirty="0" err="1" smtClean="0"/>
              <a:t>ACE_Reactor</a:t>
            </a:r>
            <a:endParaRPr lang="en-US" dirty="0"/>
          </a:p>
        </p:txBody>
      </p:sp>
      <p:sp>
        <p:nvSpPr>
          <p:cNvPr id="7" name="Line Callout 1 6"/>
          <p:cNvSpPr/>
          <p:nvPr/>
        </p:nvSpPr>
        <p:spPr bwMode="auto">
          <a:xfrm>
            <a:off x="2735262" y="1142176"/>
            <a:ext cx="5008563" cy="646331"/>
          </a:xfrm>
          <a:prstGeom prst="borderCallout1">
            <a:avLst>
              <a:gd name="adj1" fmla="val 101377"/>
              <a:gd name="adj2" fmla="val 62233"/>
              <a:gd name="adj3" fmla="val 422649"/>
              <a:gd name="adj4" fmla="val 35671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u="none" dirty="0">
                <a:solidFill>
                  <a:srgbClr val="000000"/>
                </a:solidFill>
              </a:rPr>
              <a:t>The Reactor framework </a:t>
            </a:r>
            <a:r>
              <a:rPr lang="en-US" i="1" u="none" dirty="0" smtClean="0">
                <a:solidFill>
                  <a:srgbClr val="000000"/>
                </a:solidFill>
              </a:rPr>
              <a:t>can also trigger orderly destruction of an </a:t>
            </a:r>
            <a:r>
              <a:rPr lang="en-US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ACE_Svc_Handler</a:t>
            </a:r>
            <a:endParaRPr lang="en-US" b="1" i="1" u="none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242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4870181" y="3373213"/>
            <a:ext cx="3853666" cy="284276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5634595" y="2916526"/>
            <a:ext cx="0" cy="592879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2526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ACE_Acceptor</a:t>
            </a:r>
            <a:r>
              <a:rPr lang="en-US" dirty="0"/>
              <a:t> </a:t>
            </a:r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2526213" name="Rectangle 5"/>
          <p:cNvSpPr>
            <a:spLocks noChangeArrowheads="1"/>
          </p:cNvSpPr>
          <p:nvPr/>
        </p:nvSpPr>
        <p:spPr bwMode="auto">
          <a:xfrm>
            <a:off x="0" y="1050925"/>
            <a:ext cx="9525000" cy="172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30000"/>
              </a:spcBef>
            </a:pPr>
            <a:r>
              <a:rPr lang="en-US" sz="2000" u="none" dirty="0" smtClean="0">
                <a:latin typeface="+mj-lt"/>
              </a:rPr>
              <a:t>This class is a factory playing the </a:t>
            </a:r>
            <a:r>
              <a:rPr lang="en-US" sz="2000" i="1" u="none" dirty="0" smtClean="0">
                <a:latin typeface="+mj-lt"/>
              </a:rPr>
              <a:t>Acceptor</a:t>
            </a:r>
            <a:r>
              <a:rPr lang="en-US" sz="2000" u="none" dirty="0" smtClean="0">
                <a:latin typeface="+mj-lt"/>
              </a:rPr>
              <a:t> role in </a:t>
            </a:r>
            <a:r>
              <a:rPr lang="en-US" sz="2000" i="1" u="none" dirty="0" smtClean="0">
                <a:latin typeface="+mj-lt"/>
              </a:rPr>
              <a:t>Acceptor-Connector</a:t>
            </a:r>
            <a:r>
              <a:rPr lang="en-US" sz="2000" u="none" dirty="0" smtClean="0">
                <a:latin typeface="+mj-lt"/>
              </a:rPr>
              <a:t> pattern:</a:t>
            </a:r>
          </a:p>
          <a:p>
            <a:pPr marL="228600" lvl="1" indent="-228600">
              <a:spcBef>
                <a:spcPct val="30000"/>
              </a:spcBef>
              <a:buSzPct val="80000"/>
              <a:buFontTx/>
              <a:buChar char="•"/>
            </a:pPr>
            <a:r>
              <a:rPr lang="en-US" sz="2000" u="none" dirty="0" smtClean="0">
                <a:latin typeface="+mj-lt"/>
              </a:rPr>
              <a:t>It decouples passive connection </a:t>
            </a:r>
            <a:br>
              <a:rPr lang="en-US" sz="2000" u="none" dirty="0" smtClean="0">
                <a:latin typeface="+mj-lt"/>
              </a:rPr>
            </a:br>
            <a:r>
              <a:rPr lang="en-US" sz="2000" u="none" dirty="0" smtClean="0">
                <a:latin typeface="+mj-lt"/>
              </a:rPr>
              <a:t>establishment &amp; service initialization </a:t>
            </a:r>
            <a:br>
              <a:rPr lang="en-US" sz="2000" u="none" dirty="0" smtClean="0">
                <a:latin typeface="+mj-lt"/>
              </a:rPr>
            </a:br>
            <a:r>
              <a:rPr lang="en-US" sz="2000" u="none" dirty="0" smtClean="0">
                <a:latin typeface="+mj-lt"/>
              </a:rPr>
              <a:t>logic from subsequent processing </a:t>
            </a:r>
            <a:br>
              <a:rPr lang="en-US" sz="2000" u="none" dirty="0" smtClean="0">
                <a:latin typeface="+mj-lt"/>
              </a:rPr>
            </a:br>
            <a:r>
              <a:rPr lang="en-US" sz="2000" u="none" dirty="0" smtClean="0">
                <a:latin typeface="+mj-lt"/>
              </a:rPr>
              <a:t>performed by a service handler </a:t>
            </a:r>
          </a:p>
        </p:txBody>
      </p:sp>
      <p:sp>
        <p:nvSpPr>
          <p:cNvPr id="6" name="Rectangle 96"/>
          <p:cNvSpPr>
            <a:spLocks noChangeArrowheads="1"/>
          </p:cNvSpPr>
          <p:nvPr/>
        </p:nvSpPr>
        <p:spPr bwMode="auto">
          <a:xfrm>
            <a:off x="4870181" y="3980989"/>
            <a:ext cx="3853667" cy="2234985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95"/>
          <p:cNvSpPr>
            <a:spLocks noChangeArrowheads="1"/>
          </p:cNvSpPr>
          <p:nvPr/>
        </p:nvSpPr>
        <p:spPr bwMode="auto">
          <a:xfrm>
            <a:off x="4843128" y="3997462"/>
            <a:ext cx="3880720" cy="221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tabLst>
                <a:tab pos="611188" algn="l"/>
              </a:tabLst>
            </a:pPr>
            <a: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+ open()</a:t>
            </a:r>
          </a:p>
          <a:p>
            <a:pPr>
              <a:tabLst>
                <a:tab pos="611188" algn="l"/>
              </a:tabLst>
            </a:pPr>
            <a: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+ close()</a:t>
            </a:r>
          </a:p>
          <a:p>
            <a:pPr>
              <a:tabLst>
                <a:tab pos="611188" algn="l"/>
              </a:tabLst>
            </a:pPr>
            <a: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+ acceptor()</a:t>
            </a:r>
          </a:p>
          <a:p>
            <a:pPr>
              <a:tabLst>
                <a:tab pos="611188" algn="l"/>
              </a:tabLst>
            </a:pPr>
            <a: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en-US" sz="2000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make_svc_handler</a:t>
            </a:r>
            <a:r>
              <a:rPr lang="en-US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tabLst>
                <a:tab pos="611188" algn="l"/>
              </a:tabLst>
            </a:pPr>
            <a: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en-US" sz="2000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accept_svc_handler</a:t>
            </a:r>
            <a:r>
              <a:rPr lang="en-US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tabLst>
                <a:tab pos="611188" algn="l"/>
              </a:tabLst>
            </a:pPr>
            <a: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en-US" sz="2000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activate_svc_handler</a:t>
            </a:r>
            <a:r>
              <a:rPr lang="en-US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GB" sz="2000" b="1" i="1" u="none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611188" algn="l"/>
              </a:tabLst>
            </a:pPr>
            <a:r>
              <a:rPr lang="en-GB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Rectangle 94"/>
          <p:cNvSpPr>
            <a:spLocks noChangeArrowheads="1"/>
          </p:cNvSpPr>
          <p:nvPr/>
        </p:nvSpPr>
        <p:spPr bwMode="auto">
          <a:xfrm>
            <a:off x="4870183" y="3373213"/>
            <a:ext cx="3853665" cy="609361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93"/>
          <p:cNvSpPr>
            <a:spLocks noChangeArrowheads="1"/>
          </p:cNvSpPr>
          <p:nvPr/>
        </p:nvSpPr>
        <p:spPr bwMode="auto">
          <a:xfrm>
            <a:off x="5397642" y="3451475"/>
            <a:ext cx="2932096" cy="465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sz="2000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ACE_Acceptor</a:t>
            </a: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  <a:p>
            <a:pPr algn="ctr">
              <a:tabLst>
                <a:tab pos="611188" algn="l"/>
              </a:tabLst>
            </a:pP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06321" y="2912152"/>
            <a:ext cx="176997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400" u="none" dirty="0" smtClean="0"/>
              <a:t>SVC_HANDLER</a:t>
            </a:r>
          </a:p>
          <a:p>
            <a:r>
              <a:rPr lang="en-US" sz="1400" u="none" dirty="0" smtClean="0"/>
              <a:t>PEER_ACCEPTOR</a:t>
            </a:r>
            <a:endParaRPr lang="en-US" sz="1400" u="none" dirty="0"/>
          </a:p>
        </p:txBody>
      </p:sp>
      <p:sp>
        <p:nvSpPr>
          <p:cNvPr id="12" name="Rectangle 94"/>
          <p:cNvSpPr>
            <a:spLocks noChangeArrowheads="1"/>
          </p:cNvSpPr>
          <p:nvPr/>
        </p:nvSpPr>
        <p:spPr bwMode="auto">
          <a:xfrm>
            <a:off x="6551846" y="1597551"/>
            <a:ext cx="2172001" cy="718352"/>
          </a:xfrm>
          <a:prstGeom prst="rect">
            <a:avLst/>
          </a:prstGeom>
          <a:solidFill>
            <a:srgbClr val="D9F6FF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10800000" wrap="none" anchor="ctr"/>
          <a:lstStyle/>
          <a:p>
            <a:endParaRPr lang="en-US" sz="3200" u="none">
              <a:solidFill>
                <a:srgbClr val="D9F6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93"/>
          <p:cNvSpPr>
            <a:spLocks noChangeArrowheads="1"/>
          </p:cNvSpPr>
          <p:nvPr/>
        </p:nvSpPr>
        <p:spPr bwMode="auto">
          <a:xfrm>
            <a:off x="6691608" y="1597550"/>
            <a:ext cx="1876592" cy="465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sz="2000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ACE_Service_Object</a:t>
            </a: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  <a:p>
            <a:pPr algn="ctr">
              <a:tabLst>
                <a:tab pos="611188" algn="l"/>
              </a:tabLst>
            </a:pP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Isosceles Triangle 14"/>
          <p:cNvSpPr/>
          <p:nvPr/>
        </p:nvSpPr>
        <p:spPr bwMode="auto">
          <a:xfrm>
            <a:off x="6791003" y="2334952"/>
            <a:ext cx="460785" cy="354341"/>
          </a:xfrm>
          <a:prstGeom prst="triangl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7021192" y="2679768"/>
            <a:ext cx="0" cy="70297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7" name="Group 16"/>
          <p:cNvGrpSpPr/>
          <p:nvPr/>
        </p:nvGrpSpPr>
        <p:grpSpPr>
          <a:xfrm>
            <a:off x="4519178" y="2432415"/>
            <a:ext cx="2032668" cy="532751"/>
            <a:chOff x="4661314" y="2544571"/>
            <a:chExt cx="1755356" cy="53275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Rectangle 94"/>
            <p:cNvSpPr>
              <a:spLocks noChangeArrowheads="1"/>
            </p:cNvSpPr>
            <p:nvPr/>
          </p:nvSpPr>
          <p:spPr bwMode="auto">
            <a:xfrm>
              <a:off x="4680770" y="2544571"/>
              <a:ext cx="1735900" cy="46410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 sz="3200" u="none" dirty="0">
                <a:solidFill>
                  <a:srgbClr val="D9F6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Rectangle 93"/>
            <p:cNvSpPr>
              <a:spLocks noChangeArrowheads="1"/>
            </p:cNvSpPr>
            <p:nvPr/>
          </p:nvSpPr>
          <p:spPr bwMode="auto">
            <a:xfrm>
              <a:off x="4661314" y="2612121"/>
              <a:ext cx="1745080" cy="465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tabLst>
                  <a:tab pos="611188" algn="l"/>
                </a:tabLst>
              </a:pPr>
              <a:r>
                <a:rPr lang="en-US" b="1" u="none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PEER_ACCEPTOR</a:t>
              </a:r>
              <a:endParaRPr lang="en-US" b="1" u="none" dirty="0">
                <a:latin typeface="Courier New" pitchFamily="49" charset="0"/>
                <a:cs typeface="Courier New" pitchFamily="49" charset="0"/>
              </a:endParaRPr>
            </a:p>
            <a:p>
              <a:pPr algn="ctr">
                <a:tabLst>
                  <a:tab pos="611188" algn="l"/>
                </a:tabLst>
              </a:pPr>
              <a:endParaRPr lang="en-US" b="1" u="none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1" name="Flowchart: Decision 20"/>
          <p:cNvSpPr/>
          <p:nvPr/>
        </p:nvSpPr>
        <p:spPr bwMode="auto">
          <a:xfrm rot="5400000">
            <a:off x="5517863" y="3215360"/>
            <a:ext cx="233463" cy="106717"/>
          </a:xfrm>
          <a:prstGeom prst="flowChartDecision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36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4870181" y="3373213"/>
            <a:ext cx="3853666" cy="284276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5634595" y="2916526"/>
            <a:ext cx="0" cy="592879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2526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ACE_Acceptor</a:t>
            </a:r>
            <a:r>
              <a:rPr lang="en-US" dirty="0"/>
              <a:t> </a:t>
            </a:r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2526213" name="Rectangle 5"/>
          <p:cNvSpPr>
            <a:spLocks noChangeArrowheads="1"/>
          </p:cNvSpPr>
          <p:nvPr/>
        </p:nvSpPr>
        <p:spPr bwMode="auto">
          <a:xfrm>
            <a:off x="0" y="1050925"/>
            <a:ext cx="9525000" cy="2739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30000"/>
              </a:spcBef>
            </a:pPr>
            <a:r>
              <a:rPr lang="en-US" sz="2000" u="none" dirty="0" smtClean="0">
                <a:latin typeface="+mj-lt"/>
              </a:rPr>
              <a:t>This class is a factory playing the </a:t>
            </a:r>
            <a:r>
              <a:rPr lang="en-US" sz="2000" i="1" u="none" dirty="0" smtClean="0">
                <a:latin typeface="+mj-lt"/>
              </a:rPr>
              <a:t>Acceptor</a:t>
            </a:r>
            <a:r>
              <a:rPr lang="en-US" sz="2000" u="none" dirty="0" smtClean="0">
                <a:latin typeface="+mj-lt"/>
              </a:rPr>
              <a:t> role in </a:t>
            </a:r>
            <a:r>
              <a:rPr lang="en-US" sz="2000" i="1" u="none" dirty="0" smtClean="0">
                <a:latin typeface="+mj-lt"/>
              </a:rPr>
              <a:t>Acceptor-Connector</a:t>
            </a:r>
            <a:r>
              <a:rPr lang="en-US" sz="2000" u="none" dirty="0" smtClean="0">
                <a:latin typeface="+mj-lt"/>
              </a:rPr>
              <a:t> pattern:</a:t>
            </a:r>
          </a:p>
          <a:p>
            <a:pPr marL="228600" lvl="1" indent="-228600">
              <a:spcBef>
                <a:spcPct val="300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It decouples passive connection 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establishment &amp; service initialization 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logic from subsequent processing 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performed by a service handler </a:t>
            </a:r>
          </a:p>
          <a:p>
            <a:pPr marL="228600" lvl="1" indent="-228600">
              <a:spcBef>
                <a:spcPct val="30000"/>
              </a:spcBef>
              <a:buSzPct val="80000"/>
              <a:buFontTx/>
              <a:buChar char="•"/>
            </a:pPr>
            <a:r>
              <a:rPr lang="en-US" sz="2000" u="none" dirty="0" smtClean="0">
                <a:latin typeface="+mj-lt"/>
              </a:rPr>
              <a:t>It provides a parameterized passive-</a:t>
            </a:r>
            <a:br>
              <a:rPr lang="en-US" sz="2000" u="none" dirty="0" smtClean="0">
                <a:latin typeface="+mj-lt"/>
              </a:rPr>
            </a:br>
            <a:r>
              <a:rPr lang="en-US" sz="2000" u="none" dirty="0" smtClean="0">
                <a:latin typeface="+mj-lt"/>
              </a:rPr>
              <a:t>mode IPC endpoint that listens for </a:t>
            </a:r>
            <a:br>
              <a:rPr lang="en-US" sz="2000" u="none" dirty="0" smtClean="0">
                <a:latin typeface="+mj-lt"/>
              </a:rPr>
            </a:br>
            <a:r>
              <a:rPr lang="en-US" sz="2000" u="none" dirty="0" smtClean="0">
                <a:latin typeface="+mj-lt"/>
              </a:rPr>
              <a:t>&amp; accepts connections from peers </a:t>
            </a:r>
          </a:p>
        </p:txBody>
      </p:sp>
      <p:sp>
        <p:nvSpPr>
          <p:cNvPr id="6" name="Rectangle 96"/>
          <p:cNvSpPr>
            <a:spLocks noChangeArrowheads="1"/>
          </p:cNvSpPr>
          <p:nvPr/>
        </p:nvSpPr>
        <p:spPr bwMode="auto">
          <a:xfrm>
            <a:off x="4870181" y="3980989"/>
            <a:ext cx="3853667" cy="2234985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95"/>
          <p:cNvSpPr>
            <a:spLocks noChangeArrowheads="1"/>
          </p:cNvSpPr>
          <p:nvPr/>
        </p:nvSpPr>
        <p:spPr bwMode="auto">
          <a:xfrm>
            <a:off x="4843128" y="3997462"/>
            <a:ext cx="3880720" cy="221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tabLst>
                <a:tab pos="611188" algn="l"/>
              </a:tabLst>
            </a:pPr>
            <a: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+ open()</a:t>
            </a:r>
          </a:p>
          <a:p>
            <a:pPr>
              <a:tabLst>
                <a:tab pos="611188" algn="l"/>
              </a:tabLst>
            </a:pPr>
            <a: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+ close()</a:t>
            </a:r>
          </a:p>
          <a:p>
            <a:pPr>
              <a:tabLst>
                <a:tab pos="611188" algn="l"/>
              </a:tabLst>
            </a:pPr>
            <a: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+ acceptor()</a:t>
            </a:r>
          </a:p>
          <a:p>
            <a:pPr>
              <a:tabLst>
                <a:tab pos="611188" algn="l"/>
              </a:tabLst>
            </a:pPr>
            <a: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en-US" sz="2000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make_svc_handler</a:t>
            </a:r>
            <a:r>
              <a:rPr lang="en-US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tabLst>
                <a:tab pos="611188" algn="l"/>
              </a:tabLst>
            </a:pPr>
            <a: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en-US" sz="2000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accept_svc_handler</a:t>
            </a:r>
            <a:r>
              <a:rPr lang="en-US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tabLst>
                <a:tab pos="611188" algn="l"/>
              </a:tabLst>
            </a:pPr>
            <a: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en-US" sz="2000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activate_svc_handler</a:t>
            </a:r>
            <a:r>
              <a:rPr lang="en-US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GB" sz="2000" b="1" i="1" u="none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611188" algn="l"/>
              </a:tabLst>
            </a:pPr>
            <a:r>
              <a:rPr lang="en-GB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Rectangle 94"/>
          <p:cNvSpPr>
            <a:spLocks noChangeArrowheads="1"/>
          </p:cNvSpPr>
          <p:nvPr/>
        </p:nvSpPr>
        <p:spPr bwMode="auto">
          <a:xfrm>
            <a:off x="4870183" y="3373213"/>
            <a:ext cx="3853665" cy="609361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93"/>
          <p:cNvSpPr>
            <a:spLocks noChangeArrowheads="1"/>
          </p:cNvSpPr>
          <p:nvPr/>
        </p:nvSpPr>
        <p:spPr bwMode="auto">
          <a:xfrm>
            <a:off x="5397642" y="3451475"/>
            <a:ext cx="2932096" cy="465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sz="2000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ACE_Acceptor</a:t>
            </a: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  <a:p>
            <a:pPr algn="ctr">
              <a:tabLst>
                <a:tab pos="611188" algn="l"/>
              </a:tabLst>
            </a:pP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06321" y="2912152"/>
            <a:ext cx="176997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400" u="none" dirty="0" smtClean="0"/>
              <a:t>SVC_HANDLER</a:t>
            </a:r>
          </a:p>
          <a:p>
            <a:r>
              <a:rPr lang="en-US" sz="1400" u="none" dirty="0" smtClean="0"/>
              <a:t>PEER_ACCEPTOR</a:t>
            </a:r>
            <a:endParaRPr lang="en-US" sz="1400" u="none" dirty="0"/>
          </a:p>
        </p:txBody>
      </p:sp>
      <p:sp>
        <p:nvSpPr>
          <p:cNvPr id="12" name="Rectangle 94"/>
          <p:cNvSpPr>
            <a:spLocks noChangeArrowheads="1"/>
          </p:cNvSpPr>
          <p:nvPr/>
        </p:nvSpPr>
        <p:spPr bwMode="auto">
          <a:xfrm>
            <a:off x="6551846" y="1597551"/>
            <a:ext cx="2172001" cy="718352"/>
          </a:xfrm>
          <a:prstGeom prst="rect">
            <a:avLst/>
          </a:prstGeom>
          <a:solidFill>
            <a:srgbClr val="D9F6FF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10800000" wrap="none" anchor="ctr"/>
          <a:lstStyle/>
          <a:p>
            <a:endParaRPr lang="en-US" sz="3200" u="none">
              <a:solidFill>
                <a:srgbClr val="D9F6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93"/>
          <p:cNvSpPr>
            <a:spLocks noChangeArrowheads="1"/>
          </p:cNvSpPr>
          <p:nvPr/>
        </p:nvSpPr>
        <p:spPr bwMode="auto">
          <a:xfrm>
            <a:off x="6691608" y="1597550"/>
            <a:ext cx="1876592" cy="465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sz="2000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ACE_Service_Object</a:t>
            </a: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  <a:p>
            <a:pPr algn="ctr">
              <a:tabLst>
                <a:tab pos="611188" algn="l"/>
              </a:tabLst>
            </a:pP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Isosceles Triangle 14"/>
          <p:cNvSpPr/>
          <p:nvPr/>
        </p:nvSpPr>
        <p:spPr bwMode="auto">
          <a:xfrm>
            <a:off x="6791003" y="2334952"/>
            <a:ext cx="460785" cy="354341"/>
          </a:xfrm>
          <a:prstGeom prst="triangl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7021192" y="2679768"/>
            <a:ext cx="0" cy="70297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7" name="Group 16"/>
          <p:cNvGrpSpPr/>
          <p:nvPr/>
        </p:nvGrpSpPr>
        <p:grpSpPr>
          <a:xfrm>
            <a:off x="4519178" y="2432415"/>
            <a:ext cx="2032668" cy="532751"/>
            <a:chOff x="4661314" y="2544571"/>
            <a:chExt cx="1755356" cy="53275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Rectangle 94"/>
            <p:cNvSpPr>
              <a:spLocks noChangeArrowheads="1"/>
            </p:cNvSpPr>
            <p:nvPr/>
          </p:nvSpPr>
          <p:spPr bwMode="auto">
            <a:xfrm>
              <a:off x="4680770" y="2544571"/>
              <a:ext cx="1735900" cy="46410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 sz="3200" u="none" dirty="0">
                <a:solidFill>
                  <a:srgbClr val="D9F6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Rectangle 93"/>
            <p:cNvSpPr>
              <a:spLocks noChangeArrowheads="1"/>
            </p:cNvSpPr>
            <p:nvPr/>
          </p:nvSpPr>
          <p:spPr bwMode="auto">
            <a:xfrm>
              <a:off x="4661314" y="2612121"/>
              <a:ext cx="1745080" cy="465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tabLst>
                  <a:tab pos="611188" algn="l"/>
                </a:tabLst>
              </a:pPr>
              <a:r>
                <a:rPr lang="en-US" b="1" u="none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PEER_ACCEPTOR</a:t>
              </a:r>
              <a:endParaRPr lang="en-US" b="1" u="none" dirty="0">
                <a:latin typeface="Courier New" pitchFamily="49" charset="0"/>
                <a:cs typeface="Courier New" pitchFamily="49" charset="0"/>
              </a:endParaRPr>
            </a:p>
            <a:p>
              <a:pPr algn="ctr">
                <a:tabLst>
                  <a:tab pos="611188" algn="l"/>
                </a:tabLst>
              </a:pPr>
              <a:endParaRPr lang="en-US" b="1" u="none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1" name="Flowchart: Decision 20"/>
          <p:cNvSpPr/>
          <p:nvPr/>
        </p:nvSpPr>
        <p:spPr bwMode="auto">
          <a:xfrm rot="5400000">
            <a:off x="5517863" y="3215360"/>
            <a:ext cx="233463" cy="106717"/>
          </a:xfrm>
          <a:prstGeom prst="flowChartDecision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Rounded Rectangle 21"/>
          <p:cNvSpPr/>
          <p:nvPr/>
        </p:nvSpPr>
        <p:spPr bwMode="auto">
          <a:xfrm>
            <a:off x="4524629" y="2422890"/>
            <a:ext cx="2028915" cy="461009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27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 bwMode="auto">
          <a:xfrm>
            <a:off x="5634595" y="2916526"/>
            <a:ext cx="0" cy="592879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2526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ACE_Acceptor</a:t>
            </a:r>
            <a:r>
              <a:rPr lang="en-US" dirty="0"/>
              <a:t> </a:t>
            </a:r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2526213" name="Rectangle 5"/>
          <p:cNvSpPr>
            <a:spLocks noChangeArrowheads="1"/>
          </p:cNvSpPr>
          <p:nvPr/>
        </p:nvSpPr>
        <p:spPr bwMode="auto">
          <a:xfrm>
            <a:off x="0" y="1050925"/>
            <a:ext cx="9525000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30000"/>
              </a:spcBef>
            </a:pPr>
            <a:r>
              <a:rPr lang="en-US" sz="2000" u="none" dirty="0" smtClean="0">
                <a:latin typeface="+mj-lt"/>
              </a:rPr>
              <a:t>This class is a factory playing the </a:t>
            </a:r>
            <a:r>
              <a:rPr lang="en-US" sz="2000" i="1" u="none" dirty="0" smtClean="0">
                <a:latin typeface="+mj-lt"/>
              </a:rPr>
              <a:t>Acceptor</a:t>
            </a:r>
            <a:r>
              <a:rPr lang="en-US" sz="2000" u="none" dirty="0" smtClean="0">
                <a:latin typeface="+mj-lt"/>
              </a:rPr>
              <a:t> role in </a:t>
            </a:r>
            <a:r>
              <a:rPr lang="en-US" sz="2000" i="1" u="none" dirty="0" smtClean="0">
                <a:latin typeface="+mj-lt"/>
              </a:rPr>
              <a:t>Acceptor-Connector</a:t>
            </a:r>
            <a:r>
              <a:rPr lang="en-US" sz="2000" u="none" dirty="0" smtClean="0">
                <a:latin typeface="+mj-lt"/>
              </a:rPr>
              <a:t> pattern:</a:t>
            </a:r>
          </a:p>
          <a:p>
            <a:pPr marL="228600" lvl="1" indent="-228600">
              <a:spcBef>
                <a:spcPct val="300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It decouples passive connection 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establishment &amp; service initialization 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logic from subsequent processing 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performed by a service handler </a:t>
            </a:r>
          </a:p>
          <a:p>
            <a:pPr marL="228600" lvl="1" indent="-228600">
              <a:spcBef>
                <a:spcPct val="300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It provides a parameterized passive-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mode IPC endpoint that listens for 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&amp; accepts connections from peers </a:t>
            </a:r>
          </a:p>
          <a:p>
            <a:pPr marL="228600" lvl="1" indent="-228600">
              <a:spcBef>
                <a:spcPct val="30000"/>
              </a:spcBef>
              <a:buSzPct val="80000"/>
              <a:buFontTx/>
              <a:buChar char="•"/>
            </a:pPr>
            <a:r>
              <a:rPr lang="en-US" sz="2000" u="none" dirty="0" smtClean="0">
                <a:latin typeface="+mj-lt"/>
              </a:rPr>
              <a:t>It automates the steps necessary </a:t>
            </a:r>
            <a:br>
              <a:rPr lang="en-US" sz="2000" u="none" dirty="0" smtClean="0">
                <a:latin typeface="+mj-lt"/>
              </a:rPr>
            </a:br>
            <a:r>
              <a:rPr lang="en-US" sz="2000" u="none" dirty="0" smtClean="0">
                <a:latin typeface="+mj-lt"/>
              </a:rPr>
              <a:t>to connect the IPC endpoint </a:t>
            </a:r>
            <a:br>
              <a:rPr lang="en-US" sz="2000" u="none" dirty="0" smtClean="0">
                <a:latin typeface="+mj-lt"/>
              </a:rPr>
            </a:br>
            <a:r>
              <a:rPr lang="en-US" sz="2000" u="none" dirty="0" smtClean="0">
                <a:latin typeface="+mj-lt"/>
              </a:rPr>
              <a:t>passively &amp; create/activate </a:t>
            </a:r>
            <a:br>
              <a:rPr lang="en-US" sz="2000" u="none" dirty="0" smtClean="0">
                <a:latin typeface="+mj-lt"/>
              </a:rPr>
            </a:br>
            <a:r>
              <a:rPr lang="en-US" sz="2000" u="none" dirty="0" smtClean="0">
                <a:latin typeface="+mj-lt"/>
              </a:rPr>
              <a:t>its associated service handler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06321" y="2912152"/>
            <a:ext cx="176997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400" u="none" dirty="0" smtClean="0"/>
              <a:t>SVC_HANDLER</a:t>
            </a:r>
          </a:p>
          <a:p>
            <a:r>
              <a:rPr lang="en-US" sz="1400" u="none" dirty="0" smtClean="0"/>
              <a:t>PEER_ACCEPTOR</a:t>
            </a:r>
            <a:endParaRPr lang="en-US" sz="1400" u="none" dirty="0"/>
          </a:p>
        </p:txBody>
      </p:sp>
      <p:sp>
        <p:nvSpPr>
          <p:cNvPr id="12" name="Rectangle 94"/>
          <p:cNvSpPr>
            <a:spLocks noChangeArrowheads="1"/>
          </p:cNvSpPr>
          <p:nvPr/>
        </p:nvSpPr>
        <p:spPr bwMode="auto">
          <a:xfrm>
            <a:off x="6551846" y="1597551"/>
            <a:ext cx="2172001" cy="718352"/>
          </a:xfrm>
          <a:prstGeom prst="rect">
            <a:avLst/>
          </a:prstGeom>
          <a:solidFill>
            <a:srgbClr val="D9F6FF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10800000" wrap="none" anchor="ctr"/>
          <a:lstStyle/>
          <a:p>
            <a:endParaRPr lang="en-US" sz="3200" u="none">
              <a:solidFill>
                <a:srgbClr val="D9F6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93"/>
          <p:cNvSpPr>
            <a:spLocks noChangeArrowheads="1"/>
          </p:cNvSpPr>
          <p:nvPr/>
        </p:nvSpPr>
        <p:spPr bwMode="auto">
          <a:xfrm>
            <a:off x="6691608" y="1597550"/>
            <a:ext cx="1876592" cy="465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sz="2000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ACE_Service_Object</a:t>
            </a: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  <a:p>
            <a:pPr algn="ctr">
              <a:tabLst>
                <a:tab pos="611188" algn="l"/>
              </a:tabLst>
            </a:pP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Isosceles Triangle 14"/>
          <p:cNvSpPr/>
          <p:nvPr/>
        </p:nvSpPr>
        <p:spPr bwMode="auto">
          <a:xfrm>
            <a:off x="6791003" y="2334952"/>
            <a:ext cx="460785" cy="354341"/>
          </a:xfrm>
          <a:prstGeom prst="triangl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7021192" y="2679768"/>
            <a:ext cx="0" cy="70297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7" name="Group 16"/>
          <p:cNvGrpSpPr/>
          <p:nvPr/>
        </p:nvGrpSpPr>
        <p:grpSpPr>
          <a:xfrm>
            <a:off x="4519178" y="2432415"/>
            <a:ext cx="2032668" cy="532751"/>
            <a:chOff x="4661314" y="2544571"/>
            <a:chExt cx="1755356" cy="53275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Rectangle 94"/>
            <p:cNvSpPr>
              <a:spLocks noChangeArrowheads="1"/>
            </p:cNvSpPr>
            <p:nvPr/>
          </p:nvSpPr>
          <p:spPr bwMode="auto">
            <a:xfrm>
              <a:off x="4680770" y="2544571"/>
              <a:ext cx="1735900" cy="46410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 sz="3200" u="none" dirty="0">
                <a:solidFill>
                  <a:srgbClr val="D9F6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Rectangle 93"/>
            <p:cNvSpPr>
              <a:spLocks noChangeArrowheads="1"/>
            </p:cNvSpPr>
            <p:nvPr/>
          </p:nvSpPr>
          <p:spPr bwMode="auto">
            <a:xfrm>
              <a:off x="4661314" y="2612121"/>
              <a:ext cx="1745080" cy="465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tabLst>
                  <a:tab pos="611188" algn="l"/>
                </a:tabLst>
              </a:pPr>
              <a:r>
                <a:rPr lang="en-US" b="1" u="none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PEER_ACCEPTOR</a:t>
              </a:r>
              <a:endParaRPr lang="en-US" b="1" u="none" dirty="0">
                <a:latin typeface="Courier New" pitchFamily="49" charset="0"/>
                <a:cs typeface="Courier New" pitchFamily="49" charset="0"/>
              </a:endParaRPr>
            </a:p>
            <a:p>
              <a:pPr algn="ctr">
                <a:tabLst>
                  <a:tab pos="611188" algn="l"/>
                </a:tabLst>
              </a:pPr>
              <a:endParaRPr lang="en-US" b="1" u="none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1" name="Flowchart: Decision 20"/>
          <p:cNvSpPr/>
          <p:nvPr/>
        </p:nvSpPr>
        <p:spPr bwMode="auto">
          <a:xfrm rot="5400000">
            <a:off x="5517863" y="3215360"/>
            <a:ext cx="233463" cy="106717"/>
          </a:xfrm>
          <a:prstGeom prst="flowChartDecision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4870181" y="3373213"/>
            <a:ext cx="3853666" cy="284276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96"/>
          <p:cNvSpPr>
            <a:spLocks noChangeArrowheads="1"/>
          </p:cNvSpPr>
          <p:nvPr/>
        </p:nvSpPr>
        <p:spPr bwMode="auto">
          <a:xfrm>
            <a:off x="4870181" y="3980989"/>
            <a:ext cx="3853667" cy="2234985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Rectangle 95"/>
          <p:cNvSpPr>
            <a:spLocks noChangeArrowheads="1"/>
          </p:cNvSpPr>
          <p:nvPr/>
        </p:nvSpPr>
        <p:spPr bwMode="auto">
          <a:xfrm>
            <a:off x="4843128" y="3997462"/>
            <a:ext cx="3880720" cy="22185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tabLst>
                <a:tab pos="611188" algn="l"/>
              </a:tabLst>
            </a:pPr>
            <a: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+ open()</a:t>
            </a:r>
          </a:p>
          <a:p>
            <a:pPr>
              <a:tabLst>
                <a:tab pos="611188" algn="l"/>
              </a:tabLst>
            </a:pPr>
            <a: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+ close()</a:t>
            </a:r>
          </a:p>
          <a:p>
            <a:pPr>
              <a:tabLst>
                <a:tab pos="611188" algn="l"/>
              </a:tabLst>
            </a:pPr>
            <a: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+ acceptor()</a:t>
            </a:r>
          </a:p>
          <a:p>
            <a:pPr>
              <a:tabLst>
                <a:tab pos="611188" algn="l"/>
              </a:tabLst>
            </a:pPr>
            <a: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en-US" sz="2000" b="1" i="1" u="none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make_svc_handler</a:t>
            </a:r>
            <a:r>
              <a:rPr lang="en-US" sz="2000" b="1" i="1" u="none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tabLst>
                <a:tab pos="611188" algn="l"/>
              </a:tabLst>
            </a:pPr>
            <a: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en-US" sz="2000" b="1" i="1" u="none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accept_svc_handler</a:t>
            </a:r>
            <a:r>
              <a:rPr lang="en-US" sz="2000" b="1" i="1" u="none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tabLst>
                <a:tab pos="611188" algn="l"/>
              </a:tabLst>
            </a:pPr>
            <a: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en-US" sz="2000" b="1" i="1" u="none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activate_svc_handler</a:t>
            </a:r>
            <a:r>
              <a:rPr lang="en-US" sz="2000" b="1" i="1" u="none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GB" sz="2000" b="1" i="1" u="none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611188" algn="l"/>
              </a:tabLst>
            </a:pPr>
            <a:r>
              <a:rPr lang="en-GB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7" name="Rectangle 94"/>
          <p:cNvSpPr>
            <a:spLocks noChangeArrowheads="1"/>
          </p:cNvSpPr>
          <p:nvPr/>
        </p:nvSpPr>
        <p:spPr bwMode="auto">
          <a:xfrm>
            <a:off x="4870183" y="3373213"/>
            <a:ext cx="3853665" cy="609361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Rectangle 93"/>
          <p:cNvSpPr>
            <a:spLocks noChangeArrowheads="1"/>
          </p:cNvSpPr>
          <p:nvPr/>
        </p:nvSpPr>
        <p:spPr bwMode="auto">
          <a:xfrm>
            <a:off x="5397642" y="3451475"/>
            <a:ext cx="2932096" cy="465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sz="2000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ACE_Acceptor</a:t>
            </a: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  <a:p>
            <a:pPr algn="ctr">
              <a:tabLst>
                <a:tab pos="611188" algn="l"/>
              </a:tabLst>
            </a:pP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60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 bwMode="auto">
          <a:xfrm>
            <a:off x="5634595" y="2916526"/>
            <a:ext cx="0" cy="592879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 bwMode="auto">
          <a:xfrm>
            <a:off x="-1" y="6378575"/>
            <a:ext cx="9144001" cy="4889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26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ACE_Acceptor</a:t>
            </a:r>
            <a:r>
              <a:rPr lang="en-US" dirty="0"/>
              <a:t> </a:t>
            </a:r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2526213" name="Rectangle 5"/>
          <p:cNvSpPr>
            <a:spLocks noChangeArrowheads="1"/>
          </p:cNvSpPr>
          <p:nvPr/>
        </p:nvSpPr>
        <p:spPr bwMode="auto">
          <a:xfrm>
            <a:off x="0" y="1050925"/>
            <a:ext cx="9525000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30000"/>
              </a:spcBef>
            </a:pPr>
            <a:r>
              <a:rPr lang="en-US" sz="2000" u="none" dirty="0" smtClean="0">
                <a:latin typeface="+mj-lt"/>
              </a:rPr>
              <a:t>This class is a factory playing the </a:t>
            </a:r>
            <a:r>
              <a:rPr lang="en-US" sz="2000" i="1" u="none" dirty="0" smtClean="0">
                <a:latin typeface="+mj-lt"/>
              </a:rPr>
              <a:t>Acceptor</a:t>
            </a:r>
            <a:r>
              <a:rPr lang="en-US" sz="2000" u="none" dirty="0" smtClean="0">
                <a:latin typeface="+mj-lt"/>
              </a:rPr>
              <a:t> role in </a:t>
            </a:r>
            <a:r>
              <a:rPr lang="en-US" sz="2000" i="1" u="none" dirty="0" smtClean="0">
                <a:latin typeface="+mj-lt"/>
              </a:rPr>
              <a:t>Acceptor-Connector</a:t>
            </a:r>
            <a:r>
              <a:rPr lang="en-US" sz="2000" u="none" dirty="0" smtClean="0">
                <a:latin typeface="+mj-lt"/>
              </a:rPr>
              <a:t> pattern:</a:t>
            </a:r>
          </a:p>
          <a:p>
            <a:pPr marL="228600" lvl="1" indent="-228600">
              <a:spcBef>
                <a:spcPct val="300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It decouples passive connection 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establishment &amp; service initialization 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logic from subsequent processing 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performed by a service handler </a:t>
            </a:r>
          </a:p>
          <a:p>
            <a:pPr marL="228600" lvl="1" indent="-228600">
              <a:spcBef>
                <a:spcPct val="300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It provides a parameterized passive-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mode IPC endpoint that listens for 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&amp; accepts connections from peers </a:t>
            </a:r>
          </a:p>
          <a:p>
            <a:pPr marL="228600" lvl="1" indent="-228600">
              <a:spcBef>
                <a:spcPct val="30000"/>
              </a:spcBef>
              <a:buSzPct val="80000"/>
              <a:buFontTx/>
              <a:buChar char="•"/>
            </a:pPr>
            <a:r>
              <a:rPr lang="en-US" sz="2000" u="none" dirty="0" smtClean="0">
                <a:latin typeface="+mj-lt"/>
              </a:rPr>
              <a:t>It automates the steps necessary </a:t>
            </a:r>
            <a:br>
              <a:rPr lang="en-US" sz="2000" u="none" dirty="0" smtClean="0">
                <a:latin typeface="+mj-lt"/>
              </a:rPr>
            </a:br>
            <a:r>
              <a:rPr lang="en-US" sz="2000" u="none" dirty="0" smtClean="0">
                <a:latin typeface="+mj-lt"/>
              </a:rPr>
              <a:t>to connect the IPC endpoint </a:t>
            </a:r>
            <a:br>
              <a:rPr lang="en-US" sz="2000" u="none" dirty="0" smtClean="0">
                <a:latin typeface="+mj-lt"/>
              </a:rPr>
            </a:br>
            <a:r>
              <a:rPr lang="en-US" sz="2000" u="none" dirty="0" smtClean="0">
                <a:latin typeface="+mj-lt"/>
              </a:rPr>
              <a:t>passively &amp; create/activate </a:t>
            </a:r>
            <a:br>
              <a:rPr lang="en-US" sz="2000" u="none" dirty="0" smtClean="0">
                <a:latin typeface="+mj-lt"/>
              </a:rPr>
            </a:br>
            <a:r>
              <a:rPr lang="en-US" sz="2000" u="none" dirty="0" smtClean="0">
                <a:latin typeface="+mj-lt"/>
              </a:rPr>
              <a:t>its associated service handler </a:t>
            </a:r>
          </a:p>
        </p:txBody>
      </p:sp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180975" y="6416675"/>
            <a:ext cx="8829675" cy="40011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000" u="none" dirty="0" smtClean="0">
                <a:solidFill>
                  <a:srgbClr val="000000"/>
                </a:solidFill>
              </a:rPr>
              <a:t>Handles IPC &amp; service handler </a:t>
            </a:r>
            <a:r>
              <a:rPr lang="en-US" sz="2000" i="1" u="none" dirty="0">
                <a:solidFill>
                  <a:srgbClr val="000000"/>
                </a:solidFill>
              </a:rPr>
              <a:t>variability</a:t>
            </a:r>
            <a:r>
              <a:rPr lang="en-US" sz="2000" u="none" dirty="0">
                <a:solidFill>
                  <a:srgbClr val="000000"/>
                </a:solidFill>
              </a:rPr>
              <a:t> via </a:t>
            </a:r>
            <a:r>
              <a:rPr lang="en-US" sz="2000" i="1" u="none" dirty="0" smtClean="0">
                <a:solidFill>
                  <a:srgbClr val="000000"/>
                </a:solidFill>
              </a:rPr>
              <a:t>common</a:t>
            </a:r>
            <a:r>
              <a:rPr lang="en-US" sz="2000" u="none" dirty="0" smtClean="0">
                <a:solidFill>
                  <a:srgbClr val="000000"/>
                </a:solidFill>
              </a:rPr>
              <a:t> connect/initialize API</a:t>
            </a:r>
          </a:p>
        </p:txBody>
      </p:sp>
      <p:sp>
        <p:nvSpPr>
          <p:cNvPr id="10" name="Line Callout 1 9"/>
          <p:cNvSpPr/>
          <p:nvPr/>
        </p:nvSpPr>
        <p:spPr bwMode="auto">
          <a:xfrm>
            <a:off x="123825" y="5222878"/>
            <a:ext cx="4581525" cy="923330"/>
          </a:xfrm>
          <a:prstGeom prst="borderCallout1">
            <a:avLst>
              <a:gd name="adj1" fmla="val -989"/>
              <a:gd name="adj2" fmla="val 82672"/>
              <a:gd name="adj3" fmla="val -160774"/>
              <a:gd name="adj4" fmla="val 103086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4762" lvl="1" algn="ctr">
              <a:spcBef>
                <a:spcPct val="50000"/>
              </a:spcBef>
              <a:buSzPct val="80000"/>
            </a:pPr>
            <a:r>
              <a:rPr lang="en-US" b="1" i="1" u="none" dirty="0" err="1" smtClean="0">
                <a:latin typeface="Courier New" pitchFamily="49" charset="0"/>
                <a:cs typeface="Courier New" pitchFamily="49" charset="0"/>
              </a:rPr>
              <a:t>ACE_Acceptor</a:t>
            </a:r>
            <a:r>
              <a:rPr lang="en-US" i="1" u="none" dirty="0" smtClean="0">
                <a:latin typeface="+mj-lt"/>
              </a:rPr>
              <a:t> inherits ACE </a:t>
            </a:r>
            <a:r>
              <a:rPr lang="en-US" i="1" u="none" dirty="0">
                <a:latin typeface="+mj-lt"/>
              </a:rPr>
              <a:t>dynamic </a:t>
            </a:r>
            <a:r>
              <a:rPr lang="en-US" i="1" u="none" dirty="0" smtClean="0">
                <a:latin typeface="+mj-lt"/>
              </a:rPr>
              <a:t>configuration </a:t>
            </a:r>
            <a:r>
              <a:rPr lang="en-US" i="1" u="none" dirty="0">
                <a:latin typeface="+mj-lt"/>
              </a:rPr>
              <a:t>&amp; event handling framework </a:t>
            </a:r>
            <a:r>
              <a:rPr lang="en-US" i="1" u="none" dirty="0" smtClean="0">
                <a:latin typeface="+mj-lt"/>
              </a:rPr>
              <a:t>capabilities from its base classes</a:t>
            </a:r>
            <a:endParaRPr lang="en-US" i="1" u="none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06321" y="2912152"/>
            <a:ext cx="1769972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400" u="none" dirty="0" smtClean="0"/>
              <a:t>SVC_HANDLER</a:t>
            </a:r>
          </a:p>
          <a:p>
            <a:r>
              <a:rPr lang="en-US" sz="1400" u="none" dirty="0" smtClean="0"/>
              <a:t>PEER_ACCEPTOR</a:t>
            </a:r>
            <a:endParaRPr lang="en-US" sz="1400" u="none" dirty="0"/>
          </a:p>
        </p:txBody>
      </p:sp>
      <p:sp>
        <p:nvSpPr>
          <p:cNvPr id="12" name="Rectangle 94"/>
          <p:cNvSpPr>
            <a:spLocks noChangeArrowheads="1"/>
          </p:cNvSpPr>
          <p:nvPr/>
        </p:nvSpPr>
        <p:spPr bwMode="auto">
          <a:xfrm>
            <a:off x="6551846" y="1597551"/>
            <a:ext cx="2172001" cy="718352"/>
          </a:xfrm>
          <a:prstGeom prst="rect">
            <a:avLst/>
          </a:prstGeom>
          <a:solidFill>
            <a:srgbClr val="D9F6FF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10800000" wrap="none" anchor="ctr"/>
          <a:lstStyle/>
          <a:p>
            <a:endParaRPr lang="en-US" sz="3200" u="none">
              <a:solidFill>
                <a:srgbClr val="D9F6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93"/>
          <p:cNvSpPr>
            <a:spLocks noChangeArrowheads="1"/>
          </p:cNvSpPr>
          <p:nvPr/>
        </p:nvSpPr>
        <p:spPr bwMode="auto">
          <a:xfrm>
            <a:off x="6691608" y="1597550"/>
            <a:ext cx="1876592" cy="465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sz="2000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ACE_Service_Object</a:t>
            </a: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  <a:p>
            <a:pPr algn="ctr">
              <a:tabLst>
                <a:tab pos="611188" algn="l"/>
              </a:tabLst>
            </a:pP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Isosceles Triangle 14"/>
          <p:cNvSpPr/>
          <p:nvPr/>
        </p:nvSpPr>
        <p:spPr bwMode="auto">
          <a:xfrm>
            <a:off x="6791003" y="2334952"/>
            <a:ext cx="460785" cy="354341"/>
          </a:xfrm>
          <a:prstGeom prst="triangl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7021192" y="2679768"/>
            <a:ext cx="0" cy="70297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7" name="Group 16"/>
          <p:cNvGrpSpPr/>
          <p:nvPr/>
        </p:nvGrpSpPr>
        <p:grpSpPr>
          <a:xfrm>
            <a:off x="4519178" y="2432415"/>
            <a:ext cx="2032668" cy="532751"/>
            <a:chOff x="4661314" y="2544571"/>
            <a:chExt cx="1755356" cy="53275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Rectangle 94"/>
            <p:cNvSpPr>
              <a:spLocks noChangeArrowheads="1"/>
            </p:cNvSpPr>
            <p:nvPr/>
          </p:nvSpPr>
          <p:spPr bwMode="auto">
            <a:xfrm>
              <a:off x="4680770" y="2544571"/>
              <a:ext cx="1735900" cy="46410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 sz="3200" u="none" dirty="0">
                <a:solidFill>
                  <a:srgbClr val="D9F6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Rectangle 93"/>
            <p:cNvSpPr>
              <a:spLocks noChangeArrowheads="1"/>
            </p:cNvSpPr>
            <p:nvPr/>
          </p:nvSpPr>
          <p:spPr bwMode="auto">
            <a:xfrm>
              <a:off x="4661314" y="2612121"/>
              <a:ext cx="1745080" cy="465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tabLst>
                  <a:tab pos="611188" algn="l"/>
                </a:tabLst>
              </a:pPr>
              <a:r>
                <a:rPr lang="en-US" b="1" u="none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PEER_ACCEPTOR</a:t>
              </a:r>
              <a:endParaRPr lang="en-US" b="1" u="none" dirty="0">
                <a:latin typeface="Courier New" pitchFamily="49" charset="0"/>
                <a:cs typeface="Courier New" pitchFamily="49" charset="0"/>
              </a:endParaRPr>
            </a:p>
            <a:p>
              <a:pPr algn="ctr">
                <a:tabLst>
                  <a:tab pos="611188" algn="l"/>
                </a:tabLst>
              </a:pPr>
              <a:endParaRPr lang="en-US" b="1" u="none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1" name="Flowchart: Decision 20"/>
          <p:cNvSpPr/>
          <p:nvPr/>
        </p:nvSpPr>
        <p:spPr bwMode="auto">
          <a:xfrm rot="5400000">
            <a:off x="5517863" y="3215360"/>
            <a:ext cx="233463" cy="106717"/>
          </a:xfrm>
          <a:prstGeom prst="flowChartDecision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Rounded Rectangle 21"/>
          <p:cNvSpPr/>
          <p:nvPr/>
        </p:nvSpPr>
        <p:spPr bwMode="auto">
          <a:xfrm>
            <a:off x="6520236" y="1597550"/>
            <a:ext cx="2207244" cy="718353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4870181" y="3373213"/>
            <a:ext cx="3853666" cy="284276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96"/>
          <p:cNvSpPr>
            <a:spLocks noChangeArrowheads="1"/>
          </p:cNvSpPr>
          <p:nvPr/>
        </p:nvSpPr>
        <p:spPr bwMode="auto">
          <a:xfrm>
            <a:off x="4870181" y="3980989"/>
            <a:ext cx="3853667" cy="2234985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Rectangle 95"/>
          <p:cNvSpPr>
            <a:spLocks noChangeArrowheads="1"/>
          </p:cNvSpPr>
          <p:nvPr/>
        </p:nvSpPr>
        <p:spPr bwMode="auto">
          <a:xfrm>
            <a:off x="4843128" y="3997462"/>
            <a:ext cx="3880720" cy="221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tabLst>
                <a:tab pos="611188" algn="l"/>
              </a:tabLst>
            </a:pPr>
            <a: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+ open()</a:t>
            </a:r>
          </a:p>
          <a:p>
            <a:pPr>
              <a:tabLst>
                <a:tab pos="611188" algn="l"/>
              </a:tabLst>
            </a:pPr>
            <a: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+ close()</a:t>
            </a:r>
          </a:p>
          <a:p>
            <a:pPr>
              <a:tabLst>
                <a:tab pos="611188" algn="l"/>
              </a:tabLst>
            </a:pPr>
            <a: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+ acceptor()</a:t>
            </a:r>
          </a:p>
          <a:p>
            <a:pPr>
              <a:tabLst>
                <a:tab pos="611188" algn="l"/>
              </a:tabLst>
            </a:pPr>
            <a: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en-US" sz="2000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make_svc_handler</a:t>
            </a:r>
            <a:r>
              <a:rPr lang="en-US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tabLst>
                <a:tab pos="611188" algn="l"/>
              </a:tabLst>
            </a:pPr>
            <a: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en-US" sz="2000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accept_svc_handler</a:t>
            </a:r>
            <a:r>
              <a:rPr lang="en-US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tabLst>
                <a:tab pos="611188" algn="l"/>
              </a:tabLst>
            </a:pPr>
            <a: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# </a:t>
            </a:r>
            <a:r>
              <a:rPr lang="en-US" sz="2000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activate_svc_handler</a:t>
            </a:r>
            <a:r>
              <a:rPr lang="en-US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GB" sz="2000" b="1" i="1" u="none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611188" algn="l"/>
              </a:tabLst>
            </a:pPr>
            <a:r>
              <a:rPr lang="en-GB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7" name="Rectangle 94"/>
          <p:cNvSpPr>
            <a:spLocks noChangeArrowheads="1"/>
          </p:cNvSpPr>
          <p:nvPr/>
        </p:nvSpPr>
        <p:spPr bwMode="auto">
          <a:xfrm>
            <a:off x="4870183" y="3373213"/>
            <a:ext cx="3853665" cy="609361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Rectangle 93"/>
          <p:cNvSpPr>
            <a:spLocks noChangeArrowheads="1"/>
          </p:cNvSpPr>
          <p:nvPr/>
        </p:nvSpPr>
        <p:spPr bwMode="auto">
          <a:xfrm>
            <a:off x="5397642" y="3451475"/>
            <a:ext cx="2932096" cy="465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sz="2000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ACE_Acceptor</a:t>
            </a: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  <a:p>
            <a:pPr algn="ctr">
              <a:tabLst>
                <a:tab pos="611188" algn="l"/>
              </a:tabLst>
            </a:pP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4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-1" y="6359525"/>
            <a:ext cx="9144001" cy="4889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0" y="1059634"/>
            <a:ext cx="8650288" cy="5700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33060" name="Rectangle 4"/>
          <p:cNvSpPr>
            <a:spLocks noGrp="1" noChangeArrowheads="1"/>
          </p:cNvSpPr>
          <p:nvPr>
            <p:ph type="title"/>
          </p:nvPr>
        </p:nvSpPr>
        <p:spPr>
          <a:xfrm>
            <a:off x="427038" y="247650"/>
            <a:ext cx="8291512" cy="914400"/>
          </a:xfrm>
        </p:spPr>
        <p:txBody>
          <a:bodyPr/>
          <a:lstStyle/>
          <a:p>
            <a:r>
              <a:rPr lang="en-US" dirty="0"/>
              <a:t>Combining </a:t>
            </a:r>
            <a:r>
              <a:rPr lang="en-US" dirty="0" err="1"/>
              <a:t>ACE_Acceptor</a:t>
            </a:r>
            <a:r>
              <a:rPr lang="en-US" dirty="0"/>
              <a:t> </a:t>
            </a:r>
            <a:r>
              <a:rPr lang="en-US" dirty="0" smtClean="0"/>
              <a:t>with </a:t>
            </a:r>
            <a:r>
              <a:rPr lang="en-US" dirty="0" err="1" smtClean="0"/>
              <a:t>ACE_Reactor</a:t>
            </a:r>
            <a:endParaRPr lang="en-US" dirty="0"/>
          </a:p>
        </p:txBody>
      </p:sp>
      <p:sp>
        <p:nvSpPr>
          <p:cNvPr id="8" name="Line Callout 1 7"/>
          <p:cNvSpPr/>
          <p:nvPr/>
        </p:nvSpPr>
        <p:spPr bwMode="auto">
          <a:xfrm>
            <a:off x="914400" y="3357132"/>
            <a:ext cx="2635249" cy="1477328"/>
          </a:xfrm>
          <a:prstGeom prst="borderCallout1">
            <a:avLst>
              <a:gd name="adj1" fmla="val 348"/>
              <a:gd name="adj2" fmla="val 89281"/>
              <a:gd name="adj3" fmla="val -112993"/>
              <a:gd name="adj4" fmla="val 117431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u="none" dirty="0">
                <a:solidFill>
                  <a:srgbClr val="000000"/>
                </a:solidFill>
                <a:latin typeface="+mn-lt"/>
              </a:rPr>
              <a:t>An instance of </a:t>
            </a:r>
            <a:r>
              <a:rPr lang="en-US" b="1" i="1" u="none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</a:t>
            </a:r>
            <a:r>
              <a:rPr lang="en-US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_ Acceptor</a:t>
            </a:r>
            <a:r>
              <a:rPr lang="en-US" i="1" u="none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i="1" u="none" dirty="0">
                <a:solidFill>
                  <a:srgbClr val="000000"/>
                </a:solidFill>
                <a:latin typeface="+mn-lt"/>
              </a:rPr>
              <a:t>can be registered with the ACE Reactor framework </a:t>
            </a:r>
            <a:r>
              <a:rPr lang="en-US" i="1" u="none" dirty="0" smtClean="0">
                <a:solidFill>
                  <a:srgbClr val="000000"/>
                </a:solidFill>
                <a:latin typeface="+mn-lt"/>
              </a:rPr>
              <a:t>to handle ACCEPT </a:t>
            </a:r>
            <a:r>
              <a:rPr lang="en-US" i="1" u="none" dirty="0">
                <a:solidFill>
                  <a:srgbClr val="000000"/>
                </a:solidFill>
                <a:latin typeface="+mn-lt"/>
              </a:rPr>
              <a:t>events</a:t>
            </a:r>
          </a:p>
        </p:txBody>
      </p:sp>
    </p:spTree>
    <p:extLst>
      <p:ext uri="{BB962C8B-B14F-4D97-AF65-F5344CB8AC3E}">
        <p14:creationId xmlns:p14="http://schemas.microsoft.com/office/powerpoint/2010/main" val="269031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-1" y="6359525"/>
            <a:ext cx="9144001" cy="4889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0" y="1059634"/>
            <a:ext cx="8650288" cy="5700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33060" name="Rectangle 4"/>
          <p:cNvSpPr>
            <a:spLocks noGrp="1" noChangeArrowheads="1"/>
          </p:cNvSpPr>
          <p:nvPr>
            <p:ph type="title"/>
          </p:nvPr>
        </p:nvSpPr>
        <p:spPr>
          <a:xfrm>
            <a:off x="427038" y="247650"/>
            <a:ext cx="8291512" cy="914400"/>
          </a:xfrm>
        </p:spPr>
        <p:txBody>
          <a:bodyPr/>
          <a:lstStyle/>
          <a:p>
            <a:r>
              <a:rPr lang="en-US" dirty="0"/>
              <a:t>Combining </a:t>
            </a:r>
            <a:r>
              <a:rPr lang="en-US" dirty="0" err="1"/>
              <a:t>ACE_Acceptor</a:t>
            </a:r>
            <a:r>
              <a:rPr lang="en-US" dirty="0"/>
              <a:t> </a:t>
            </a:r>
            <a:r>
              <a:rPr lang="en-US" dirty="0" smtClean="0"/>
              <a:t>with </a:t>
            </a:r>
            <a:r>
              <a:rPr lang="en-US" dirty="0" err="1" smtClean="0"/>
              <a:t>ACE_Reactor</a:t>
            </a:r>
            <a:endParaRPr lang="en-US" dirty="0"/>
          </a:p>
        </p:txBody>
      </p:sp>
      <p:sp>
        <p:nvSpPr>
          <p:cNvPr id="9" name="Line Callout 1 8"/>
          <p:cNvSpPr/>
          <p:nvPr/>
        </p:nvSpPr>
        <p:spPr bwMode="auto">
          <a:xfrm>
            <a:off x="85725" y="4223433"/>
            <a:ext cx="3257550" cy="1200329"/>
          </a:xfrm>
          <a:prstGeom prst="borderCallout1">
            <a:avLst>
              <a:gd name="adj1" fmla="val -2774"/>
              <a:gd name="adj2" fmla="val 30503"/>
              <a:gd name="adj3" fmla="val -171692"/>
              <a:gd name="adj4" fmla="val 86293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u="none" dirty="0">
                <a:solidFill>
                  <a:srgbClr val="000000"/>
                </a:solidFill>
                <a:latin typeface="+mn-lt"/>
              </a:rPr>
              <a:t>The Reactor framework will </a:t>
            </a:r>
            <a:r>
              <a:rPr lang="en-US" i="1" u="none" dirty="0" smtClean="0">
                <a:solidFill>
                  <a:srgbClr val="000000"/>
                </a:solidFill>
                <a:latin typeface="+mn-lt"/>
              </a:rPr>
              <a:t>dispatch </a:t>
            </a:r>
            <a:r>
              <a:rPr lang="en-US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ACE_Acceptor</a:t>
            </a:r>
            <a:r>
              <a:rPr lang="en-US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::</a:t>
            </a:r>
            <a:r>
              <a:rPr lang="en-US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handle_input</a:t>
            </a:r>
            <a:r>
              <a:rPr lang="en-US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i="1" u="none" dirty="0">
                <a:solidFill>
                  <a:srgbClr val="000000"/>
                </a:solidFill>
              </a:rPr>
              <a:t> </a:t>
            </a:r>
            <a:r>
              <a:rPr lang="en-US" i="1" u="none" dirty="0" smtClean="0">
                <a:solidFill>
                  <a:srgbClr val="000000"/>
                </a:solidFill>
                <a:latin typeface="+mn-lt"/>
              </a:rPr>
              <a:t>when a new connection arrives</a:t>
            </a:r>
            <a:endParaRPr lang="en-US" i="1" u="none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5635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-1" y="6359525"/>
            <a:ext cx="9144001" cy="4889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0" y="1059634"/>
            <a:ext cx="8650288" cy="5700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33060" name="Rectangle 4"/>
          <p:cNvSpPr>
            <a:spLocks noGrp="1" noChangeArrowheads="1"/>
          </p:cNvSpPr>
          <p:nvPr>
            <p:ph type="title"/>
          </p:nvPr>
        </p:nvSpPr>
        <p:spPr>
          <a:xfrm>
            <a:off x="427038" y="247650"/>
            <a:ext cx="8291512" cy="914400"/>
          </a:xfrm>
        </p:spPr>
        <p:txBody>
          <a:bodyPr/>
          <a:lstStyle/>
          <a:p>
            <a:r>
              <a:rPr lang="en-US" dirty="0"/>
              <a:t>Combining </a:t>
            </a:r>
            <a:r>
              <a:rPr lang="en-US" dirty="0" err="1"/>
              <a:t>ACE_Acceptor</a:t>
            </a:r>
            <a:r>
              <a:rPr lang="en-US" dirty="0"/>
              <a:t> </a:t>
            </a:r>
            <a:r>
              <a:rPr lang="en-US" dirty="0" smtClean="0"/>
              <a:t>with </a:t>
            </a:r>
            <a:r>
              <a:rPr lang="en-US" dirty="0" err="1" smtClean="0"/>
              <a:t>ACE_Reactor</a:t>
            </a:r>
            <a:endParaRPr lang="en-US" dirty="0"/>
          </a:p>
        </p:txBody>
      </p:sp>
      <p:sp>
        <p:nvSpPr>
          <p:cNvPr id="9" name="Line Callout 1 8"/>
          <p:cNvSpPr/>
          <p:nvPr/>
        </p:nvSpPr>
        <p:spPr bwMode="auto">
          <a:xfrm>
            <a:off x="201612" y="5785801"/>
            <a:ext cx="3190874" cy="923330"/>
          </a:xfrm>
          <a:prstGeom prst="borderCallout1">
            <a:avLst>
              <a:gd name="adj1" fmla="val -1742"/>
              <a:gd name="adj2" fmla="val 42742"/>
              <a:gd name="adj3" fmla="val -190261"/>
              <a:gd name="adj4" fmla="val 98532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u="none" dirty="0" smtClean="0">
                <a:solidFill>
                  <a:srgbClr val="000000"/>
                </a:solidFill>
                <a:latin typeface="+mn-lt"/>
              </a:rPr>
              <a:t>Note how </a:t>
            </a:r>
            <a:r>
              <a:rPr lang="en-US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handle_input</a:t>
            </a:r>
            <a:r>
              <a:rPr lang="en-US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 </a:t>
            </a:r>
            <a:r>
              <a:rPr lang="en-US" i="1" u="none" dirty="0" smtClean="0">
                <a:solidFill>
                  <a:srgbClr val="000000"/>
                </a:solidFill>
                <a:latin typeface="+mn-lt"/>
              </a:rPr>
              <a:t>implements the </a:t>
            </a:r>
            <a:r>
              <a:rPr lang="en-US" i="1" u="none" dirty="0" err="1" smtClean="0">
                <a:solidFill>
                  <a:srgbClr val="000000"/>
                </a:solidFill>
                <a:latin typeface="+mn-lt"/>
              </a:rPr>
              <a:t>GoF</a:t>
            </a:r>
            <a:r>
              <a:rPr lang="en-US" i="1" u="none" dirty="0" smtClean="0">
                <a:solidFill>
                  <a:srgbClr val="000000"/>
                </a:solidFill>
                <a:latin typeface="+mn-lt"/>
              </a:rPr>
              <a:t> Template Method pattern!</a:t>
            </a:r>
            <a:endParaRPr lang="en-US" i="1" u="none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6" name="Right Brace 5"/>
          <p:cNvSpPr/>
          <p:nvPr/>
        </p:nvSpPr>
        <p:spPr bwMode="auto">
          <a:xfrm flipH="1">
            <a:off x="3359150" y="2238375"/>
            <a:ext cx="393700" cy="3543300"/>
          </a:xfrm>
          <a:prstGeom prst="rightBrace">
            <a:avLst>
              <a:gd name="adj1" fmla="val 85752"/>
              <a:gd name="adj2" fmla="val 50000"/>
            </a:avLst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89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 bwMode="auto">
          <a:xfrm>
            <a:off x="-1" y="6353174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287" y="3873500"/>
            <a:ext cx="7131050" cy="280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ctangle 19"/>
          <p:cNvSpPr/>
          <p:nvPr/>
        </p:nvSpPr>
        <p:spPr bwMode="auto">
          <a:xfrm rot="16200000">
            <a:off x="1334075" y="4619560"/>
            <a:ext cx="2533160" cy="147197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234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85750"/>
            <a:ext cx="9144000" cy="914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sz="3200" dirty="0" smtClean="0"/>
              <a:t>ACE </a:t>
            </a:r>
            <a:r>
              <a:rPr lang="en-US" dirty="0" smtClean="0"/>
              <a:t>Acceptor-Connector Implementation of JAWS</a:t>
            </a:r>
            <a:endParaRPr lang="en-US" sz="32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237" y="1019175"/>
            <a:ext cx="6896100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43268" y="1080008"/>
            <a:ext cx="1097143" cy="1185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9344">
            <a:off x="1778772" y="2436189"/>
            <a:ext cx="1586619" cy="1114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1792287" y="3752851"/>
            <a:ext cx="2408238" cy="130644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14692" y="4000501"/>
            <a:ext cx="1097143" cy="1185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ectangle 21"/>
          <p:cNvSpPr/>
          <p:nvPr/>
        </p:nvSpPr>
        <p:spPr bwMode="auto">
          <a:xfrm>
            <a:off x="997725" y="5170127"/>
            <a:ext cx="2533160" cy="147197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9344">
            <a:off x="1921646" y="5547182"/>
            <a:ext cx="1586619" cy="1114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 bwMode="auto">
          <a:xfrm flipH="1">
            <a:off x="3039269" y="6586536"/>
            <a:ext cx="3856831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Freeform 29"/>
          <p:cNvSpPr/>
          <p:nvPr/>
        </p:nvSpPr>
        <p:spPr bwMode="auto">
          <a:xfrm>
            <a:off x="3081484" y="3076065"/>
            <a:ext cx="309415" cy="238635"/>
          </a:xfrm>
          <a:custGeom>
            <a:avLst/>
            <a:gdLst>
              <a:gd name="connsiteX0" fmla="*/ 306102 w 306102"/>
              <a:gd name="connsiteY0" fmla="*/ 238489 h 238489"/>
              <a:gd name="connsiteX1" fmla="*/ 1302 w 306102"/>
              <a:gd name="connsiteY1" fmla="*/ 364 h 238489"/>
              <a:gd name="connsiteX0" fmla="*/ 309415 w 309415"/>
              <a:gd name="connsiteY0" fmla="*/ 238635 h 238635"/>
              <a:gd name="connsiteX1" fmla="*/ 4615 w 309415"/>
              <a:gd name="connsiteY1" fmla="*/ 510 h 238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9415" h="238635">
                <a:moveTo>
                  <a:pt x="309415" y="238635"/>
                </a:moveTo>
                <a:cubicBezTo>
                  <a:pt x="5409" y="77504"/>
                  <a:pt x="-12847" y="-7427"/>
                  <a:pt x="4615" y="510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Freeform 38"/>
          <p:cNvSpPr/>
          <p:nvPr/>
        </p:nvSpPr>
        <p:spPr bwMode="auto">
          <a:xfrm rot="6631765">
            <a:off x="3441678" y="1224644"/>
            <a:ext cx="154707" cy="119318"/>
          </a:xfrm>
          <a:custGeom>
            <a:avLst/>
            <a:gdLst>
              <a:gd name="connsiteX0" fmla="*/ 306102 w 306102"/>
              <a:gd name="connsiteY0" fmla="*/ 238489 h 238489"/>
              <a:gd name="connsiteX1" fmla="*/ 1302 w 306102"/>
              <a:gd name="connsiteY1" fmla="*/ 364 h 238489"/>
              <a:gd name="connsiteX0" fmla="*/ 309415 w 309415"/>
              <a:gd name="connsiteY0" fmla="*/ 238635 h 238635"/>
              <a:gd name="connsiteX1" fmla="*/ 4615 w 309415"/>
              <a:gd name="connsiteY1" fmla="*/ 510 h 238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9415" h="238635">
                <a:moveTo>
                  <a:pt x="309415" y="238635"/>
                </a:moveTo>
                <a:cubicBezTo>
                  <a:pt x="5409" y="77504"/>
                  <a:pt x="-12847" y="-7427"/>
                  <a:pt x="4615" y="510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Freeform 39"/>
          <p:cNvSpPr/>
          <p:nvPr/>
        </p:nvSpPr>
        <p:spPr bwMode="auto">
          <a:xfrm rot="6181913">
            <a:off x="3655194" y="3998530"/>
            <a:ext cx="322371" cy="706188"/>
          </a:xfrm>
          <a:custGeom>
            <a:avLst/>
            <a:gdLst>
              <a:gd name="connsiteX0" fmla="*/ 306102 w 306102"/>
              <a:gd name="connsiteY0" fmla="*/ 238489 h 238489"/>
              <a:gd name="connsiteX1" fmla="*/ 1302 w 306102"/>
              <a:gd name="connsiteY1" fmla="*/ 364 h 238489"/>
              <a:gd name="connsiteX0" fmla="*/ 309415 w 309415"/>
              <a:gd name="connsiteY0" fmla="*/ 238635 h 238635"/>
              <a:gd name="connsiteX1" fmla="*/ 4615 w 309415"/>
              <a:gd name="connsiteY1" fmla="*/ 510 h 238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9415" h="238635">
                <a:moveTo>
                  <a:pt x="309415" y="238635"/>
                </a:moveTo>
                <a:cubicBezTo>
                  <a:pt x="5409" y="77504"/>
                  <a:pt x="-12847" y="-7427"/>
                  <a:pt x="4615" y="510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Freeform 40"/>
          <p:cNvSpPr/>
          <p:nvPr/>
        </p:nvSpPr>
        <p:spPr bwMode="auto">
          <a:xfrm rot="1740379">
            <a:off x="2683667" y="5190048"/>
            <a:ext cx="235532" cy="330997"/>
          </a:xfrm>
          <a:custGeom>
            <a:avLst/>
            <a:gdLst>
              <a:gd name="connsiteX0" fmla="*/ 306102 w 306102"/>
              <a:gd name="connsiteY0" fmla="*/ 238489 h 238489"/>
              <a:gd name="connsiteX1" fmla="*/ 1302 w 306102"/>
              <a:gd name="connsiteY1" fmla="*/ 364 h 238489"/>
              <a:gd name="connsiteX0" fmla="*/ 309415 w 309415"/>
              <a:gd name="connsiteY0" fmla="*/ 238635 h 238635"/>
              <a:gd name="connsiteX1" fmla="*/ 4615 w 309415"/>
              <a:gd name="connsiteY1" fmla="*/ 510 h 238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9415" h="238635">
                <a:moveTo>
                  <a:pt x="309415" y="238635"/>
                </a:moveTo>
                <a:cubicBezTo>
                  <a:pt x="5409" y="77504"/>
                  <a:pt x="-12847" y="-7427"/>
                  <a:pt x="4615" y="510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Freeform 42"/>
          <p:cNvSpPr/>
          <p:nvPr/>
        </p:nvSpPr>
        <p:spPr bwMode="auto">
          <a:xfrm rot="19561215">
            <a:off x="3308741" y="6070344"/>
            <a:ext cx="235532" cy="330997"/>
          </a:xfrm>
          <a:custGeom>
            <a:avLst/>
            <a:gdLst>
              <a:gd name="connsiteX0" fmla="*/ 306102 w 306102"/>
              <a:gd name="connsiteY0" fmla="*/ 238489 h 238489"/>
              <a:gd name="connsiteX1" fmla="*/ 1302 w 306102"/>
              <a:gd name="connsiteY1" fmla="*/ 364 h 238489"/>
              <a:gd name="connsiteX0" fmla="*/ 309415 w 309415"/>
              <a:gd name="connsiteY0" fmla="*/ 238635 h 238635"/>
              <a:gd name="connsiteX1" fmla="*/ 4615 w 309415"/>
              <a:gd name="connsiteY1" fmla="*/ 510 h 238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9415" h="238635">
                <a:moveTo>
                  <a:pt x="309415" y="238635"/>
                </a:moveTo>
                <a:cubicBezTo>
                  <a:pt x="5409" y="77504"/>
                  <a:pt x="-12847" y="-7427"/>
                  <a:pt x="4615" y="510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4" name="Straight Connector 43"/>
          <p:cNvCxnSpPr/>
          <p:nvPr/>
        </p:nvCxnSpPr>
        <p:spPr bwMode="auto">
          <a:xfrm flipH="1">
            <a:off x="3104357" y="3055362"/>
            <a:ext cx="1162843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/>
          <p:nvPr/>
        </p:nvCxnSpPr>
        <p:spPr bwMode="auto">
          <a:xfrm flipH="1" flipV="1">
            <a:off x="3039270" y="5095231"/>
            <a:ext cx="1808955" cy="724544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4572790" y="1190940"/>
            <a:ext cx="71205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u="none" dirty="0" smtClean="0"/>
              <a:t>Web</a:t>
            </a:r>
            <a:br>
              <a:rPr lang="en-US" sz="1400" u="none" dirty="0" smtClean="0"/>
            </a:br>
            <a:r>
              <a:rPr lang="en-US" sz="1400" u="none" dirty="0" smtClean="0"/>
              <a:t>Server</a:t>
            </a:r>
            <a:endParaRPr lang="en-US" sz="1400" u="none" dirty="0"/>
          </a:p>
        </p:txBody>
      </p:sp>
      <p:sp>
        <p:nvSpPr>
          <p:cNvPr id="52" name="TextBox 51"/>
          <p:cNvSpPr txBox="1"/>
          <p:nvPr/>
        </p:nvSpPr>
        <p:spPr>
          <a:xfrm>
            <a:off x="4527549" y="3981451"/>
            <a:ext cx="87153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u="none" dirty="0" smtClean="0"/>
              <a:t>Web</a:t>
            </a:r>
            <a:br>
              <a:rPr lang="en-US" sz="1400" u="none" dirty="0" smtClean="0"/>
            </a:br>
            <a:r>
              <a:rPr lang="en-US" sz="1400" u="none" dirty="0" smtClean="0"/>
              <a:t>Server</a:t>
            </a:r>
            <a:endParaRPr lang="en-US" sz="1400" u="none" dirty="0"/>
          </a:p>
        </p:txBody>
      </p:sp>
      <p:sp>
        <p:nvSpPr>
          <p:cNvPr id="37" name="Rectangle 36"/>
          <p:cNvSpPr/>
          <p:nvPr/>
        </p:nvSpPr>
        <p:spPr bwMode="auto">
          <a:xfrm>
            <a:off x="5153025" y="2574675"/>
            <a:ext cx="1081486" cy="33855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046067" y="2460375"/>
            <a:ext cx="1333502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b="1" u="none" dirty="0" smtClean="0">
                <a:latin typeface="Courier New" pitchFamily="49" charset="0"/>
                <a:cs typeface="Courier New" pitchFamily="49" charset="0"/>
              </a:rPr>
              <a:t>: ACE_</a:t>
            </a:r>
            <a:br>
              <a:rPr lang="en-US" sz="1600" b="1" u="none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b="1" u="none" dirty="0" smtClean="0">
                <a:latin typeface="Courier New" pitchFamily="49" charset="0"/>
                <a:cs typeface="Courier New" pitchFamily="49" charset="0"/>
              </a:rPr>
              <a:t>Reactor</a:t>
            </a:r>
            <a:endParaRPr lang="en-US" sz="1600" b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996259" y="5826122"/>
            <a:ext cx="119975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u="none" dirty="0" smtClean="0">
                <a:latin typeface="Courier New" pitchFamily="49" charset="0"/>
                <a:cs typeface="Courier New" pitchFamily="49" charset="0"/>
              </a:rPr>
              <a:t>ACE_</a:t>
            </a:r>
            <a:br>
              <a:rPr lang="en-US" sz="1600" b="1" u="none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b="1" u="none" dirty="0" smtClean="0">
                <a:latin typeface="Courier New" pitchFamily="49" charset="0"/>
                <a:cs typeface="Courier New" pitchFamily="49" charset="0"/>
              </a:rPr>
              <a:t>Reactor</a:t>
            </a:r>
            <a:endParaRPr lang="en-US" sz="1600" b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848350" y="1227152"/>
            <a:ext cx="1600200" cy="5847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lIns="45720" tIns="45720" rIns="45720" bIns="45720" rtlCol="0">
            <a:spAutoFit/>
          </a:bodyPr>
          <a:lstStyle/>
          <a:p>
            <a:pPr algn="ctr"/>
            <a:r>
              <a:rPr lang="en-US" sz="1600" b="1" u="none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600" b="1" u="none" dirty="0" err="1" smtClean="0">
                <a:latin typeface="Courier New" pitchFamily="49" charset="0"/>
                <a:cs typeface="Courier New" pitchFamily="49" charset="0"/>
              </a:rPr>
              <a:t>HTTP_Svc</a:t>
            </a:r>
            <a:r>
              <a:rPr lang="en-US" sz="1600" b="1" u="none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b="1" u="none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b="1" u="none" dirty="0" smtClean="0">
                <a:latin typeface="Courier New" pitchFamily="49" charset="0"/>
                <a:cs typeface="Courier New" pitchFamily="49" charset="0"/>
              </a:rPr>
              <a:t>_Acceptor</a:t>
            </a:r>
            <a:endParaRPr lang="en-US" sz="1600" b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038975" y="2096928"/>
            <a:ext cx="1685925" cy="5847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lIns="45720" tIns="45720" rIns="45720" bIns="45720" rtlCol="0">
            <a:spAutoFit/>
          </a:bodyPr>
          <a:lstStyle/>
          <a:p>
            <a:pPr algn="ctr"/>
            <a:r>
              <a:rPr lang="en-US" sz="1600" b="1" u="none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600" b="1" u="none" dirty="0" err="1" smtClean="0">
                <a:latin typeface="Courier New" pitchFamily="49" charset="0"/>
                <a:cs typeface="Courier New" pitchFamily="49" charset="0"/>
              </a:rPr>
              <a:t>HTTP_Svc</a:t>
            </a:r>
            <a:r>
              <a:rPr lang="en-US" sz="1600" b="1" u="none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b="1" u="none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b="1" u="none" dirty="0" smtClean="0">
                <a:latin typeface="Courier New" pitchFamily="49" charset="0"/>
                <a:cs typeface="Courier New" pitchFamily="49" charset="0"/>
              </a:rPr>
              <a:t>_Handler</a:t>
            </a:r>
            <a:endParaRPr lang="en-US" sz="1600" b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043612" y="4097331"/>
            <a:ext cx="119975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u="none" dirty="0" smtClean="0">
                <a:latin typeface="Courier New" pitchFamily="49" charset="0"/>
                <a:cs typeface="Courier New" pitchFamily="49" charset="0"/>
              </a:rPr>
              <a:t>: HTTP_</a:t>
            </a:r>
            <a:br>
              <a:rPr lang="en-US" sz="1600" b="1" u="none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b="1" u="none" dirty="0" smtClean="0">
                <a:latin typeface="Courier New" pitchFamily="49" charset="0"/>
                <a:cs typeface="Courier New" pitchFamily="49" charset="0"/>
              </a:rPr>
              <a:t>Handler A</a:t>
            </a:r>
            <a:endParaRPr lang="en-US" sz="1600" b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229673" y="5478394"/>
            <a:ext cx="119975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u="none" dirty="0" smtClean="0">
                <a:latin typeface="Courier New" pitchFamily="49" charset="0"/>
                <a:cs typeface="Courier New" pitchFamily="49" charset="0"/>
              </a:rPr>
              <a:t>: HTTP_</a:t>
            </a:r>
            <a:br>
              <a:rPr lang="en-US" sz="1600" b="1" u="none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b="1" u="none" dirty="0" smtClean="0">
                <a:latin typeface="Courier New" pitchFamily="49" charset="0"/>
                <a:cs typeface="Courier New" pitchFamily="49" charset="0"/>
              </a:rPr>
              <a:t>Handler B</a:t>
            </a:r>
            <a:endParaRPr lang="en-US" sz="1600" b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516304" y="5053732"/>
            <a:ext cx="763787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u="none" dirty="0" smtClean="0"/>
              <a:t>1: GET</a:t>
            </a:r>
            <a:endParaRPr lang="en-US" sz="1400" u="none" dirty="0"/>
          </a:p>
        </p:txBody>
      </p:sp>
      <p:sp>
        <p:nvSpPr>
          <p:cNvPr id="61" name="TextBox 60"/>
          <p:cNvSpPr txBox="1"/>
          <p:nvPr/>
        </p:nvSpPr>
        <p:spPr>
          <a:xfrm>
            <a:off x="7366099" y="4008723"/>
            <a:ext cx="763787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u="none" dirty="0"/>
              <a:t>4</a:t>
            </a:r>
            <a:r>
              <a:rPr lang="en-US" sz="1400" u="none" dirty="0" smtClean="0"/>
              <a:t>: reply</a:t>
            </a:r>
            <a:endParaRPr lang="en-US" sz="1400" u="none" dirty="0"/>
          </a:p>
        </p:txBody>
      </p:sp>
      <p:sp>
        <p:nvSpPr>
          <p:cNvPr id="62" name="TextBox 61"/>
          <p:cNvSpPr txBox="1"/>
          <p:nvPr/>
        </p:nvSpPr>
        <p:spPr>
          <a:xfrm>
            <a:off x="5109268" y="4684998"/>
            <a:ext cx="920057" cy="3877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171450" indent="-171450" algn="ctr">
              <a:lnSpc>
                <a:spcPct val="90000"/>
              </a:lnSpc>
            </a:pPr>
            <a:r>
              <a:rPr lang="en-US" sz="1400" u="none" dirty="0" smtClean="0"/>
              <a:t>2: handle</a:t>
            </a:r>
            <a:br>
              <a:rPr lang="en-US" sz="1400" u="none" dirty="0" smtClean="0"/>
            </a:br>
            <a:r>
              <a:rPr lang="en-US" sz="1400" u="none" dirty="0" smtClean="0"/>
              <a:t>input()</a:t>
            </a:r>
            <a:endParaRPr lang="en-US" sz="1400" u="none" dirty="0"/>
          </a:p>
        </p:txBody>
      </p:sp>
      <p:sp>
        <p:nvSpPr>
          <p:cNvPr id="65" name="Line Callout 1 64"/>
          <p:cNvSpPr/>
          <p:nvPr/>
        </p:nvSpPr>
        <p:spPr bwMode="auto">
          <a:xfrm>
            <a:off x="73822" y="1074986"/>
            <a:ext cx="2190483" cy="1200329"/>
          </a:xfrm>
          <a:prstGeom prst="borderCallout1">
            <a:avLst>
              <a:gd name="adj1" fmla="val 100923"/>
              <a:gd name="adj2" fmla="val 42681"/>
              <a:gd name="adj3" fmla="val 146653"/>
              <a:gd name="adj4" fmla="val 95741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u="none" dirty="0" smtClean="0"/>
              <a:t>Connection establishment &amp; service initialization phase</a:t>
            </a:r>
            <a:endParaRPr lang="en-US" i="1" u="none" dirty="0"/>
          </a:p>
        </p:txBody>
      </p:sp>
      <p:sp>
        <p:nvSpPr>
          <p:cNvPr id="66" name="Line Callout 1 65"/>
          <p:cNvSpPr/>
          <p:nvPr/>
        </p:nvSpPr>
        <p:spPr bwMode="auto">
          <a:xfrm>
            <a:off x="279129" y="5103454"/>
            <a:ext cx="1655385" cy="646331"/>
          </a:xfrm>
          <a:prstGeom prst="borderCallout1">
            <a:avLst>
              <a:gd name="adj1" fmla="val 69749"/>
              <a:gd name="adj2" fmla="val 100233"/>
              <a:gd name="adj3" fmla="val 3364"/>
              <a:gd name="adj4" fmla="val 168288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u="none" dirty="0" smtClean="0"/>
              <a:t>Data transfer phase</a:t>
            </a:r>
            <a:endParaRPr lang="en-US" i="1" u="none" dirty="0"/>
          </a:p>
        </p:txBody>
      </p:sp>
      <p:sp>
        <p:nvSpPr>
          <p:cNvPr id="42" name="TextBox 41"/>
          <p:cNvSpPr txBox="1"/>
          <p:nvPr/>
        </p:nvSpPr>
        <p:spPr>
          <a:xfrm>
            <a:off x="5623024" y="4037298"/>
            <a:ext cx="1685925" cy="5847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lIns="45720" tIns="45720" rIns="45720" bIns="45720" rtlCol="0">
            <a:spAutoFit/>
          </a:bodyPr>
          <a:lstStyle/>
          <a:p>
            <a:pPr algn="ctr"/>
            <a:r>
              <a:rPr lang="en-US" sz="1600" b="1" u="none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600" b="1" u="none" dirty="0" err="1" smtClean="0">
                <a:latin typeface="Courier New" pitchFamily="49" charset="0"/>
                <a:cs typeface="Courier New" pitchFamily="49" charset="0"/>
              </a:rPr>
              <a:t>HTTP_Svc</a:t>
            </a:r>
            <a:r>
              <a:rPr lang="en-US" sz="1600" b="1" u="none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b="1" u="none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b="1" u="none" dirty="0" smtClean="0">
                <a:latin typeface="Courier New" pitchFamily="49" charset="0"/>
                <a:cs typeface="Courier New" pitchFamily="49" charset="0"/>
              </a:rPr>
              <a:t>_Handler A</a:t>
            </a:r>
            <a:endParaRPr lang="en-US" sz="1600" b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933604" y="5433687"/>
            <a:ext cx="1685925" cy="5847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lIns="45720" tIns="45720" rIns="45720" bIns="45720" rtlCol="0">
            <a:spAutoFit/>
          </a:bodyPr>
          <a:lstStyle/>
          <a:p>
            <a:pPr algn="ctr"/>
            <a:r>
              <a:rPr lang="en-US" sz="1600" b="1" u="none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600" b="1" u="none" dirty="0" err="1" smtClean="0">
                <a:latin typeface="Courier New" pitchFamily="49" charset="0"/>
                <a:cs typeface="Courier New" pitchFamily="49" charset="0"/>
              </a:rPr>
              <a:t>HTTP_Svc</a:t>
            </a:r>
            <a:r>
              <a:rPr lang="en-US" sz="1600" b="1" u="none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b="1" u="none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b="1" u="none" dirty="0" smtClean="0">
                <a:latin typeface="Courier New" pitchFamily="49" charset="0"/>
                <a:cs typeface="Courier New" pitchFamily="49" charset="0"/>
              </a:rPr>
              <a:t>_Handler B</a:t>
            </a:r>
            <a:endParaRPr lang="en-US" sz="1600" b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54324" y="3041459"/>
            <a:ext cx="1550104" cy="409343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400" u="none" dirty="0"/>
              <a:t>2</a:t>
            </a:r>
            <a:r>
              <a:rPr lang="en-US" sz="1400" u="none" dirty="0" smtClean="0"/>
              <a:t>: </a:t>
            </a:r>
            <a:r>
              <a:rPr lang="en-US" sz="1400" u="none" dirty="0" err="1" smtClean="0"/>
              <a:t>run_event_loop</a:t>
            </a:r>
            <a:r>
              <a:rPr lang="en-US" sz="1400" u="none" dirty="0" smtClean="0"/>
              <a:t>()</a:t>
            </a:r>
            <a:br>
              <a:rPr lang="en-US" sz="1400" u="none" dirty="0" smtClean="0"/>
            </a:br>
            <a:r>
              <a:rPr lang="en-US" sz="1400" u="none" dirty="0" smtClean="0"/>
              <a:t>3: select()</a:t>
            </a:r>
            <a:endParaRPr lang="en-US" sz="1400" u="none" dirty="0"/>
          </a:p>
        </p:txBody>
      </p:sp>
      <p:sp>
        <p:nvSpPr>
          <p:cNvPr id="38" name="Rectangle 37"/>
          <p:cNvSpPr/>
          <p:nvPr/>
        </p:nvSpPr>
        <p:spPr bwMode="auto">
          <a:xfrm>
            <a:off x="6229350" y="2136196"/>
            <a:ext cx="781050" cy="29366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6486525" y="2288596"/>
            <a:ext cx="532804" cy="29366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272612" y="2051593"/>
            <a:ext cx="804862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400" u="none" dirty="0" smtClean="0"/>
              <a:t>5: handle</a:t>
            </a:r>
            <a:br>
              <a:rPr lang="en-US" sz="1400" u="none" dirty="0" smtClean="0"/>
            </a:br>
            <a:r>
              <a:rPr lang="en-US" sz="1400" u="none" dirty="0" smtClean="0"/>
              <a:t>    input()</a:t>
            </a:r>
            <a:endParaRPr lang="en-US" sz="1400" u="none" dirty="0"/>
          </a:p>
        </p:txBody>
      </p:sp>
      <p:cxnSp>
        <p:nvCxnSpPr>
          <p:cNvPr id="49" name="Straight Connector 48"/>
          <p:cNvCxnSpPr/>
          <p:nvPr/>
        </p:nvCxnSpPr>
        <p:spPr bwMode="auto">
          <a:xfrm flipV="1">
            <a:off x="5475287" y="4762500"/>
            <a:ext cx="649288" cy="987285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5196572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  <p:bldP spid="3" grpId="0" animBg="1"/>
      <p:bldP spid="22" grpId="0" animBg="1"/>
      <p:bldP spid="40" grpId="0" animBg="1"/>
      <p:bldP spid="41" grpId="0" animBg="1"/>
      <p:bldP spid="43" grpId="0" animBg="1"/>
      <p:bldP spid="52" grpId="0" animBg="1"/>
      <p:bldP spid="55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6" grpId="0" animBg="1"/>
      <p:bldP spid="42" grpId="0" animBg="1"/>
      <p:bldP spid="4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 bwMode="auto">
          <a:xfrm>
            <a:off x="-1" y="6353174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437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299343"/>
              </p:ext>
            </p:extLst>
          </p:nvPr>
        </p:nvGraphicFramePr>
        <p:xfrm>
          <a:off x="12700" y="981075"/>
          <a:ext cx="9118600" cy="2103120"/>
        </p:xfrm>
        <a:graphic>
          <a:graphicData uri="http://schemas.openxmlformats.org/drawingml/2006/table">
            <a:tbl>
              <a:tblPr/>
              <a:tblGrid>
                <a:gridCol w="2587625"/>
                <a:gridCol w="3552825"/>
                <a:gridCol w="2978150"/>
              </a:tblGrid>
              <a:tr h="1968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585913"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Web servers must </a:t>
                      </a:r>
                      <a:r>
                        <a:rPr kumimoji="0" lang="en-US" sz="1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demux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&amp; process multiple types of indication events arriving from clients simultaneously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Developers often tightly couple event </a:t>
                      </a:r>
                      <a:r>
                        <a:rPr kumimoji="0" lang="en-US" sz="1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demuxing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&amp; connection code with app protocol processing code, which impedes understanding, reuse, &amp; optimization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  <a:defRPr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Apply </a:t>
                      </a:r>
                      <a:r>
                        <a:rPr kumimoji="0" lang="en-US" sz="18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Reactor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pattern &amp; </a:t>
                      </a:r>
                      <a:r>
                        <a:rPr kumimoji="0" lang="en-US" sz="18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Acceptor-Connector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pattern to separate the generic event </a:t>
                      </a:r>
                      <a:r>
                        <a:rPr kumimoji="0" lang="en-US" sz="1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demuxing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&amp; connection code from the JAWS protocol code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Rectangle 5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43485" y="3117053"/>
            <a:ext cx="163421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US" sz="2000" b="1" u="none" dirty="0"/>
              <a:t>Structure</a:t>
            </a:r>
            <a:endParaRPr lang="en-US" sz="2800" b="1" u="none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805613" y="2761984"/>
            <a:ext cx="19050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8405813" y="2761984"/>
            <a:ext cx="19050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3775076" y="2723884"/>
            <a:ext cx="19050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14" name="Rectangle 17"/>
          <p:cNvSpPr>
            <a:spLocks noChangeArrowheads="1"/>
          </p:cNvSpPr>
          <p:nvPr/>
        </p:nvSpPr>
        <p:spPr bwMode="auto">
          <a:xfrm>
            <a:off x="9670110" y="4517128"/>
            <a:ext cx="17463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44" name="Rectangle 43"/>
          <p:cNvSpPr/>
          <p:nvPr/>
        </p:nvSpPr>
        <p:spPr>
          <a:xfrm>
            <a:off x="158787" y="3954389"/>
            <a:ext cx="2422487" cy="2460674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i="1" u="none" dirty="0" smtClean="0"/>
              <a:t>Acceptor-Connector </a:t>
            </a:r>
            <a:r>
              <a:rPr lang="en-US" u="none" dirty="0" smtClean="0"/>
              <a:t>decouples the connection </a:t>
            </a:r>
            <a:r>
              <a:rPr lang="en-US" u="none" dirty="0"/>
              <a:t>&amp; initialization of </a:t>
            </a:r>
            <a:r>
              <a:rPr lang="en-US" u="none" dirty="0" smtClean="0"/>
              <a:t>peer </a:t>
            </a:r>
            <a:r>
              <a:rPr lang="en-US" u="none" dirty="0"/>
              <a:t>services </a:t>
            </a:r>
            <a:r>
              <a:rPr lang="en-US" u="none" dirty="0" smtClean="0"/>
              <a:t>from the processing </a:t>
            </a:r>
            <a:r>
              <a:rPr lang="en-US" u="none" dirty="0"/>
              <a:t>performed by the peer services after being connected &amp; initialized</a:t>
            </a:r>
          </a:p>
        </p:txBody>
      </p:sp>
      <p:sp>
        <p:nvSpPr>
          <p:cNvPr id="49" name="Rectangle 3"/>
          <p:cNvSpPr>
            <a:spLocks noGrp="1" noChangeArrowheads="1"/>
          </p:cNvSpPr>
          <p:nvPr>
            <p:ph type="title"/>
          </p:nvPr>
        </p:nvSpPr>
        <p:spPr>
          <a:xfrm>
            <a:off x="-257176" y="257175"/>
            <a:ext cx="9648826" cy="914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sz="3200" dirty="0" smtClean="0"/>
              <a:t>Simplifying Event Handling Concerns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842" y="3117053"/>
            <a:ext cx="6449959" cy="3740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543550" y="3309931"/>
            <a:ext cx="81915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u="none" dirty="0" smtClean="0"/>
              <a:t>Reactor</a:t>
            </a:r>
            <a:endParaRPr lang="en-US" sz="1200" b="1" u="none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2694042" y="5772150"/>
            <a:ext cx="6449958" cy="1104899"/>
          </a:xfrm>
          <a:prstGeom prst="rect">
            <a:avLst/>
          </a:prstGeom>
          <a:solidFill>
            <a:srgbClr val="D9F6FF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 flipV="1">
            <a:off x="5928546" y="5600700"/>
            <a:ext cx="0" cy="17145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6945418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 bwMode="auto">
          <a:xfrm>
            <a:off x="-1" y="6388100"/>
            <a:ext cx="9144001" cy="4889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52" y="1605921"/>
            <a:ext cx="8212884" cy="4436766"/>
          </a:xfrm>
          <a:prstGeom prst="rect">
            <a:avLst/>
          </a:prstGeom>
        </p:spPr>
      </p:pic>
      <p:pic>
        <p:nvPicPr>
          <p:cNvPr id="3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5401" y="2462821"/>
            <a:ext cx="1097143" cy="1185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3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9344">
            <a:off x="7435537" y="3299006"/>
            <a:ext cx="1586619" cy="1114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76" y="4434693"/>
            <a:ext cx="1827947" cy="943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Rectangle 33"/>
          <p:cNvSpPr/>
          <p:nvPr/>
        </p:nvSpPr>
        <p:spPr bwMode="auto">
          <a:xfrm>
            <a:off x="3579968" y="4998185"/>
            <a:ext cx="626886" cy="38916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5" name="Picture 5" descr="http://farm5.staticflickr.com/4072/4297002549_c6f254874a_b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436" y="5155472"/>
            <a:ext cx="875418" cy="110304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Connector 35"/>
          <p:cNvCxnSpPr/>
          <p:nvPr/>
        </p:nvCxnSpPr>
        <p:spPr bwMode="auto">
          <a:xfrm>
            <a:off x="7085168" y="3281925"/>
            <a:ext cx="714375" cy="399335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Freeform 36"/>
          <p:cNvSpPr/>
          <p:nvPr/>
        </p:nvSpPr>
        <p:spPr bwMode="auto">
          <a:xfrm rot="20867773">
            <a:off x="1373556" y="2556425"/>
            <a:ext cx="336176" cy="116541"/>
          </a:xfrm>
          <a:custGeom>
            <a:avLst/>
            <a:gdLst>
              <a:gd name="connsiteX0" fmla="*/ 336176 w 336176"/>
              <a:gd name="connsiteY0" fmla="*/ 0 h 116541"/>
              <a:gd name="connsiteX1" fmla="*/ 0 w 336176"/>
              <a:gd name="connsiteY1" fmla="*/ 116541 h 116541"/>
              <a:gd name="connsiteX0" fmla="*/ 336176 w 336176"/>
              <a:gd name="connsiteY0" fmla="*/ 0 h 116541"/>
              <a:gd name="connsiteX1" fmla="*/ 0 w 336176"/>
              <a:gd name="connsiteY1" fmla="*/ 116541 h 116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6176" h="116541">
                <a:moveTo>
                  <a:pt x="336176" y="0"/>
                </a:moveTo>
                <a:cubicBezTo>
                  <a:pt x="31376" y="52294"/>
                  <a:pt x="112059" y="77694"/>
                  <a:pt x="0" y="116541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233176" y="5811140"/>
            <a:ext cx="7120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u="none" dirty="0" smtClean="0">
                <a:latin typeface="Arial" pitchFamily="34" charset="0"/>
                <a:cs typeface="Arial" pitchFamily="34" charset="0"/>
              </a:rPr>
              <a:t>Server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Freeform 38"/>
          <p:cNvSpPr/>
          <p:nvPr/>
        </p:nvSpPr>
        <p:spPr bwMode="auto">
          <a:xfrm rot="9050215">
            <a:off x="7581934" y="4386465"/>
            <a:ext cx="336176" cy="116541"/>
          </a:xfrm>
          <a:custGeom>
            <a:avLst/>
            <a:gdLst>
              <a:gd name="connsiteX0" fmla="*/ 336176 w 336176"/>
              <a:gd name="connsiteY0" fmla="*/ 0 h 116541"/>
              <a:gd name="connsiteX1" fmla="*/ 0 w 336176"/>
              <a:gd name="connsiteY1" fmla="*/ 116541 h 116541"/>
              <a:gd name="connsiteX0" fmla="*/ 336176 w 336176"/>
              <a:gd name="connsiteY0" fmla="*/ 0 h 116541"/>
              <a:gd name="connsiteX1" fmla="*/ 0 w 336176"/>
              <a:gd name="connsiteY1" fmla="*/ 116541 h 116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6176" h="116541">
                <a:moveTo>
                  <a:pt x="336176" y="0"/>
                </a:moveTo>
                <a:cubicBezTo>
                  <a:pt x="31376" y="52294"/>
                  <a:pt x="112059" y="77694"/>
                  <a:pt x="0" y="116541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3988378" y="2941305"/>
            <a:ext cx="1156543" cy="531389"/>
            <a:chOff x="4062080" y="4488776"/>
            <a:chExt cx="1069684" cy="531389"/>
          </a:xfrm>
        </p:grpSpPr>
        <p:sp>
          <p:nvSpPr>
            <p:cNvPr id="41" name="Rounded Rectangle 40"/>
            <p:cNvSpPr/>
            <p:nvPr/>
          </p:nvSpPr>
          <p:spPr bwMode="auto">
            <a:xfrm>
              <a:off x="4062080" y="4488776"/>
              <a:ext cx="1069420" cy="531389"/>
            </a:xfrm>
            <a:prstGeom prst="roundRect">
              <a:avLst/>
            </a:prstGeom>
            <a:solidFill>
              <a:srgbClr val="D9F6FF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62344" y="4550754"/>
              <a:ext cx="106942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u="none" dirty="0" err="1" smtClean="0">
                  <a:latin typeface="Arial" pitchFamily="34" charset="0"/>
                  <a:cs typeface="Arial" pitchFamily="34" charset="0"/>
                </a:rPr>
                <a:t>HTTP_Svc</a:t>
              </a:r>
              <a:r>
                <a:rPr lang="en-US" sz="1200" b="1" u="none" dirty="0" smtClean="0">
                  <a:latin typeface="Arial" pitchFamily="34" charset="0"/>
                  <a:cs typeface="Arial" pitchFamily="34" charset="0"/>
                </a:rPr>
                <a:t/>
              </a:r>
              <a:br>
                <a:rPr lang="en-US" sz="1200" b="1" u="none" dirty="0" smtClean="0">
                  <a:latin typeface="Arial" pitchFamily="34" charset="0"/>
                  <a:cs typeface="Arial" pitchFamily="34" charset="0"/>
                </a:rPr>
              </a:br>
              <a:r>
                <a:rPr lang="en-US" sz="1200" b="1" u="none" dirty="0" smtClean="0">
                  <a:latin typeface="Arial" pitchFamily="34" charset="0"/>
                  <a:cs typeface="Arial" pitchFamily="34" charset="0"/>
                </a:rPr>
                <a:t>_Acceptor</a:t>
              </a:r>
              <a:endParaRPr lang="en-US" sz="1200" b="1" u="none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3" name="AutoShape 17"/>
          <p:cNvSpPr>
            <a:spLocks noChangeArrowheads="1"/>
          </p:cNvSpPr>
          <p:nvPr/>
        </p:nvSpPr>
        <p:spPr bwMode="auto">
          <a:xfrm>
            <a:off x="5112664" y="2279719"/>
            <a:ext cx="960669" cy="519113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12700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anchor="ctr" anchorCtr="0"/>
          <a:lstStyle/>
          <a:p>
            <a:pPr algn="ctr">
              <a:lnSpc>
                <a:spcPct val="90000"/>
              </a:lnSpc>
            </a:pPr>
            <a:r>
              <a:rPr lang="en-US" sz="105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Logging </a:t>
            </a:r>
          </a:p>
          <a:p>
            <a:pPr algn="ctr">
              <a:lnSpc>
                <a:spcPct val="90000"/>
              </a:lnSpc>
            </a:pPr>
            <a:r>
              <a:rPr lang="en-US" sz="105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Event </a:t>
            </a:r>
          </a:p>
          <a:p>
            <a:pPr algn="ctr">
              <a:lnSpc>
                <a:spcPct val="90000"/>
              </a:lnSpc>
            </a:pPr>
            <a:r>
              <a:rPr lang="en-US" sz="105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121643" y="2358210"/>
            <a:ext cx="951691" cy="3416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rtlCol="0" anchor="ctr" anchorCtr="0">
            <a:spAutoFit/>
          </a:bodyPr>
          <a:lstStyle/>
          <a:p>
            <a:pPr algn="ctr"/>
            <a:r>
              <a:rPr lang="en-US" sz="900" b="1" u="none" dirty="0" err="1" smtClean="0">
                <a:latin typeface="Arial" pitchFamily="34" charset="0"/>
                <a:cs typeface="Arial" pitchFamily="34" charset="0"/>
              </a:rPr>
              <a:t>HTTP_Event</a:t>
            </a:r>
            <a:r>
              <a:rPr lang="en-US" sz="900" b="1" u="none" dirty="0" smtClean="0">
                <a:latin typeface="Arial" pitchFamily="34" charset="0"/>
                <a:cs typeface="Arial" pitchFamily="34" charset="0"/>
              </a:rPr>
              <a:t>_</a:t>
            </a:r>
            <a:br>
              <a:rPr lang="en-US" sz="900" b="1" u="none" dirty="0" smtClean="0">
                <a:latin typeface="Arial" pitchFamily="34" charset="0"/>
                <a:cs typeface="Arial" pitchFamily="34" charset="0"/>
              </a:rPr>
            </a:br>
            <a:r>
              <a:rPr lang="en-US" sz="900" b="1" u="none" dirty="0" smtClean="0">
                <a:latin typeface="Arial" pitchFamily="34" charset="0"/>
                <a:cs typeface="Arial" pitchFamily="34" charset="0"/>
              </a:rPr>
              <a:t>Handler</a:t>
            </a:r>
            <a:endParaRPr lang="en-US" sz="900" b="1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Rounded Rectangle 44"/>
          <p:cNvSpPr/>
          <p:nvPr/>
        </p:nvSpPr>
        <p:spPr bwMode="auto">
          <a:xfrm>
            <a:off x="5127071" y="2210315"/>
            <a:ext cx="1067100" cy="59456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192544" y="2269652"/>
            <a:ext cx="1020678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vert="horz" wrap="square" rtlCol="0" anchor="ctr" anchorCtr="0">
            <a:spAutoFit/>
          </a:bodyPr>
          <a:lstStyle/>
          <a:p>
            <a:pPr algn="ctr"/>
            <a:r>
              <a:rPr lang="en-US" sz="1200" b="1" u="none" dirty="0" err="1" smtClean="0">
                <a:latin typeface="Arial" pitchFamily="34" charset="0"/>
                <a:cs typeface="Arial" pitchFamily="34" charset="0"/>
              </a:rPr>
              <a:t>HTTP_Svc</a:t>
            </a:r>
            <a:r>
              <a:rPr lang="en-US" sz="1200" b="1" u="none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200" b="1" u="none" dirty="0" smtClean="0">
                <a:latin typeface="Arial" pitchFamily="34" charset="0"/>
                <a:cs typeface="Arial" pitchFamily="34" charset="0"/>
              </a:rPr>
            </a:br>
            <a:r>
              <a:rPr lang="en-US" sz="1200" b="1" u="none" dirty="0" smtClean="0">
                <a:latin typeface="Arial" pitchFamily="34" charset="0"/>
                <a:cs typeface="Arial" pitchFamily="34" charset="0"/>
              </a:rPr>
              <a:t>_Handler</a:t>
            </a:r>
            <a:endParaRPr lang="en-US" sz="1200" b="1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Rounded Rectangle 46"/>
          <p:cNvSpPr/>
          <p:nvPr/>
        </p:nvSpPr>
        <p:spPr bwMode="auto">
          <a:xfrm>
            <a:off x="2993471" y="2219416"/>
            <a:ext cx="1067100" cy="594564"/>
          </a:xfrm>
          <a:prstGeom prst="roundRect">
            <a:avLst/>
          </a:prstGeom>
          <a:solidFill>
            <a:srgbClr val="FFFF99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985387" y="2269652"/>
            <a:ext cx="1020678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 anchor="ctr" anchorCtr="0">
            <a:spAutoFit/>
          </a:bodyPr>
          <a:lstStyle/>
          <a:p>
            <a:pPr algn="ctr"/>
            <a:r>
              <a:rPr lang="en-US" sz="1200" b="1" u="none" dirty="0" err="1" smtClean="0">
                <a:latin typeface="Arial" pitchFamily="34" charset="0"/>
                <a:cs typeface="Arial" pitchFamily="34" charset="0"/>
              </a:rPr>
              <a:t>HTTP_Svc</a:t>
            </a:r>
            <a:r>
              <a:rPr lang="en-US" sz="1200" b="1" u="none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200" b="1" u="none" dirty="0" smtClean="0">
                <a:latin typeface="Arial" pitchFamily="34" charset="0"/>
                <a:cs typeface="Arial" pitchFamily="34" charset="0"/>
              </a:rPr>
            </a:br>
            <a:r>
              <a:rPr lang="en-US" sz="1200" b="1" u="none" dirty="0" smtClean="0">
                <a:latin typeface="Arial" pitchFamily="34" charset="0"/>
                <a:cs typeface="Arial" pitchFamily="34" charset="0"/>
              </a:rPr>
              <a:t>_Handler</a:t>
            </a:r>
            <a:endParaRPr lang="en-US" sz="1200" b="1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485401" y="945878"/>
            <a:ext cx="809232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30000"/>
              </a:spcBef>
            </a:pPr>
            <a:r>
              <a:rPr lang="en-US" sz="2000" u="none" dirty="0" smtClean="0"/>
              <a:t>This example shows how to use </a:t>
            </a:r>
            <a:r>
              <a:rPr lang="en-US" sz="2000" b="1" u="none" dirty="0" err="1" smtClean="0">
                <a:latin typeface="Courier New" pitchFamily="49" charset="0"/>
              </a:rPr>
              <a:t>ACE_Acceptor</a:t>
            </a:r>
            <a:r>
              <a:rPr lang="en-US" sz="2000" u="none" dirty="0" smtClean="0">
                <a:latin typeface="+mj-lt"/>
              </a:rPr>
              <a:t> </a:t>
            </a:r>
            <a:r>
              <a:rPr lang="en-US" sz="2000" u="none" dirty="0" smtClean="0"/>
              <a:t>&amp; </a:t>
            </a:r>
            <a:r>
              <a:rPr lang="en-US" sz="2000" b="1" u="none" dirty="0" err="1">
                <a:latin typeface="Courier New" pitchFamily="49" charset="0"/>
              </a:rPr>
              <a:t>ACE_Svc_Handler</a:t>
            </a:r>
            <a:r>
              <a:rPr lang="en-US" sz="2000" u="none" dirty="0" smtClean="0">
                <a:latin typeface="+mj-lt"/>
              </a:rPr>
              <a:t> </a:t>
            </a:r>
            <a:r>
              <a:rPr lang="en-US" sz="2000" u="none" dirty="0" smtClean="0"/>
              <a:t>to implement a reactive web server</a:t>
            </a:r>
          </a:p>
        </p:txBody>
      </p:sp>
      <p:sp>
        <p:nvSpPr>
          <p:cNvPr id="27" name="Rectangle 8"/>
          <p:cNvSpPr>
            <a:spLocks noGrp="1" noChangeArrowheads="1"/>
          </p:cNvSpPr>
          <p:nvPr>
            <p:ph type="title"/>
          </p:nvPr>
        </p:nvSpPr>
        <p:spPr>
          <a:xfrm>
            <a:off x="133350" y="257175"/>
            <a:ext cx="8864600" cy="914400"/>
          </a:xfrm>
          <a:noFill/>
          <a:ln/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200" dirty="0" smtClean="0"/>
              <a:t>Reactive Event Handling with </a:t>
            </a:r>
            <a:r>
              <a:rPr lang="en-US" sz="3200" dirty="0" err="1" smtClean="0"/>
              <a:t>ACE_Acceptor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228600" y="6416675"/>
            <a:ext cx="8724900" cy="40011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>
              <a:spcBef>
                <a:spcPct val="30000"/>
              </a:spcBef>
            </a:pPr>
            <a:r>
              <a:rPr lang="en-US" sz="2000" u="none" dirty="0" smtClean="0"/>
              <a:t>There’s </a:t>
            </a:r>
            <a:r>
              <a:rPr lang="en-US" sz="2000" i="1" u="none" dirty="0" smtClean="0"/>
              <a:t>very</a:t>
            </a:r>
            <a:r>
              <a:rPr lang="en-US" sz="2000" u="none" dirty="0" smtClean="0"/>
              <a:t> little app code since the ACE </a:t>
            </a:r>
            <a:r>
              <a:rPr lang="en-US" sz="2000" u="none" dirty="0"/>
              <a:t>frameworks </a:t>
            </a:r>
            <a:r>
              <a:rPr lang="en-US" sz="2000" u="none" dirty="0" smtClean="0"/>
              <a:t>do much of the work!</a:t>
            </a:r>
            <a:endParaRPr lang="en-US" sz="2000" u="none" dirty="0"/>
          </a:p>
        </p:txBody>
      </p:sp>
      <p:grpSp>
        <p:nvGrpSpPr>
          <p:cNvPr id="26" name="Group 25"/>
          <p:cNvGrpSpPr/>
          <p:nvPr/>
        </p:nvGrpSpPr>
        <p:grpSpPr>
          <a:xfrm>
            <a:off x="5409036" y="3824079"/>
            <a:ext cx="279289" cy="290911"/>
            <a:chOff x="8327572" y="4328206"/>
            <a:chExt cx="300243" cy="312737"/>
          </a:xfrm>
        </p:grpSpPr>
        <p:grpSp>
          <p:nvGrpSpPr>
            <p:cNvPr id="28" name="Group 27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50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8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1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9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2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9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3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9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29" name="Straight Arrow Connector 28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97084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2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3299" name="Text Box 3"/>
          <p:cNvSpPr txBox="1">
            <a:spLocks noChangeArrowheads="1"/>
          </p:cNvSpPr>
          <p:nvPr/>
        </p:nvSpPr>
        <p:spPr bwMode="auto">
          <a:xfrm>
            <a:off x="208109" y="1144825"/>
            <a:ext cx="8594019" cy="5786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class </a:t>
            </a:r>
            <a:r>
              <a:rPr lang="en-US" b="1" u="none" dirty="0" err="1" smtClean="0">
                <a:solidFill>
                  <a:srgbClr val="FF0000"/>
                </a:solidFill>
                <a:latin typeface="Courier New" pitchFamily="49" charset="0"/>
              </a:rPr>
              <a:t>HTTP_Svc_Handler</a:t>
            </a:r>
            <a:endParaRPr lang="en-US" b="1" u="none" dirty="0" smtClean="0">
              <a:solidFill>
                <a:srgbClr val="FF0000"/>
              </a:solidFill>
              <a:latin typeface="Courier New" pitchFamily="49" charset="0"/>
            </a:endParaRPr>
          </a:p>
          <a:p>
            <a:pPr>
              <a:spcAft>
                <a:spcPts val="0"/>
              </a:spcAft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: public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ACE_Svc_Handler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&lt;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ACE_SOCK_Stream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, ACE_NULL_SYNCH&gt; {</a:t>
            </a:r>
          </a:p>
          <a:p>
            <a:pPr>
              <a:spcAft>
                <a:spcPts val="0"/>
              </a:spcAft>
            </a:pPr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spcAft>
                <a:spcPts val="0"/>
              </a:spcAft>
            </a:pPr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spcAft>
                <a:spcPts val="0"/>
              </a:spcAft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public:</a:t>
            </a:r>
          </a:p>
          <a:p>
            <a:pPr>
              <a:spcAft>
                <a:spcPts val="0"/>
              </a:spcAft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...</a:t>
            </a:r>
          </a:p>
          <a:p>
            <a:pPr>
              <a:spcAft>
                <a:spcPts val="0"/>
              </a:spcAft>
            </a:pPr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spcAft>
                <a:spcPts val="0"/>
              </a:spcAft>
            </a:pPr>
            <a:endParaRPr lang="en-US" b="1" u="none" dirty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spcAft>
                <a:spcPts val="0"/>
              </a:spcAft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virtual </a:t>
            </a:r>
            <a:r>
              <a:rPr lang="en-US" b="1" u="none" dirty="0" err="1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err="1">
                <a:solidFill>
                  <a:srgbClr val="000000"/>
                </a:solidFill>
                <a:latin typeface="Courier New" pitchFamily="49" charset="0"/>
              </a:rPr>
              <a:t>handle_input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(ACE_HANDLE)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{</a:t>
            </a:r>
          </a:p>
          <a:p>
            <a:pPr>
              <a:spcAft>
                <a:spcPts val="0"/>
              </a:spcAft>
            </a:pPr>
            <a:endParaRPr lang="en-US" b="1" u="none" dirty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spcAft>
                <a:spcPts val="0"/>
              </a:spcAft>
            </a:pP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   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std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::string 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pathname (</a:t>
            </a:r>
            <a:r>
              <a:rPr lang="en-US" b="1" u="none" dirty="0" err="1">
                <a:solidFill>
                  <a:srgbClr val="000000"/>
                </a:solidFill>
                <a:latin typeface="Courier New" pitchFamily="49" charset="0"/>
              </a:rPr>
              <a:t>get_pathname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(peer ()));</a:t>
            </a:r>
            <a:endParaRPr lang="en-US" b="1" u="none" dirty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spcAft>
                <a:spcPts val="0"/>
              </a:spcAft>
            </a:pP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     </a:t>
            </a:r>
            <a:r>
              <a:rPr lang="en-US" b="1" u="none" dirty="0" err="1">
                <a:solidFill>
                  <a:srgbClr val="000000"/>
                </a:solidFill>
                <a:latin typeface="Courier New" pitchFamily="49" charset="0"/>
              </a:rPr>
              <a:t>ACE_Mem_Map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err="1">
                <a:solidFill>
                  <a:srgbClr val="000000"/>
                </a:solidFill>
                <a:latin typeface="Courier New" pitchFamily="49" charset="0"/>
              </a:rPr>
              <a:t>mapped_file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pathname.c_str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());</a:t>
            </a:r>
          </a:p>
          <a:p>
            <a:pPr>
              <a:spcAft>
                <a:spcPts val="0"/>
              </a:spcAft>
            </a:pPr>
            <a:endParaRPr lang="en-US" b="1" u="none" dirty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spcAft>
                <a:spcPts val="1200"/>
              </a:spcAft>
            </a:pPr>
            <a:endParaRPr lang="en-US" b="1" u="none" dirty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spcAft>
                <a:spcPts val="0"/>
              </a:spcAft>
            </a:pP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    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return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peer.send_n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en-US" b="1" u="none" dirty="0" err="1">
                <a:solidFill>
                  <a:srgbClr val="000000"/>
                </a:solidFill>
                <a:latin typeface="Courier New" pitchFamily="49" charset="0"/>
              </a:rPr>
              <a:t>mapped_file.addr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(), </a:t>
            </a:r>
          </a:p>
          <a:p>
            <a:pPr>
              <a:spcAft>
                <a:spcPts val="0"/>
              </a:spcAft>
            </a:pP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       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            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mapped_file.size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());</a:t>
            </a:r>
            <a:endParaRPr lang="en-US" b="1" u="none" dirty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spcAft>
                <a:spcPts val="0"/>
              </a:spcAft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}</a:t>
            </a:r>
          </a:p>
          <a:p>
            <a:pPr>
              <a:spcAft>
                <a:spcPts val="0"/>
              </a:spcAft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...</a:t>
            </a:r>
            <a:endParaRPr lang="en-US" b="1" u="none" dirty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spcAft>
                <a:spcPts val="0"/>
              </a:spcAft>
            </a:pPr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spcAft>
                <a:spcPts val="0"/>
              </a:spcAft>
            </a:pPr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2743301" name="Rectangle 5"/>
          <p:cNvSpPr>
            <a:spLocks noChangeArrowheads="1"/>
          </p:cNvSpPr>
          <p:nvPr/>
        </p:nvSpPr>
        <p:spPr bwMode="auto">
          <a:xfrm>
            <a:off x="2314720" y="1877693"/>
            <a:ext cx="6086330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Be a service handler that uses </a:t>
            </a:r>
            <a:r>
              <a:rPr lang="en-US" sz="2000" b="1" u="none" dirty="0" err="1" smtClean="0">
                <a:solidFill>
                  <a:srgbClr val="336699"/>
                </a:solidFill>
                <a:latin typeface="Courier New" pitchFamily="49" charset="0"/>
                <a:cs typeface="Courier New" pitchFamily="49" charset="0"/>
              </a:rPr>
              <a:t>ACE_SOCK_Stream</a:t>
            </a:r>
            <a:r>
              <a:rPr lang="en-US" sz="2000" b="1" u="none" dirty="0" smtClean="0">
                <a:solidFill>
                  <a:srgbClr val="336699"/>
                </a:solidFill>
              </a:rPr>
              <a:t> </a:t>
            </a:r>
            <a:r>
              <a:rPr lang="en-US" b="1" u="none" dirty="0" smtClean="0">
                <a:solidFill>
                  <a:srgbClr val="336699"/>
                </a:solidFill>
              </a:rPr>
              <a:t>to communicate with clients</a:t>
            </a:r>
            <a:endParaRPr lang="en-US" u="none" dirty="0" smtClean="0">
              <a:solidFill>
                <a:srgbClr val="000000"/>
              </a:solidFill>
            </a:endParaRPr>
          </a:p>
        </p:txBody>
      </p:sp>
      <p:sp>
        <p:nvSpPr>
          <p:cNvPr id="2743302" name="AutoShape 6"/>
          <p:cNvSpPr>
            <a:spLocks noChangeArrowheads="1"/>
          </p:cNvSpPr>
          <p:nvPr/>
        </p:nvSpPr>
        <p:spPr bwMode="auto">
          <a:xfrm rot="16200000">
            <a:off x="1725759" y="1765537"/>
            <a:ext cx="484187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69875"/>
            <a:ext cx="9144000" cy="914400"/>
          </a:xfrm>
        </p:spPr>
        <p:txBody>
          <a:bodyPr/>
          <a:lstStyle/>
          <a:p>
            <a:r>
              <a:rPr lang="en-US" dirty="0" smtClean="0"/>
              <a:t>Reactive Event Handling with </a:t>
            </a:r>
            <a:r>
              <a:rPr lang="en-US" dirty="0" err="1" smtClean="0"/>
              <a:t>ACE_Svc_Handler</a:t>
            </a:r>
            <a:endParaRPr lang="en-US" dirty="0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762587" y="3009829"/>
            <a:ext cx="60372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Called back by reactor when a GET request arrives</a:t>
            </a:r>
            <a:endParaRPr lang="en-US" u="none" dirty="0" smtClean="0">
              <a:solidFill>
                <a:srgbClr val="000000"/>
              </a:solidFill>
            </a:endParaRP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 rot="16200000" flipH="1">
            <a:off x="190647" y="3116192"/>
            <a:ext cx="484187" cy="449262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6" name="Rectangle 9"/>
          <p:cNvSpPr>
            <a:spLocks noChangeArrowheads="1"/>
          </p:cNvSpPr>
          <p:nvPr/>
        </p:nvSpPr>
        <p:spPr bwMode="auto">
          <a:xfrm>
            <a:off x="3001755" y="5747681"/>
            <a:ext cx="5471784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Transmits content back to client</a:t>
            </a:r>
            <a:endParaRPr lang="en-US" u="none" dirty="0" smtClean="0">
              <a:solidFill>
                <a:srgbClr val="000000"/>
              </a:solidFill>
            </a:endParaRPr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auto">
          <a:xfrm rot="5400000" flipH="1" flipV="1">
            <a:off x="2535029" y="5533368"/>
            <a:ext cx="4841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3451018" y="4762131"/>
            <a:ext cx="5471784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Memory map the requested content</a:t>
            </a:r>
            <a:endParaRPr lang="en-US" u="none" dirty="0" smtClean="0">
              <a:solidFill>
                <a:srgbClr val="000000"/>
              </a:solidFill>
            </a:endParaRPr>
          </a:p>
        </p:txBody>
      </p:sp>
      <p:sp>
        <p:nvSpPr>
          <p:cNvPr id="19" name="AutoShape 8"/>
          <p:cNvSpPr>
            <a:spLocks noChangeArrowheads="1"/>
          </p:cNvSpPr>
          <p:nvPr/>
        </p:nvSpPr>
        <p:spPr bwMode="auto">
          <a:xfrm rot="5400000" flipH="1" flipV="1">
            <a:off x="2984292" y="4547818"/>
            <a:ext cx="4841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6713589" y="3208395"/>
            <a:ext cx="22092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Extract path from GET request</a:t>
            </a:r>
            <a:endParaRPr lang="en-US" u="none" dirty="0" smtClean="0">
              <a:solidFill>
                <a:srgbClr val="000000"/>
              </a:solidFill>
            </a:endParaRPr>
          </a:p>
        </p:txBody>
      </p:sp>
      <p:sp>
        <p:nvSpPr>
          <p:cNvPr id="21" name="AutoShape 6"/>
          <p:cNvSpPr>
            <a:spLocks noChangeArrowheads="1"/>
          </p:cNvSpPr>
          <p:nvPr/>
        </p:nvSpPr>
        <p:spPr bwMode="auto">
          <a:xfrm rot="16200000" flipH="1">
            <a:off x="6214709" y="3397584"/>
            <a:ext cx="484187" cy="449262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670072" y="6424821"/>
            <a:ext cx="7610327" cy="40011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>
            <a:lvl1pPr marL="114300" indent="-1143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ctr">
              <a:spcBef>
                <a:spcPct val="50000"/>
              </a:spcBef>
              <a:buClr>
                <a:srgbClr val="336699"/>
              </a:buClr>
            </a:pPr>
            <a:r>
              <a:rPr lang="en-US" sz="2000" u="none" dirty="0" smtClean="0">
                <a:latin typeface="Arial" charset="0"/>
              </a:rPr>
              <a:t>This “business logic” is the main piece of code you need to write!</a:t>
            </a:r>
          </a:p>
        </p:txBody>
      </p:sp>
    </p:spTree>
    <p:extLst>
      <p:ext uri="{BB962C8B-B14F-4D97-AF65-F5344CB8AC3E}">
        <p14:creationId xmlns:p14="http://schemas.microsoft.com/office/powerpoint/2010/main" val="60524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3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3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3301" grpId="0"/>
      <p:bldP spid="2743302" grpId="0" animBg="1"/>
      <p:bldP spid="14" grpId="0"/>
      <p:bldP spid="15" grpId="0" animBg="1"/>
      <p:bldP spid="16" grpId="0"/>
      <p:bldP spid="17" grpId="0" animBg="1"/>
      <p:bldP spid="18" grpId="0"/>
      <p:bldP spid="19" grpId="0" animBg="1"/>
      <p:bldP spid="20" grpId="0"/>
      <p:bldP spid="21" grpId="0" animBg="1"/>
      <p:bldP spid="22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533400"/>
            <a:ext cx="9144000" cy="381000"/>
          </a:xfrm>
        </p:spPr>
        <p:txBody>
          <a:bodyPr/>
          <a:lstStyle/>
          <a:p>
            <a:r>
              <a:rPr lang="en-US" dirty="0" smtClean="0"/>
              <a:t>Reactive Event Handling with </a:t>
            </a:r>
            <a:r>
              <a:rPr lang="en-US" dirty="0" err="1" smtClean="0"/>
              <a:t>ACE_Acceptor</a:t>
            </a:r>
            <a:endParaRPr lang="en-US" dirty="0"/>
          </a:p>
        </p:txBody>
      </p:sp>
      <p:sp>
        <p:nvSpPr>
          <p:cNvPr id="2572292" name="Text Box 4"/>
          <p:cNvSpPr txBox="1">
            <a:spLocks noChangeArrowheads="1"/>
          </p:cNvSpPr>
          <p:nvPr/>
        </p:nvSpPr>
        <p:spPr bwMode="auto">
          <a:xfrm>
            <a:off x="12700" y="1586694"/>
            <a:ext cx="8594019" cy="4635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1 </a:t>
            </a:r>
            <a:r>
              <a:rPr lang="en-US" b="1" u="none" dirty="0" err="1">
                <a:latin typeface="Courier New" pitchFamily="49" charset="0"/>
              </a:rPr>
              <a:t>typedef</a:t>
            </a:r>
            <a:r>
              <a:rPr lang="en-US" b="1" u="none" dirty="0">
                <a:latin typeface="Courier New" pitchFamily="49" charset="0"/>
              </a:rPr>
              <a:t> </a:t>
            </a:r>
            <a:r>
              <a:rPr lang="en-US" b="1" u="none" dirty="0" err="1">
                <a:latin typeface="Courier New" pitchFamily="49" charset="0"/>
              </a:rPr>
              <a:t>ACE_Acceptor</a:t>
            </a:r>
            <a:r>
              <a:rPr lang="en-US" b="1" u="none" dirty="0">
                <a:latin typeface="Courier New" pitchFamily="49" charset="0"/>
              </a:rPr>
              <a:t>&lt;</a:t>
            </a:r>
            <a:r>
              <a:rPr lang="en-US" b="1" u="none" dirty="0" err="1">
                <a:latin typeface="Courier New" pitchFamily="49" charset="0"/>
              </a:rPr>
              <a:t>HTTP_Svc_Handler</a:t>
            </a:r>
            <a:r>
              <a:rPr lang="en-US" b="1" u="none" dirty="0">
                <a:latin typeface="Courier New" pitchFamily="49" charset="0"/>
              </a:rPr>
              <a:t>, </a:t>
            </a:r>
            <a:r>
              <a:rPr lang="en-US" b="1" u="none" dirty="0" err="1">
                <a:latin typeface="Courier New" pitchFamily="49" charset="0"/>
              </a:rPr>
              <a:t>ACE_SOCK_Acceptor</a:t>
            </a:r>
            <a:r>
              <a:rPr lang="en-US" b="1" u="none" dirty="0">
                <a:latin typeface="Courier New" pitchFamily="49" charset="0"/>
              </a:rPr>
              <a:t>&gt; </a:t>
            </a:r>
          </a:p>
          <a:p>
            <a:r>
              <a:rPr lang="en-US" b="1" u="none" dirty="0">
                <a:latin typeface="Courier New" pitchFamily="49" charset="0"/>
              </a:rPr>
              <a:t> 2         </a:t>
            </a:r>
            <a:r>
              <a:rPr lang="en-US" b="1" u="none" dirty="0" err="1" smtClean="0">
                <a:solidFill>
                  <a:srgbClr val="FF0000"/>
                </a:solidFill>
                <a:latin typeface="Courier New" pitchFamily="49" charset="0"/>
              </a:rPr>
              <a:t>HTTP_Svc_Acceptor</a:t>
            </a:r>
            <a:r>
              <a:rPr lang="en-US" b="1" u="none" dirty="0">
                <a:latin typeface="Courier New" pitchFamily="49" charset="0"/>
              </a:rPr>
              <a:t>;</a:t>
            </a:r>
          </a:p>
          <a:p>
            <a:pPr>
              <a:spcBef>
                <a:spcPct val="20000"/>
              </a:spcBef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3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typedef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Reactor_HTTP_Server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&lt;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HTTP_Svc_Acceptor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&gt; </a:t>
            </a:r>
          </a:p>
          <a:p>
            <a:pPr>
              <a:spcBef>
                <a:spcPct val="20000"/>
              </a:spcBef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4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    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HTTP_Server_Daemon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>
              <a:spcBef>
                <a:spcPct val="20000"/>
              </a:spcBef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</a:t>
            </a:r>
          </a:p>
          <a:p>
            <a:pPr>
              <a:spcBef>
                <a:spcPct val="20000"/>
              </a:spcBef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5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main (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argc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, char *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argv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[]) {</a:t>
            </a:r>
          </a:p>
          <a:p>
            <a:pPr>
              <a:spcBef>
                <a:spcPct val="20000"/>
              </a:spcBef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6 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ACE_Reactor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reactor; </a:t>
            </a:r>
          </a:p>
          <a:p>
            <a:pPr>
              <a:spcBef>
                <a:spcPct val="20000"/>
              </a:spcBef>
            </a:pPr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spcBef>
                <a:spcPct val="20000"/>
              </a:spcBef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7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new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HTTP_Server_Daemon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(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argc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argv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, &amp;reactor);</a:t>
            </a:r>
          </a:p>
          <a:p>
            <a:pPr>
              <a:spcBef>
                <a:spcPct val="20000"/>
              </a:spcBef>
            </a:pP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8</a:t>
            </a:r>
          </a:p>
          <a:p>
            <a:pPr>
              <a:spcBef>
                <a:spcPct val="20000"/>
              </a:spcBef>
            </a:pPr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spcBef>
                <a:spcPct val="20000"/>
              </a:spcBef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9 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reactor.run_reactor_event_loop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();</a:t>
            </a:r>
          </a:p>
          <a:p>
            <a:pPr>
              <a:spcBef>
                <a:spcPct val="20000"/>
              </a:spcBef>
            </a:pP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 ...</a:t>
            </a:r>
          </a:p>
          <a:p>
            <a:pPr>
              <a:spcBef>
                <a:spcPct val="20000"/>
              </a:spcBef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10 }</a:t>
            </a:r>
          </a:p>
        </p:txBody>
      </p:sp>
      <p:sp>
        <p:nvSpPr>
          <p:cNvPr id="2572293" name="Rectangle 5"/>
          <p:cNvSpPr>
            <a:spLocks noChangeArrowheads="1"/>
          </p:cNvSpPr>
          <p:nvPr/>
        </p:nvSpPr>
        <p:spPr bwMode="auto">
          <a:xfrm>
            <a:off x="1946331" y="4715243"/>
            <a:ext cx="6127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Dynamic allocation ensures proper deletion semantics</a:t>
            </a:r>
            <a:endParaRPr lang="en-US" u="none" dirty="0" smtClean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2572294" name="AutoShape 6"/>
          <p:cNvSpPr>
            <a:spLocks noChangeArrowheads="1"/>
          </p:cNvSpPr>
          <p:nvPr/>
        </p:nvSpPr>
        <p:spPr bwMode="auto">
          <a:xfrm rot="5400000" flipH="1" flipV="1">
            <a:off x="1500641" y="4478308"/>
            <a:ext cx="39131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664074" y="3590119"/>
            <a:ext cx="341000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Event loop controller object</a:t>
            </a:r>
            <a:endParaRPr lang="en-US" u="none" dirty="0" smtClean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 rot="10800000" flipH="1">
            <a:off x="3799341" y="3590119"/>
            <a:ext cx="785357" cy="285285"/>
          </a:xfrm>
          <a:prstGeom prst="leftArrow">
            <a:avLst>
              <a:gd name="adj1" fmla="val 50000"/>
              <a:gd name="adj2" fmla="val 60965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>
            <a:spAutoFit/>
          </a:bodyPr>
          <a:lstStyle/>
          <a:p>
            <a:endParaRPr lang="en-US" sz="2000" u="none" smtClean="0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4834730" y="5710225"/>
            <a:ext cx="295508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Run server event loop</a:t>
            </a:r>
            <a:endParaRPr lang="en-US" u="none" dirty="0" smtClean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 rot="5400000" flipH="1" flipV="1">
            <a:off x="4342605" y="5519725"/>
            <a:ext cx="484187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5553419" y="2530475"/>
            <a:ext cx="347628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Reuse our earlier template driver &amp; Instantiate it with </a:t>
            </a:r>
            <a:br>
              <a:rPr lang="en-US" b="1" u="none" dirty="0" smtClean="0">
                <a:solidFill>
                  <a:srgbClr val="336699"/>
                </a:solidFill>
              </a:rPr>
            </a:br>
            <a:r>
              <a:rPr lang="en-US" b="1" u="none" dirty="0" smtClean="0">
                <a:solidFill>
                  <a:srgbClr val="336699"/>
                </a:solidFill>
              </a:rPr>
              <a:t>the </a:t>
            </a:r>
            <a:r>
              <a:rPr lang="en-US" sz="2000" b="1" u="none" dirty="0" err="1" smtClean="0">
                <a:solidFill>
                  <a:srgbClr val="336699"/>
                </a:solidFill>
                <a:latin typeface="Courier New" pitchFamily="49" charset="0"/>
                <a:cs typeface="Courier New" pitchFamily="49" charset="0"/>
              </a:rPr>
              <a:t>HTTP_Svc_Acceptor</a:t>
            </a:r>
            <a:endParaRPr lang="en-US" sz="2000" u="none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 rot="5400000" flipH="1" flipV="1">
            <a:off x="4992744" y="2547937"/>
            <a:ext cx="484187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5010206" y="1159934"/>
            <a:ext cx="347628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Instantiate </a:t>
            </a:r>
            <a:r>
              <a:rPr lang="en-US" sz="2000" b="1" u="none" dirty="0" err="1" smtClean="0">
                <a:solidFill>
                  <a:srgbClr val="336699"/>
                </a:solidFill>
                <a:latin typeface="Courier New" pitchFamily="49" charset="0"/>
                <a:cs typeface="Courier New" pitchFamily="49" charset="0"/>
              </a:rPr>
              <a:t>ACE_Acceptor</a:t>
            </a:r>
            <a:endParaRPr lang="en-US" u="none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 rot="16200000" flipH="1">
            <a:off x="4425766" y="1177396"/>
            <a:ext cx="484187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1838325" y="6418471"/>
            <a:ext cx="5562599" cy="40011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>
            <a:lvl1pPr marL="114300" indent="-1143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ctr">
              <a:spcBef>
                <a:spcPct val="50000"/>
              </a:spcBef>
              <a:buClr>
                <a:srgbClr val="336699"/>
              </a:buClr>
            </a:pPr>
            <a:r>
              <a:rPr lang="en-US" sz="2000" u="none" dirty="0" smtClean="0">
                <a:latin typeface="Arial" charset="0"/>
              </a:rPr>
              <a:t>Note the extensive design &amp; code reuse here!</a:t>
            </a:r>
          </a:p>
        </p:txBody>
      </p:sp>
    </p:spTree>
    <p:extLst>
      <p:ext uri="{BB962C8B-B14F-4D97-AF65-F5344CB8AC3E}">
        <p14:creationId xmlns:p14="http://schemas.microsoft.com/office/powerpoint/2010/main" val="166321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2293" grpId="0"/>
      <p:bldP spid="2572294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4" grpId="0"/>
      <p:bldP spid="15" grpId="0" animBg="1"/>
      <p:bldP spid="16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4147605" y="1417117"/>
            <a:ext cx="4865151" cy="28300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0" name="Straight Connector 59"/>
          <p:cNvCxnSpPr/>
          <p:nvPr/>
        </p:nvCxnSpPr>
        <p:spPr bwMode="auto">
          <a:xfrm flipV="1">
            <a:off x="5155794" y="3852575"/>
            <a:ext cx="1121144" cy="2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2" name="Rectangle 51"/>
          <p:cNvSpPr/>
          <p:nvPr/>
        </p:nvSpPr>
        <p:spPr bwMode="auto">
          <a:xfrm>
            <a:off x="6298319" y="4504447"/>
            <a:ext cx="2771588" cy="124075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8124" y="980123"/>
            <a:ext cx="5084576" cy="3247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sz="2000" u="none" dirty="0" smtClean="0">
                <a:latin typeface="+mn-lt"/>
              </a:rPr>
              <a:t>The ACE </a:t>
            </a:r>
            <a:r>
              <a:rPr lang="en-US" sz="2000" i="1" u="none" dirty="0" smtClean="0">
                <a:latin typeface="+mn-lt"/>
              </a:rPr>
              <a:t>Acceptor-Connector</a:t>
            </a:r>
            <a:r>
              <a:rPr lang="en-US" sz="2000" u="none" dirty="0" smtClean="0">
                <a:latin typeface="+mn-lt"/>
              </a:rPr>
              <a:t> </a:t>
            </a:r>
            <a:br>
              <a:rPr lang="en-US" sz="2000" u="none" dirty="0" smtClean="0">
                <a:latin typeface="+mn-lt"/>
              </a:rPr>
            </a:br>
            <a:r>
              <a:rPr lang="en-US" sz="2000" u="none" dirty="0" smtClean="0">
                <a:latin typeface="+mn-lt"/>
              </a:rPr>
              <a:t>framework decoupled JAWS’s </a:t>
            </a:r>
            <a:br>
              <a:rPr lang="en-US" sz="2000" u="none" dirty="0" smtClean="0">
                <a:latin typeface="+mn-lt"/>
              </a:rPr>
            </a:br>
            <a:r>
              <a:rPr lang="en-US" sz="2000" u="none" dirty="0" smtClean="0">
                <a:latin typeface="+mn-lt"/>
              </a:rPr>
              <a:t>connection establishing &amp; service </a:t>
            </a:r>
            <a:br>
              <a:rPr lang="en-US" sz="2000" u="none" dirty="0" smtClean="0">
                <a:latin typeface="+mn-lt"/>
              </a:rPr>
            </a:br>
            <a:r>
              <a:rPr lang="en-US" sz="2000" u="none" dirty="0" smtClean="0">
                <a:latin typeface="+mn-lt"/>
              </a:rPr>
              <a:t>handler initialization from </a:t>
            </a:r>
            <a:r>
              <a:rPr lang="en-US" sz="2000" u="none" dirty="0">
                <a:latin typeface="+mn-lt"/>
              </a:rPr>
              <a:t>its </a:t>
            </a:r>
            <a:r>
              <a:rPr lang="en-US" sz="2000" u="none" dirty="0" smtClean="0">
                <a:latin typeface="+mn-lt"/>
              </a:rPr>
              <a:t/>
            </a:r>
            <a:br>
              <a:rPr lang="en-US" sz="2000" u="none" dirty="0" smtClean="0">
                <a:latin typeface="+mn-lt"/>
              </a:rPr>
            </a:br>
            <a:r>
              <a:rPr lang="en-US" sz="2000" u="none" dirty="0" smtClean="0">
                <a:latin typeface="+mn-lt"/>
              </a:rPr>
              <a:t>HTTP protocol handling</a:t>
            </a:r>
          </a:p>
          <a:p>
            <a:pPr marL="457200" indent="-228600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sz="2000" u="none" dirty="0" smtClean="0">
                <a:latin typeface="+mn-lt"/>
              </a:rPr>
              <a:t>This separation of concerns </a:t>
            </a:r>
            <a:br>
              <a:rPr lang="en-US" sz="2000" u="none" dirty="0" smtClean="0">
                <a:latin typeface="+mn-lt"/>
              </a:rPr>
            </a:br>
            <a:r>
              <a:rPr lang="en-US" sz="2000" u="none" dirty="0" smtClean="0">
                <a:latin typeface="+mn-lt"/>
              </a:rPr>
              <a:t>allows different parts of the </a:t>
            </a:r>
            <a:br>
              <a:rPr lang="en-US" sz="2000" u="none" dirty="0" smtClean="0">
                <a:latin typeface="+mn-lt"/>
              </a:rPr>
            </a:br>
            <a:r>
              <a:rPr lang="en-US" sz="2000" u="none" dirty="0" smtClean="0">
                <a:latin typeface="+mn-lt"/>
              </a:rPr>
              <a:t>software to independently </a:t>
            </a:r>
            <a:br>
              <a:rPr lang="en-US" sz="2000" u="none" dirty="0" smtClean="0">
                <a:latin typeface="+mn-lt"/>
              </a:rPr>
            </a:br>
            <a:r>
              <a:rPr lang="en-US" sz="2000" u="none" dirty="0" smtClean="0"/>
              <a:t>evolve </a:t>
            </a:r>
            <a:r>
              <a:rPr lang="en-US" sz="2000" u="none" dirty="0" smtClean="0">
                <a:latin typeface="+mn-lt"/>
              </a:rPr>
              <a:t>&amp; promotes a highly </a:t>
            </a:r>
            <a:br>
              <a:rPr lang="en-US" sz="2000" u="none" dirty="0" smtClean="0">
                <a:latin typeface="+mn-lt"/>
              </a:rPr>
            </a:br>
            <a:r>
              <a:rPr lang="en-US" sz="2000" u="none" dirty="0" smtClean="0">
                <a:latin typeface="+mn-lt"/>
              </a:rPr>
              <a:t>modular &amp; reusable design </a:t>
            </a:r>
          </a:p>
        </p:txBody>
      </p:sp>
      <p:sp>
        <p:nvSpPr>
          <p:cNvPr id="7" name="Rectangle 96"/>
          <p:cNvSpPr>
            <a:spLocks noChangeArrowheads="1"/>
          </p:cNvSpPr>
          <p:nvPr/>
        </p:nvSpPr>
        <p:spPr bwMode="auto">
          <a:xfrm>
            <a:off x="7284952" y="1977542"/>
            <a:ext cx="1182773" cy="594326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104"/>
          <p:cNvSpPr>
            <a:spLocks noChangeArrowheads="1"/>
          </p:cNvSpPr>
          <p:nvPr/>
        </p:nvSpPr>
        <p:spPr bwMode="auto">
          <a:xfrm>
            <a:off x="7752046" y="3701575"/>
            <a:ext cx="1191929" cy="473453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100"/>
          <p:cNvSpPr>
            <a:spLocks noChangeArrowheads="1"/>
          </p:cNvSpPr>
          <p:nvPr/>
        </p:nvSpPr>
        <p:spPr bwMode="auto">
          <a:xfrm>
            <a:off x="6427577" y="3709096"/>
            <a:ext cx="1192423" cy="465933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5163684" y="2717269"/>
            <a:ext cx="0" cy="55141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7890506" y="2569036"/>
            <a:ext cx="0" cy="399048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Rectangle 102"/>
          <p:cNvSpPr>
            <a:spLocks noChangeArrowheads="1"/>
          </p:cNvSpPr>
          <p:nvPr/>
        </p:nvSpPr>
        <p:spPr bwMode="auto">
          <a:xfrm>
            <a:off x="7757478" y="3174498"/>
            <a:ext cx="1186498" cy="5270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94"/>
          <p:cNvSpPr>
            <a:spLocks noChangeArrowheads="1"/>
          </p:cNvSpPr>
          <p:nvPr/>
        </p:nvSpPr>
        <p:spPr bwMode="auto">
          <a:xfrm>
            <a:off x="7284952" y="1481677"/>
            <a:ext cx="1182773" cy="495864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55"/>
          <p:cNvSpPr>
            <a:spLocks noChangeArrowheads="1"/>
          </p:cNvSpPr>
          <p:nvPr/>
        </p:nvSpPr>
        <p:spPr bwMode="auto">
          <a:xfrm>
            <a:off x="7048330" y="2957179"/>
            <a:ext cx="16322" cy="261722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56"/>
          <p:cNvSpPr>
            <a:spLocks noChangeArrowheads="1"/>
          </p:cNvSpPr>
          <p:nvPr/>
        </p:nvSpPr>
        <p:spPr bwMode="auto">
          <a:xfrm>
            <a:off x="7048330" y="2957179"/>
            <a:ext cx="1387370" cy="2181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74"/>
          <p:cNvSpPr>
            <a:spLocks noChangeArrowheads="1"/>
          </p:cNvSpPr>
          <p:nvPr/>
        </p:nvSpPr>
        <p:spPr bwMode="auto">
          <a:xfrm>
            <a:off x="6704207" y="2301058"/>
            <a:ext cx="35747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u="none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owns</a:t>
            </a:r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75"/>
          <p:cNvSpPr>
            <a:spLocks noChangeArrowheads="1"/>
          </p:cNvSpPr>
          <p:nvPr/>
        </p:nvSpPr>
        <p:spPr bwMode="auto">
          <a:xfrm>
            <a:off x="6502841" y="1916757"/>
            <a:ext cx="73257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dispatches</a:t>
            </a:r>
            <a:endParaRPr lang="en-US" sz="20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76"/>
          <p:cNvSpPr>
            <a:spLocks noChangeArrowheads="1"/>
          </p:cNvSpPr>
          <p:nvPr/>
        </p:nvSpPr>
        <p:spPr bwMode="auto">
          <a:xfrm>
            <a:off x="7129893" y="1650457"/>
            <a:ext cx="9938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*</a:t>
            </a:r>
            <a:endParaRPr lang="en-US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77"/>
          <p:cNvSpPr>
            <a:spLocks noChangeArrowheads="1"/>
          </p:cNvSpPr>
          <p:nvPr/>
        </p:nvSpPr>
        <p:spPr bwMode="auto">
          <a:xfrm>
            <a:off x="6476547" y="2760888"/>
            <a:ext cx="48571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notifies</a:t>
            </a:r>
            <a:endParaRPr lang="en-US" sz="20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Rectangle 79"/>
          <p:cNvSpPr>
            <a:spLocks noChangeArrowheads="1"/>
          </p:cNvSpPr>
          <p:nvPr/>
        </p:nvSpPr>
        <p:spPr bwMode="auto">
          <a:xfrm>
            <a:off x="6255540" y="2717267"/>
            <a:ext cx="16322" cy="1114134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Rectangle 80"/>
          <p:cNvSpPr>
            <a:spLocks noChangeArrowheads="1"/>
          </p:cNvSpPr>
          <p:nvPr/>
        </p:nvSpPr>
        <p:spPr bwMode="auto">
          <a:xfrm>
            <a:off x="6319470" y="2695458"/>
            <a:ext cx="9938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*</a:t>
            </a:r>
            <a:endParaRPr lang="en-US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Rectangle 81"/>
          <p:cNvSpPr>
            <a:spLocks noChangeArrowheads="1"/>
          </p:cNvSpPr>
          <p:nvPr/>
        </p:nvSpPr>
        <p:spPr bwMode="auto">
          <a:xfrm>
            <a:off x="5773853" y="2243908"/>
            <a:ext cx="9938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*</a:t>
            </a:r>
            <a:endParaRPr lang="en-US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Freeform 85"/>
          <p:cNvSpPr>
            <a:spLocks/>
          </p:cNvSpPr>
          <p:nvPr/>
        </p:nvSpPr>
        <p:spPr bwMode="auto">
          <a:xfrm>
            <a:off x="5798404" y="2978989"/>
            <a:ext cx="16322" cy="21810"/>
          </a:xfrm>
          <a:custGeom>
            <a:avLst/>
            <a:gdLst>
              <a:gd name="T0" fmla="*/ 0 w 12"/>
              <a:gd name="T1" fmla="*/ 0 h 12"/>
              <a:gd name="T2" fmla="*/ 0 w 12"/>
              <a:gd name="T3" fmla="*/ 0 h 12"/>
              <a:gd name="T4" fmla="*/ 14421168 w 12"/>
              <a:gd name="T5" fmla="*/ 20687627 h 12"/>
              <a:gd name="T6" fmla="*/ 14421168 w 12"/>
              <a:gd name="T7" fmla="*/ 20687627 h 12"/>
              <a:gd name="T8" fmla="*/ 0 w 12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"/>
              <a:gd name="T16" fmla="*/ 0 h 12"/>
              <a:gd name="T17" fmla="*/ 12 w 12"/>
              <a:gd name="T18" fmla="*/ 12 h 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" h="12">
                <a:moveTo>
                  <a:pt x="0" y="0"/>
                </a:moveTo>
                <a:lnTo>
                  <a:pt x="0" y="0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Freeform 86"/>
          <p:cNvSpPr>
            <a:spLocks/>
          </p:cNvSpPr>
          <p:nvPr/>
        </p:nvSpPr>
        <p:spPr bwMode="auto">
          <a:xfrm>
            <a:off x="5847369" y="2869939"/>
            <a:ext cx="16322" cy="21810"/>
          </a:xfrm>
          <a:custGeom>
            <a:avLst/>
            <a:gdLst>
              <a:gd name="T0" fmla="*/ 0 w 12"/>
              <a:gd name="T1" fmla="*/ 0 h 12"/>
              <a:gd name="T2" fmla="*/ 0 w 12"/>
              <a:gd name="T3" fmla="*/ 0 h 12"/>
              <a:gd name="T4" fmla="*/ 14421168 w 12"/>
              <a:gd name="T5" fmla="*/ 20687627 h 12"/>
              <a:gd name="T6" fmla="*/ 14421168 w 12"/>
              <a:gd name="T7" fmla="*/ 20687627 h 12"/>
              <a:gd name="T8" fmla="*/ 0 w 12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"/>
              <a:gd name="T16" fmla="*/ 0 h 12"/>
              <a:gd name="T17" fmla="*/ 12 w 12"/>
              <a:gd name="T18" fmla="*/ 12 h 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" h="12">
                <a:moveTo>
                  <a:pt x="0" y="0"/>
                </a:moveTo>
                <a:lnTo>
                  <a:pt x="0" y="0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Rectangle 88"/>
          <p:cNvSpPr>
            <a:spLocks noChangeArrowheads="1"/>
          </p:cNvSpPr>
          <p:nvPr/>
        </p:nvSpPr>
        <p:spPr bwMode="auto">
          <a:xfrm>
            <a:off x="5310085" y="3017631"/>
            <a:ext cx="70692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 set</a:t>
            </a:r>
            <a:endParaRPr lang="en-US" sz="20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Rectangle 93"/>
          <p:cNvSpPr>
            <a:spLocks noChangeArrowheads="1"/>
          </p:cNvSpPr>
          <p:nvPr/>
        </p:nvSpPr>
        <p:spPr bwMode="auto">
          <a:xfrm>
            <a:off x="7108070" y="1494377"/>
            <a:ext cx="1481222" cy="502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200" b="1" i="1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ACE_Event</a:t>
            </a:r>
            <a:r>
              <a:rPr lang="en-GB" sz="1200" b="1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_Handler</a:t>
            </a:r>
            <a:endParaRPr lang="en-US" sz="1200" b="1" i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200" i="1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Rectangle 95"/>
          <p:cNvSpPr>
            <a:spLocks noChangeArrowheads="1"/>
          </p:cNvSpPr>
          <p:nvPr/>
        </p:nvSpPr>
        <p:spPr bwMode="auto">
          <a:xfrm>
            <a:off x="7268630" y="1987481"/>
            <a:ext cx="1497544" cy="77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i="1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</a:t>
            </a:r>
            <a:r>
              <a:rPr lang="en-GB" sz="1300" i="1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andle_input</a:t>
            </a:r>
            <a:r>
              <a:rPr lang="en-GB" sz="1300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300" i="1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i="1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get_handle</a:t>
            </a:r>
            <a:r>
              <a:rPr lang="en-GB" sz="1200" i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200" i="1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Rectangle 99"/>
          <p:cNvSpPr>
            <a:spLocks noChangeArrowheads="1"/>
          </p:cNvSpPr>
          <p:nvPr/>
        </p:nvSpPr>
        <p:spPr bwMode="auto">
          <a:xfrm>
            <a:off x="6405821" y="3709096"/>
            <a:ext cx="1497544" cy="77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handle_input</a:t>
            </a:r>
            <a:r>
              <a:rPr lang="en-GB" sz="13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3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get_handle</a:t>
            </a:r>
            <a:r>
              <a:rPr lang="en-GB" sz="13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3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Rectangle 101"/>
          <p:cNvSpPr>
            <a:spLocks noChangeArrowheads="1"/>
          </p:cNvSpPr>
          <p:nvPr/>
        </p:nvSpPr>
        <p:spPr bwMode="auto">
          <a:xfrm>
            <a:off x="7598971" y="3229267"/>
            <a:ext cx="1481222" cy="318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sz="1200" b="1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ACE_Svc</a:t>
            </a:r>
            <a:endParaRPr lang="en-US" sz="1200" b="1" u="none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r>
              <a:rPr lang="en-US" sz="12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_Handler</a:t>
            </a:r>
            <a:endParaRPr lang="en-US" sz="12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2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Rectangle 103"/>
          <p:cNvSpPr>
            <a:spLocks noChangeArrowheads="1"/>
          </p:cNvSpPr>
          <p:nvPr/>
        </p:nvSpPr>
        <p:spPr bwMode="auto">
          <a:xfrm>
            <a:off x="7713937" y="3693570"/>
            <a:ext cx="1287188" cy="77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handle_input</a:t>
            </a:r>
            <a:r>
              <a:rPr lang="en-GB" sz="13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3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get_handle</a:t>
            </a:r>
            <a:r>
              <a:rPr lang="en-GB" sz="13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3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Rectangle 108"/>
          <p:cNvSpPr>
            <a:spLocks noChangeArrowheads="1"/>
          </p:cNvSpPr>
          <p:nvPr/>
        </p:nvSpPr>
        <p:spPr bwMode="auto">
          <a:xfrm>
            <a:off x="4748428" y="3819329"/>
            <a:ext cx="1298829" cy="33805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Rectangle 109"/>
          <p:cNvSpPr>
            <a:spLocks noChangeArrowheads="1"/>
          </p:cNvSpPr>
          <p:nvPr/>
        </p:nvSpPr>
        <p:spPr bwMode="auto">
          <a:xfrm>
            <a:off x="4384267" y="3063651"/>
            <a:ext cx="68287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&lt;&lt;uses&gt;&gt;</a:t>
            </a:r>
            <a:endParaRPr lang="en-US" sz="20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Rectangle 107"/>
          <p:cNvSpPr>
            <a:spLocks noChangeArrowheads="1"/>
          </p:cNvSpPr>
          <p:nvPr/>
        </p:nvSpPr>
        <p:spPr bwMode="auto">
          <a:xfrm>
            <a:off x="4744382" y="3849146"/>
            <a:ext cx="1141180" cy="398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select()</a:t>
            </a:r>
            <a:endParaRPr lang="en-US" sz="13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Rectangle 106"/>
          <p:cNvSpPr>
            <a:spLocks noChangeArrowheads="1"/>
          </p:cNvSpPr>
          <p:nvPr/>
        </p:nvSpPr>
        <p:spPr bwMode="auto">
          <a:xfrm>
            <a:off x="4748428" y="3292251"/>
            <a:ext cx="1298829" cy="527078"/>
          </a:xfrm>
          <a:prstGeom prst="rect">
            <a:avLst/>
          </a:prstGeom>
          <a:solidFill>
            <a:srgbClr val="98C3C2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Rectangle 105"/>
          <p:cNvSpPr>
            <a:spLocks noChangeArrowheads="1"/>
          </p:cNvSpPr>
          <p:nvPr/>
        </p:nvSpPr>
        <p:spPr bwMode="auto">
          <a:xfrm>
            <a:off x="4660017" y="3337768"/>
            <a:ext cx="1481222" cy="318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2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Synchronous</a:t>
            </a:r>
          </a:p>
          <a:p>
            <a:pPr algn="ctr">
              <a:tabLst>
                <a:tab pos="611188" algn="l"/>
              </a:tabLst>
            </a:pPr>
            <a:r>
              <a:rPr lang="en-GB" sz="12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Event </a:t>
            </a:r>
            <a:r>
              <a:rPr lang="en-GB" sz="1200" b="1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Demuxer</a:t>
            </a:r>
            <a:endParaRPr lang="en-US" sz="12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200" u="none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3" name="Straight Connector 42"/>
          <p:cNvCxnSpPr/>
          <p:nvPr/>
        </p:nvCxnSpPr>
        <p:spPr bwMode="auto">
          <a:xfrm>
            <a:off x="8435700" y="2958559"/>
            <a:ext cx="0" cy="213934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Isosceles Triangle 43"/>
          <p:cNvSpPr/>
          <p:nvPr/>
        </p:nvSpPr>
        <p:spPr bwMode="auto">
          <a:xfrm>
            <a:off x="7762978" y="2668194"/>
            <a:ext cx="235637" cy="213658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Rectangle 90"/>
          <p:cNvSpPr>
            <a:spLocks noChangeArrowheads="1"/>
          </p:cNvSpPr>
          <p:nvPr/>
        </p:nvSpPr>
        <p:spPr bwMode="auto">
          <a:xfrm>
            <a:off x="4227192" y="1708188"/>
            <a:ext cx="1503677" cy="316441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5545887" y="1986275"/>
            <a:ext cx="1360" cy="2181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Rectangle 46"/>
          <p:cNvSpPr>
            <a:spLocks noChangeArrowheads="1"/>
          </p:cNvSpPr>
          <p:nvPr/>
        </p:nvSpPr>
        <p:spPr bwMode="auto">
          <a:xfrm>
            <a:off x="5545887" y="2596957"/>
            <a:ext cx="1360" cy="2181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Rectangle 89"/>
          <p:cNvSpPr>
            <a:spLocks noChangeArrowheads="1"/>
          </p:cNvSpPr>
          <p:nvPr/>
        </p:nvSpPr>
        <p:spPr bwMode="auto">
          <a:xfrm>
            <a:off x="4227192" y="1719975"/>
            <a:ext cx="1419347" cy="316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2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sz="1200" b="1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ACE_Reactor</a:t>
            </a:r>
            <a:endParaRPr lang="en-US" sz="12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2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9" name="Rectangle 92"/>
          <p:cNvSpPr>
            <a:spLocks noChangeArrowheads="1"/>
          </p:cNvSpPr>
          <p:nvPr/>
        </p:nvSpPr>
        <p:spPr bwMode="auto">
          <a:xfrm>
            <a:off x="4227192" y="2018989"/>
            <a:ext cx="1503677" cy="81606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Rectangle 91"/>
          <p:cNvSpPr>
            <a:spLocks noChangeArrowheads="1"/>
          </p:cNvSpPr>
          <p:nvPr/>
        </p:nvSpPr>
        <p:spPr bwMode="auto">
          <a:xfrm>
            <a:off x="4204972" y="2031854"/>
            <a:ext cx="1503677" cy="77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handle_events</a:t>
            </a:r>
            <a:r>
              <a:rPr lang="en-GB" sz="13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3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register_handler</a:t>
            </a:r>
            <a:r>
              <a:rPr lang="en-GB" sz="13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3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remove_handler</a:t>
            </a:r>
            <a:r>
              <a:rPr lang="en-GB" sz="13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300" u="none" dirty="0">
              <a:latin typeface="Arial" pitchFamily="34" charset="0"/>
              <a:cs typeface="Arial" pitchFamily="34" charset="0"/>
            </a:endParaRPr>
          </a:p>
          <a:p>
            <a:pPr>
              <a:tabLst>
                <a:tab pos="611188" algn="l"/>
              </a:tabLst>
            </a:pPr>
            <a:endParaRPr lang="en-US" sz="12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98"/>
          <p:cNvSpPr>
            <a:spLocks noChangeArrowheads="1"/>
          </p:cNvSpPr>
          <p:nvPr/>
        </p:nvSpPr>
        <p:spPr bwMode="auto">
          <a:xfrm>
            <a:off x="6427577" y="3182018"/>
            <a:ext cx="1192423" cy="5270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ectangle 97"/>
          <p:cNvSpPr>
            <a:spLocks noChangeArrowheads="1"/>
          </p:cNvSpPr>
          <p:nvPr/>
        </p:nvSpPr>
        <p:spPr bwMode="auto">
          <a:xfrm>
            <a:off x="6288793" y="3236845"/>
            <a:ext cx="1481222" cy="318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sz="12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ACE_</a:t>
            </a:r>
            <a:r>
              <a:rPr lang="en-US" sz="12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12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12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Acceptor</a:t>
            </a:r>
            <a:endParaRPr lang="en-US" sz="12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2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1" name="Line Callout 1 50"/>
          <p:cNvSpPr/>
          <p:nvPr/>
        </p:nvSpPr>
        <p:spPr bwMode="auto">
          <a:xfrm>
            <a:off x="2066604" y="4743794"/>
            <a:ext cx="2160588" cy="646331"/>
          </a:xfrm>
          <a:prstGeom prst="borderCallout1">
            <a:avLst>
              <a:gd name="adj1" fmla="val -1742"/>
              <a:gd name="adj2" fmla="val 42742"/>
              <a:gd name="adj3" fmla="val -121816"/>
              <a:gd name="adj4" fmla="val 95593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u="none" dirty="0" smtClean="0">
                <a:solidFill>
                  <a:srgbClr val="000000"/>
                </a:solidFill>
                <a:latin typeface="+mn-lt"/>
              </a:rPr>
              <a:t>Generic &amp; reusable framework </a:t>
            </a:r>
            <a:endParaRPr lang="en-US" i="1" u="none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53" name="Line Callout 1 52"/>
          <p:cNvSpPr/>
          <p:nvPr/>
        </p:nvSpPr>
        <p:spPr bwMode="auto">
          <a:xfrm>
            <a:off x="4118967" y="5599571"/>
            <a:ext cx="1426920" cy="646331"/>
          </a:xfrm>
          <a:prstGeom prst="borderCallout1">
            <a:avLst>
              <a:gd name="adj1" fmla="val 50656"/>
              <a:gd name="adj2" fmla="val 100891"/>
              <a:gd name="adj3" fmla="val -39943"/>
              <a:gd name="adj4" fmla="val 152184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u="none" dirty="0" smtClean="0">
                <a:solidFill>
                  <a:srgbClr val="000000"/>
                </a:solidFill>
                <a:latin typeface="+mn-lt"/>
              </a:rPr>
              <a:t>Specialized app code</a:t>
            </a:r>
            <a:endParaRPr lang="en-US" i="1" u="none" dirty="0">
              <a:solidFill>
                <a:srgbClr val="000000"/>
              </a:solidFill>
              <a:latin typeface="+mn-lt"/>
            </a:endParaRPr>
          </a:p>
        </p:txBody>
      </p:sp>
      <p:cxnSp>
        <p:nvCxnSpPr>
          <p:cNvPr id="57" name="Straight Connector 56"/>
          <p:cNvCxnSpPr>
            <a:stCxn id="45" idx="3"/>
          </p:cNvCxnSpPr>
          <p:nvPr/>
        </p:nvCxnSpPr>
        <p:spPr bwMode="auto">
          <a:xfrm flipV="1">
            <a:off x="5730869" y="1866408"/>
            <a:ext cx="1554083" cy="1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Straight Connector 58"/>
          <p:cNvCxnSpPr/>
          <p:nvPr/>
        </p:nvCxnSpPr>
        <p:spPr bwMode="auto">
          <a:xfrm flipV="1">
            <a:off x="5730869" y="2485723"/>
            <a:ext cx="1554083" cy="1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/>
          <p:cNvSpPr/>
          <p:nvPr/>
        </p:nvSpPr>
        <p:spPr bwMode="auto">
          <a:xfrm>
            <a:off x="5928980" y="2355394"/>
            <a:ext cx="714966" cy="369332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66"/>
          <p:cNvSpPr>
            <a:spLocks noChangeArrowheads="1"/>
          </p:cNvSpPr>
          <p:nvPr/>
        </p:nvSpPr>
        <p:spPr bwMode="auto">
          <a:xfrm>
            <a:off x="6047257" y="2435001"/>
            <a:ext cx="512961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</a:t>
            </a:r>
            <a:endParaRPr lang="en-US" b="1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4" name="Rectangle 104"/>
          <p:cNvSpPr>
            <a:spLocks noChangeArrowheads="1"/>
          </p:cNvSpPr>
          <p:nvPr/>
        </p:nvSpPr>
        <p:spPr bwMode="auto">
          <a:xfrm>
            <a:off x="7764460" y="5160119"/>
            <a:ext cx="1191929" cy="473453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65" name="Rectangle 102"/>
          <p:cNvSpPr>
            <a:spLocks noChangeArrowheads="1"/>
          </p:cNvSpPr>
          <p:nvPr/>
        </p:nvSpPr>
        <p:spPr bwMode="auto">
          <a:xfrm>
            <a:off x="7764460" y="4633042"/>
            <a:ext cx="1191930" cy="527078"/>
          </a:xfrm>
          <a:prstGeom prst="rect">
            <a:avLst/>
          </a:prstGeom>
          <a:solidFill>
            <a:srgbClr val="FFCC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66" name="Rectangle 101"/>
          <p:cNvSpPr>
            <a:spLocks noChangeArrowheads="1"/>
          </p:cNvSpPr>
          <p:nvPr/>
        </p:nvSpPr>
        <p:spPr bwMode="auto">
          <a:xfrm>
            <a:off x="7611385" y="4687811"/>
            <a:ext cx="1481222" cy="318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sz="1200" b="1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HTTP_Svc</a:t>
            </a:r>
            <a:endParaRPr lang="en-US" sz="1200" b="1" u="none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r>
              <a:rPr lang="en-US" sz="12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_Handler</a:t>
            </a:r>
            <a:endParaRPr lang="en-US" sz="12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2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7" name="Rectangle 103"/>
          <p:cNvSpPr>
            <a:spLocks noChangeArrowheads="1"/>
          </p:cNvSpPr>
          <p:nvPr/>
        </p:nvSpPr>
        <p:spPr bwMode="auto">
          <a:xfrm>
            <a:off x="7707301" y="5152114"/>
            <a:ext cx="1287188" cy="77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handle_input</a:t>
            </a:r>
            <a:r>
              <a:rPr lang="en-GB" sz="13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3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get_handle</a:t>
            </a:r>
            <a:r>
              <a:rPr lang="en-GB" sz="13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300" u="none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8" name="Straight Connector 67"/>
          <p:cNvCxnSpPr/>
          <p:nvPr/>
        </p:nvCxnSpPr>
        <p:spPr bwMode="auto">
          <a:xfrm>
            <a:off x="8356608" y="4166903"/>
            <a:ext cx="2421" cy="466139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9" name="Isosceles Triangle 68"/>
          <p:cNvSpPr/>
          <p:nvPr/>
        </p:nvSpPr>
        <p:spPr bwMode="auto">
          <a:xfrm>
            <a:off x="8230475" y="4266061"/>
            <a:ext cx="235637" cy="213658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5" name="Rectangle 104"/>
          <p:cNvSpPr>
            <a:spLocks noChangeArrowheads="1"/>
          </p:cNvSpPr>
          <p:nvPr/>
        </p:nvSpPr>
        <p:spPr bwMode="auto">
          <a:xfrm>
            <a:off x="6424774" y="5153399"/>
            <a:ext cx="1191929" cy="473453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Rectangle 102"/>
          <p:cNvSpPr>
            <a:spLocks noChangeArrowheads="1"/>
          </p:cNvSpPr>
          <p:nvPr/>
        </p:nvSpPr>
        <p:spPr bwMode="auto">
          <a:xfrm>
            <a:off x="6424774" y="4626322"/>
            <a:ext cx="1191930" cy="527078"/>
          </a:xfrm>
          <a:prstGeom prst="rect">
            <a:avLst/>
          </a:prstGeom>
          <a:solidFill>
            <a:srgbClr val="FFCC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77" name="Rectangle 101"/>
          <p:cNvSpPr>
            <a:spLocks noChangeArrowheads="1"/>
          </p:cNvSpPr>
          <p:nvPr/>
        </p:nvSpPr>
        <p:spPr bwMode="auto">
          <a:xfrm>
            <a:off x="6271699" y="4681091"/>
            <a:ext cx="1481222" cy="472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sz="1200" b="1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HTTP_Svc</a:t>
            </a:r>
            <a:endParaRPr lang="en-US" sz="1200" b="1" u="none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r>
              <a:rPr lang="en-US" sz="12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_Acceptor</a:t>
            </a:r>
            <a:endParaRPr lang="en-US" sz="12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2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8" name="Rectangle 103"/>
          <p:cNvSpPr>
            <a:spLocks noChangeArrowheads="1"/>
          </p:cNvSpPr>
          <p:nvPr/>
        </p:nvSpPr>
        <p:spPr bwMode="auto">
          <a:xfrm>
            <a:off x="6367615" y="5145394"/>
            <a:ext cx="1287188" cy="77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handle_input</a:t>
            </a:r>
            <a:r>
              <a:rPr lang="en-GB" sz="13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3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get_handle</a:t>
            </a:r>
            <a:r>
              <a:rPr lang="en-GB" sz="13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300" u="none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9" name="Straight Connector 78"/>
          <p:cNvCxnSpPr/>
          <p:nvPr/>
        </p:nvCxnSpPr>
        <p:spPr bwMode="auto">
          <a:xfrm>
            <a:off x="7009075" y="4166903"/>
            <a:ext cx="2421" cy="466139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Isosceles Triangle 79"/>
          <p:cNvSpPr/>
          <p:nvPr/>
        </p:nvSpPr>
        <p:spPr bwMode="auto">
          <a:xfrm>
            <a:off x="6892467" y="4266061"/>
            <a:ext cx="235637" cy="213658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290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3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049" y="3189286"/>
            <a:ext cx="4706938" cy="3078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Rectangle 65"/>
          <p:cNvSpPr/>
          <p:nvPr/>
        </p:nvSpPr>
        <p:spPr bwMode="auto">
          <a:xfrm>
            <a:off x="-1" y="6391275"/>
            <a:ext cx="9144001" cy="5302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8123" y="980123"/>
            <a:ext cx="5148077" cy="5632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The ACE </a:t>
            </a:r>
            <a: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Acceptor-Connector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 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framework decoupled JAWS’s 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connection establishing &amp; service 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handler initialization from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its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/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HTTP protocol handling</a:t>
            </a:r>
            <a:endParaRPr lang="en-US" sz="2000" u="none" dirty="0">
              <a:solidFill>
                <a:schemeClr val="bg1">
                  <a:lumMod val="75000"/>
                </a:schemeClr>
              </a:solidFill>
              <a:latin typeface="+mn-lt"/>
            </a:endParaRPr>
          </a:p>
          <a:p>
            <a:pPr marL="457200" indent="-228600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This separation of concerns </a:t>
            </a:r>
            <a:b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allows different parts of the </a:t>
            </a:r>
            <a:b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software to independently </a:t>
            </a:r>
            <a:b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evolve &amp; promotes a highly </a:t>
            </a:r>
            <a:b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modular &amp; reusable design </a:t>
            </a:r>
          </a:p>
          <a:p>
            <a:pPr marL="233363" indent="-233363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sz="2000" u="none" dirty="0" smtClean="0">
                <a:latin typeface="+mn-lt"/>
              </a:rPr>
              <a:t>Combining </a:t>
            </a:r>
            <a:r>
              <a:rPr lang="en-US" sz="2000" i="1" u="none" dirty="0" smtClean="0">
                <a:latin typeface="+mn-lt"/>
              </a:rPr>
              <a:t>white-box </a:t>
            </a:r>
            <a:r>
              <a:rPr lang="en-US" sz="2000" u="none" dirty="0" smtClean="0">
                <a:latin typeface="+mn-lt"/>
              </a:rPr>
              <a:t>&amp; </a:t>
            </a:r>
            <a:r>
              <a:rPr lang="en-US" sz="2000" i="1" u="none" dirty="0" smtClean="0">
                <a:latin typeface="+mn-lt"/>
              </a:rPr>
              <a:t>black-box</a:t>
            </a:r>
            <a:r>
              <a:rPr lang="en-US" sz="2000" u="none" dirty="0" smtClean="0">
                <a:latin typeface="+mn-lt"/>
              </a:rPr>
              <a:t> </a:t>
            </a:r>
            <a:br>
              <a:rPr lang="en-US" sz="2000" u="none" dirty="0" smtClean="0">
                <a:latin typeface="+mn-lt"/>
              </a:rPr>
            </a:br>
            <a:r>
              <a:rPr lang="en-US" sz="2000" u="none" dirty="0" smtClean="0">
                <a:latin typeface="+mn-lt"/>
              </a:rPr>
              <a:t>reuse helps minimize code </a:t>
            </a:r>
            <a:br>
              <a:rPr lang="en-US" sz="2000" u="none" dirty="0" smtClean="0">
                <a:latin typeface="+mn-lt"/>
              </a:rPr>
            </a:br>
            <a:r>
              <a:rPr lang="en-US" sz="2000" u="none" dirty="0" smtClean="0">
                <a:latin typeface="+mn-lt"/>
              </a:rPr>
              <a:t>written by app developers</a:t>
            </a:r>
          </a:p>
          <a:p>
            <a:pPr marL="461963" indent="-233363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sz="2000" u="none" dirty="0" smtClean="0">
                <a:latin typeface="+mn-lt"/>
              </a:rPr>
              <a:t>Connection </a:t>
            </a:r>
            <a:r>
              <a:rPr lang="en-US" sz="2000" u="none" dirty="0">
                <a:latin typeface="+mn-lt"/>
              </a:rPr>
              <a:t>establishment &amp; </a:t>
            </a:r>
            <a:r>
              <a:rPr lang="en-US" sz="2000" u="none" dirty="0" smtClean="0">
                <a:latin typeface="+mn-lt"/>
              </a:rPr>
              <a:t/>
            </a:r>
            <a:br>
              <a:rPr lang="en-US" sz="2000" u="none" dirty="0" smtClean="0">
                <a:latin typeface="+mn-lt"/>
              </a:rPr>
            </a:br>
            <a:r>
              <a:rPr lang="en-US" sz="2000" u="none" dirty="0" smtClean="0">
                <a:latin typeface="+mn-lt"/>
              </a:rPr>
              <a:t>service </a:t>
            </a:r>
            <a:r>
              <a:rPr lang="en-US" sz="2000" u="none" dirty="0">
                <a:latin typeface="+mn-lt"/>
              </a:rPr>
              <a:t>initialization code from </a:t>
            </a:r>
            <a:r>
              <a:rPr lang="en-US" sz="2000" u="none" dirty="0" smtClean="0">
                <a:latin typeface="+mn-lt"/>
              </a:rPr>
              <a:t/>
            </a:r>
            <a:br>
              <a:rPr lang="en-US" sz="2000" u="none" dirty="0" smtClean="0">
                <a:latin typeface="+mn-lt"/>
              </a:rPr>
            </a:br>
            <a:r>
              <a:rPr lang="en-US" sz="2000" u="none" dirty="0" smtClean="0">
                <a:latin typeface="+mn-lt"/>
              </a:rPr>
              <a:t>reactive </a:t>
            </a:r>
            <a:r>
              <a:rPr lang="en-US" sz="2000" u="none" dirty="0">
                <a:latin typeface="+mn-lt"/>
              </a:rPr>
              <a:t>web server </a:t>
            </a:r>
            <a:r>
              <a:rPr lang="en-US" sz="2000" u="none" dirty="0" smtClean="0">
                <a:latin typeface="+mn-lt"/>
              </a:rPr>
              <a:t>is </a:t>
            </a:r>
            <a:r>
              <a:rPr lang="en-US" sz="2000" u="none" dirty="0">
                <a:latin typeface="+mn-lt"/>
              </a:rPr>
              <a:t>gone!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endParaRPr lang="en-US" sz="2000" u="none" dirty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941" y="597986"/>
            <a:ext cx="2732484" cy="2907214"/>
          </a:xfrm>
          <a:prstGeom prst="rect">
            <a:avLst/>
          </a:prstGeom>
        </p:spPr>
      </p:pic>
      <p:sp>
        <p:nvSpPr>
          <p:cNvPr id="68" name="Text Box 4"/>
          <p:cNvSpPr txBox="1">
            <a:spLocks noChangeArrowheads="1"/>
          </p:cNvSpPr>
          <p:nvPr/>
        </p:nvSpPr>
        <p:spPr bwMode="auto">
          <a:xfrm>
            <a:off x="74799" y="6399421"/>
            <a:ext cx="8993001" cy="40011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>
            <a:lvl1pPr marL="114300" indent="-1143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ctr">
              <a:spcBef>
                <a:spcPct val="50000"/>
              </a:spcBef>
              <a:buClr>
                <a:srgbClr val="336699"/>
              </a:buClr>
            </a:pPr>
            <a:r>
              <a:rPr lang="en-US" sz="2000" u="none" dirty="0" smtClean="0">
                <a:latin typeface="Arial" charset="0"/>
              </a:rPr>
              <a:t>At the heart of these framework designs is </a:t>
            </a:r>
            <a:r>
              <a:rPr lang="en-US" sz="2000" i="1" u="none" dirty="0" smtClean="0">
                <a:latin typeface="Arial" charset="0"/>
              </a:rPr>
              <a:t>commonality</a:t>
            </a:r>
            <a:r>
              <a:rPr lang="en-US" sz="2000" u="none" dirty="0" smtClean="0">
                <a:latin typeface="Arial" charset="0"/>
              </a:rPr>
              <a:t> &amp; </a:t>
            </a:r>
            <a:r>
              <a:rPr lang="en-US" sz="2000" i="1" u="none" dirty="0" smtClean="0">
                <a:latin typeface="Arial" charset="0"/>
              </a:rPr>
              <a:t>variability</a:t>
            </a:r>
            <a:r>
              <a:rPr lang="en-US" sz="2000" u="none" dirty="0" smtClean="0">
                <a:latin typeface="Arial" charset="0"/>
              </a:rPr>
              <a:t> analysis</a:t>
            </a:r>
          </a:p>
        </p:txBody>
      </p:sp>
    </p:spTree>
    <p:extLst>
      <p:ext uri="{BB962C8B-B14F-4D97-AF65-F5344CB8AC3E}">
        <p14:creationId xmlns:p14="http://schemas.microsoft.com/office/powerpoint/2010/main" val="3752404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7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440270"/>
              </p:ext>
            </p:extLst>
          </p:nvPr>
        </p:nvGraphicFramePr>
        <p:xfrm>
          <a:off x="12700" y="981075"/>
          <a:ext cx="9118600" cy="2103120"/>
        </p:xfrm>
        <a:graphic>
          <a:graphicData uri="http://schemas.openxmlformats.org/drawingml/2006/table">
            <a:tbl>
              <a:tblPr/>
              <a:tblGrid>
                <a:gridCol w="2587625"/>
                <a:gridCol w="3552825"/>
                <a:gridCol w="2978150"/>
              </a:tblGrid>
              <a:tr h="1968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585913"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Web servers must </a:t>
                      </a:r>
                      <a:r>
                        <a:rPr kumimoji="0" lang="en-US" sz="1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demux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&amp; process multiple types of indication events arriving from clients simultaneously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Developers often tightly couple event </a:t>
                      </a:r>
                      <a:r>
                        <a:rPr kumimoji="0" lang="en-US" sz="1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demuxing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&amp; connection code with app protocol processing code, which impedes understanding, reuse, &amp; optimization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  <a:defRPr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Apply </a:t>
                      </a:r>
                      <a:r>
                        <a:rPr kumimoji="0" lang="en-US" sz="18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Reactor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pattern &amp; </a:t>
                      </a:r>
                      <a:r>
                        <a:rPr kumimoji="0" lang="en-US" sz="18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Acceptor-Connector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pattern to separate the generic event </a:t>
                      </a:r>
                      <a:r>
                        <a:rPr kumimoji="0" lang="en-US" sz="1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demuxing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&amp; connection code from the JAWS protocol code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Rectangle 5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43485" y="3117053"/>
            <a:ext cx="163421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US" sz="2000" b="1" u="none" dirty="0" smtClean="0"/>
              <a:t>Dynamics</a:t>
            </a:r>
            <a:endParaRPr lang="en-US" sz="2800" b="1" u="none" dirty="0"/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5589588" y="7000609"/>
            <a:ext cx="1588" cy="190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auto">
          <a:xfrm>
            <a:off x="6548438" y="6805346"/>
            <a:ext cx="1588" cy="190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13" name="Rectangle 16"/>
          <p:cNvSpPr>
            <a:spLocks noChangeArrowheads="1"/>
          </p:cNvSpPr>
          <p:nvPr/>
        </p:nvSpPr>
        <p:spPr bwMode="auto">
          <a:xfrm>
            <a:off x="5429251" y="6805346"/>
            <a:ext cx="1587" cy="190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27" name="Rectangle 34"/>
          <p:cNvSpPr>
            <a:spLocks noChangeArrowheads="1"/>
          </p:cNvSpPr>
          <p:nvPr/>
        </p:nvSpPr>
        <p:spPr bwMode="auto">
          <a:xfrm>
            <a:off x="8131176" y="6735496"/>
            <a:ext cx="1587" cy="1746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28" name="Rectangle 35"/>
          <p:cNvSpPr>
            <a:spLocks noChangeArrowheads="1"/>
          </p:cNvSpPr>
          <p:nvPr/>
        </p:nvSpPr>
        <p:spPr bwMode="auto">
          <a:xfrm>
            <a:off x="7081838" y="6735496"/>
            <a:ext cx="1588" cy="1746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29" name="Rectangle 36"/>
          <p:cNvSpPr>
            <a:spLocks noChangeArrowheads="1"/>
          </p:cNvSpPr>
          <p:nvPr/>
        </p:nvSpPr>
        <p:spPr bwMode="auto">
          <a:xfrm>
            <a:off x="3509963" y="6575159"/>
            <a:ext cx="1588" cy="1746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30" name="Rectangle 37"/>
          <p:cNvSpPr>
            <a:spLocks noChangeArrowheads="1"/>
          </p:cNvSpPr>
          <p:nvPr/>
        </p:nvSpPr>
        <p:spPr bwMode="auto">
          <a:xfrm>
            <a:off x="6548438" y="6841859"/>
            <a:ext cx="17463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31" name="Rectangle 38"/>
          <p:cNvSpPr>
            <a:spLocks noChangeArrowheads="1"/>
          </p:cNvSpPr>
          <p:nvPr/>
        </p:nvSpPr>
        <p:spPr bwMode="auto">
          <a:xfrm>
            <a:off x="6869113" y="6841859"/>
            <a:ext cx="17463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32" name="Rectangle 39"/>
          <p:cNvSpPr>
            <a:spLocks noChangeArrowheads="1"/>
          </p:cNvSpPr>
          <p:nvPr/>
        </p:nvSpPr>
        <p:spPr bwMode="auto">
          <a:xfrm>
            <a:off x="3189288" y="6610084"/>
            <a:ext cx="17463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33" name="Rectangle 40"/>
          <p:cNvSpPr>
            <a:spLocks noChangeArrowheads="1"/>
          </p:cNvSpPr>
          <p:nvPr/>
        </p:nvSpPr>
        <p:spPr bwMode="auto">
          <a:xfrm>
            <a:off x="3509963" y="6610084"/>
            <a:ext cx="17463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34" name="Rectangle 41"/>
          <p:cNvSpPr>
            <a:spLocks noChangeArrowheads="1"/>
          </p:cNvSpPr>
          <p:nvPr/>
        </p:nvSpPr>
        <p:spPr bwMode="auto">
          <a:xfrm>
            <a:off x="7508876" y="6735496"/>
            <a:ext cx="1587" cy="17463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35" name="Rectangle 42"/>
          <p:cNvSpPr>
            <a:spLocks noChangeArrowheads="1"/>
          </p:cNvSpPr>
          <p:nvPr/>
        </p:nvSpPr>
        <p:spPr bwMode="auto">
          <a:xfrm>
            <a:off x="7775576" y="6735496"/>
            <a:ext cx="1587" cy="17463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36" name="Rectangle 43"/>
          <p:cNvSpPr>
            <a:spLocks noChangeArrowheads="1"/>
          </p:cNvSpPr>
          <p:nvPr/>
        </p:nvSpPr>
        <p:spPr bwMode="auto">
          <a:xfrm>
            <a:off x="4949826" y="7019659"/>
            <a:ext cx="17462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37" name="Rectangle 44"/>
          <p:cNvSpPr>
            <a:spLocks noChangeArrowheads="1"/>
          </p:cNvSpPr>
          <p:nvPr/>
        </p:nvSpPr>
        <p:spPr bwMode="auto">
          <a:xfrm>
            <a:off x="5268913" y="7019659"/>
            <a:ext cx="17463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40" name="Rectangle 4"/>
          <p:cNvSpPr>
            <a:spLocks noChangeArrowheads="1"/>
          </p:cNvSpPr>
          <p:nvPr/>
        </p:nvSpPr>
        <p:spPr bwMode="auto">
          <a:xfrm>
            <a:off x="800100" y="6429175"/>
            <a:ext cx="7351713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 eaLnBrk="1" hangingPunct="1"/>
            <a:r>
              <a:rPr lang="en-US" u="none" dirty="0" smtClean="0">
                <a:latin typeface="+mj-lt"/>
              </a:rPr>
              <a:t>See </a:t>
            </a:r>
            <a:r>
              <a:rPr lang="en-US" u="none" dirty="0" smtClean="0">
                <a:latin typeface="+mj-lt"/>
                <a:hlinkClick r:id="rId5"/>
              </a:rPr>
              <a:t>www.dre.vanderbilt.edu/~schmidt/PDF/Acc-Con.pdf</a:t>
            </a:r>
            <a:r>
              <a:rPr lang="en-US" u="none" dirty="0" smtClean="0">
                <a:latin typeface="+mj-lt"/>
              </a:rPr>
              <a:t> for more info</a:t>
            </a:r>
            <a:endParaRPr lang="en-US" i="1" u="none" dirty="0">
              <a:latin typeface="+mj-lt"/>
            </a:endParaRPr>
          </a:p>
        </p:txBody>
      </p:sp>
      <p:sp>
        <p:nvSpPr>
          <p:cNvPr id="49" name="Rectangle 3"/>
          <p:cNvSpPr>
            <a:spLocks noGrp="1" noChangeArrowheads="1"/>
          </p:cNvSpPr>
          <p:nvPr>
            <p:ph type="title"/>
          </p:nvPr>
        </p:nvSpPr>
        <p:spPr>
          <a:xfrm>
            <a:off x="-257176" y="257175"/>
            <a:ext cx="9648826" cy="914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sz="3200" dirty="0" smtClean="0"/>
              <a:t>Simplifying Event Handling Concerns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58" y="3545678"/>
            <a:ext cx="8658796" cy="275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322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572250" y="1291520"/>
            <a:ext cx="2419350" cy="3223330"/>
            <a:chOff x="6600825" y="1424870"/>
            <a:chExt cx="2419350" cy="3223330"/>
          </a:xfrm>
        </p:grpSpPr>
        <p:sp>
          <p:nvSpPr>
            <p:cNvPr id="7" name="Rectangle 6"/>
            <p:cNvSpPr/>
            <p:nvPr/>
          </p:nvSpPr>
          <p:spPr bwMode="auto">
            <a:xfrm>
              <a:off x="6600825" y="3857625"/>
              <a:ext cx="1566862" cy="7905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8" name="Line Callout 1 67"/>
            <p:cNvSpPr/>
            <p:nvPr/>
          </p:nvSpPr>
          <p:spPr bwMode="auto">
            <a:xfrm>
              <a:off x="7391400" y="1424870"/>
              <a:ext cx="1628775" cy="1754326"/>
            </a:xfrm>
            <a:prstGeom prst="borderCallout1">
              <a:avLst>
                <a:gd name="adj1" fmla="val 100881"/>
                <a:gd name="adj2" fmla="val 79562"/>
                <a:gd name="adj3" fmla="val 175805"/>
                <a:gd name="adj4" fmla="val 46130"/>
              </a:avLst>
            </a:prstGeom>
            <a:solidFill>
              <a:srgbClr val="EFFD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lvl="1" algn="ctr">
                <a:spcAft>
                  <a:spcPts val="600"/>
                </a:spcAft>
              </a:pPr>
              <a:r>
                <a:rPr lang="en-US" i="1" u="none" dirty="0" smtClean="0"/>
                <a:t>Passive connection </a:t>
              </a:r>
              <a:r>
                <a:rPr lang="en-US" i="1" u="none" dirty="0"/>
                <a:t>establishment &amp; service initialization logic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810125" y="4663267"/>
            <a:ext cx="4048125" cy="1517869"/>
            <a:chOff x="4838700" y="4787092"/>
            <a:chExt cx="4048125" cy="1517869"/>
          </a:xfrm>
        </p:grpSpPr>
        <p:sp>
          <p:nvSpPr>
            <p:cNvPr id="140" name="Rectangle 139"/>
            <p:cNvSpPr/>
            <p:nvPr/>
          </p:nvSpPr>
          <p:spPr bwMode="auto">
            <a:xfrm>
              <a:off x="5451098" y="4787092"/>
              <a:ext cx="1566862" cy="7905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Line Callout 1 68"/>
            <p:cNvSpPr/>
            <p:nvPr/>
          </p:nvSpPr>
          <p:spPr bwMode="auto">
            <a:xfrm>
              <a:off x="4838700" y="5658630"/>
              <a:ext cx="4048125" cy="646331"/>
            </a:xfrm>
            <a:prstGeom prst="borderCallout1">
              <a:avLst>
                <a:gd name="adj1" fmla="val -1124"/>
                <a:gd name="adj2" fmla="val 87054"/>
                <a:gd name="adj3" fmla="val -77675"/>
                <a:gd name="adj4" fmla="val 53354"/>
              </a:avLst>
            </a:prstGeom>
            <a:solidFill>
              <a:srgbClr val="EFFD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lvl="1" algn="ctr">
                <a:spcAft>
                  <a:spcPts val="600"/>
                </a:spcAft>
              </a:pPr>
              <a:r>
                <a:rPr lang="en-US" i="1" u="none" dirty="0"/>
                <a:t>HTTP protocol processing performed in response to </a:t>
              </a:r>
              <a:r>
                <a:rPr lang="en-US" i="1" u="none" dirty="0" smtClean="0"/>
                <a:t>input events</a:t>
              </a:r>
              <a:endParaRPr lang="en-US" i="1" u="none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90550" y="1858009"/>
            <a:ext cx="6765131" cy="4310935"/>
            <a:chOff x="590550" y="1858009"/>
            <a:chExt cx="6765131" cy="4310935"/>
          </a:xfrm>
        </p:grpSpPr>
        <p:grpSp>
          <p:nvGrpSpPr>
            <p:cNvPr id="3" name="Group 2"/>
            <p:cNvGrpSpPr/>
            <p:nvPr/>
          </p:nvGrpSpPr>
          <p:grpSpPr>
            <a:xfrm>
              <a:off x="590550" y="1858009"/>
              <a:ext cx="6765131" cy="3295016"/>
              <a:chOff x="590550" y="1858009"/>
              <a:chExt cx="6765131" cy="3295016"/>
            </a:xfrm>
          </p:grpSpPr>
          <p:sp>
            <p:nvSpPr>
              <p:cNvPr id="2" name="Rectangle 1"/>
              <p:cNvSpPr/>
              <p:nvPr/>
            </p:nvSpPr>
            <p:spPr bwMode="auto">
              <a:xfrm>
                <a:off x="590550" y="1858009"/>
                <a:ext cx="2514600" cy="329501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 bwMode="auto">
              <a:xfrm>
                <a:off x="2676525" y="1858009"/>
                <a:ext cx="4679156" cy="137096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67" name="Line Callout 1 66"/>
            <p:cNvSpPr/>
            <p:nvPr/>
          </p:nvSpPr>
          <p:spPr bwMode="auto">
            <a:xfrm>
              <a:off x="700196" y="5522613"/>
              <a:ext cx="3461696" cy="646331"/>
            </a:xfrm>
            <a:prstGeom prst="borderCallout1">
              <a:avLst>
                <a:gd name="adj1" fmla="val -846"/>
                <a:gd name="adj2" fmla="val 65723"/>
                <a:gd name="adj3" fmla="val -58010"/>
                <a:gd name="adj4" fmla="val 50915"/>
              </a:avLst>
            </a:prstGeom>
            <a:solidFill>
              <a:srgbClr val="EFFD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lvl="1" algn="ctr">
                <a:spcAft>
                  <a:spcPts val="600"/>
                </a:spcAft>
              </a:pPr>
              <a:r>
                <a:rPr lang="en-US" i="1" u="none" dirty="0" smtClean="0"/>
                <a:t>Synchronous </a:t>
              </a:r>
              <a:r>
                <a:rPr lang="en-US" i="1" u="none" dirty="0"/>
                <a:t>event </a:t>
              </a:r>
              <a:r>
                <a:rPr lang="en-US" i="1" u="none" dirty="0" err="1" smtClean="0"/>
                <a:t>demuxing</a:t>
              </a:r>
              <a:r>
                <a:rPr lang="en-US" i="1" u="none" dirty="0" smtClean="0"/>
                <a:t> &amp; event handler dispatching </a:t>
              </a:r>
              <a:r>
                <a:rPr lang="en-US" i="1" u="none" dirty="0"/>
                <a:t>logic</a:t>
              </a:r>
            </a:p>
          </p:txBody>
        </p:sp>
      </p:grpSp>
      <p:sp>
        <p:nvSpPr>
          <p:cNvPr id="141315" name="Rectangle 2"/>
          <p:cNvSpPr>
            <a:spLocks noGrp="1" noChangeArrowheads="1"/>
          </p:cNvSpPr>
          <p:nvPr>
            <p:ph type="title"/>
          </p:nvPr>
        </p:nvSpPr>
        <p:spPr>
          <a:xfrm>
            <a:off x="23813" y="433915"/>
            <a:ext cx="9120188" cy="914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Applying the Reactor &amp; Acceptor-Connector Patterns to JAWS</a:t>
            </a:r>
          </a:p>
        </p:txBody>
      </p:sp>
      <p:sp>
        <p:nvSpPr>
          <p:cNvPr id="141372" name="Rectangle 4"/>
          <p:cNvSpPr>
            <a:spLocks noChangeAspect="1" noChangeArrowheads="1"/>
          </p:cNvSpPr>
          <p:nvPr/>
        </p:nvSpPr>
        <p:spPr bwMode="auto">
          <a:xfrm>
            <a:off x="299126" y="1372839"/>
            <a:ext cx="5113872" cy="4001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u="none" dirty="0" smtClean="0"/>
              <a:t>These patterns separate multiple concerns </a:t>
            </a:r>
            <a:endParaRPr lang="en-US" sz="2000" u="none" dirty="0"/>
          </a:p>
        </p:txBody>
      </p:sp>
      <p:sp>
        <p:nvSpPr>
          <p:cNvPr id="143" name="Rectangle 4"/>
          <p:cNvSpPr>
            <a:spLocks noChangeArrowheads="1"/>
          </p:cNvSpPr>
          <p:nvPr/>
        </p:nvSpPr>
        <p:spPr bwMode="auto">
          <a:xfrm>
            <a:off x="723900" y="6438700"/>
            <a:ext cx="7529512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 eaLnBrk="1" hangingPunct="1"/>
            <a:r>
              <a:rPr lang="en-US" u="none" dirty="0" smtClean="0">
                <a:latin typeface="+mj-lt"/>
              </a:rPr>
              <a:t>JAWS doesn’t use </a:t>
            </a:r>
            <a:r>
              <a:rPr lang="en-US" i="1" u="none" dirty="0" smtClean="0">
                <a:latin typeface="+mj-lt"/>
              </a:rPr>
              <a:t>Connector</a:t>
            </a:r>
            <a:r>
              <a:rPr lang="en-US" u="none" dirty="0" smtClean="0">
                <a:latin typeface="+mj-lt"/>
              </a:rPr>
              <a:t> portion of the </a:t>
            </a:r>
            <a:r>
              <a:rPr lang="en-US" i="1" u="none" dirty="0" smtClean="0">
                <a:latin typeface="+mj-lt"/>
              </a:rPr>
              <a:t>Acceptor-Connector</a:t>
            </a:r>
            <a:r>
              <a:rPr lang="en-US" u="none" dirty="0" smtClean="0">
                <a:latin typeface="+mj-lt"/>
              </a:rPr>
              <a:t> pattern</a:t>
            </a:r>
            <a:endParaRPr lang="en-US" i="1" u="none" dirty="0">
              <a:latin typeface="+mj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99" y="1896109"/>
            <a:ext cx="7450138" cy="357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98867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3" name="Rectangle 2"/>
          <p:cNvSpPr>
            <a:spLocks noGrp="1" noChangeArrowheads="1"/>
          </p:cNvSpPr>
          <p:nvPr>
            <p:ph type="title"/>
          </p:nvPr>
        </p:nvSpPr>
        <p:spPr>
          <a:xfrm>
            <a:off x="365125" y="238125"/>
            <a:ext cx="8474075" cy="914400"/>
          </a:xfrm>
        </p:spPr>
        <p:txBody>
          <a:bodyPr/>
          <a:lstStyle/>
          <a:p>
            <a:r>
              <a:rPr lang="en-US" dirty="0" smtClean="0"/>
              <a:t>Benefits of the Reactor Pattern</a:t>
            </a:r>
          </a:p>
        </p:txBody>
      </p:sp>
      <p:sp>
        <p:nvSpPr>
          <p:cNvPr id="143364" name="Rectangle 3"/>
          <p:cNvSpPr>
            <a:spLocks noChangeArrowheads="1"/>
          </p:cNvSpPr>
          <p:nvPr/>
        </p:nvSpPr>
        <p:spPr bwMode="auto">
          <a:xfrm>
            <a:off x="-38100" y="868363"/>
            <a:ext cx="4810125" cy="140038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i="1" u="none" dirty="0" smtClean="0">
                <a:latin typeface="+mj-lt"/>
              </a:rPr>
              <a:t>Separation </a:t>
            </a:r>
            <a:r>
              <a:rPr lang="en-US" sz="2000" b="1" i="1" u="none" dirty="0">
                <a:latin typeface="+mj-lt"/>
              </a:rPr>
              <a:t>of concerns</a:t>
            </a:r>
            <a:r>
              <a:rPr lang="en-US" sz="2000" u="none" dirty="0">
                <a:latin typeface="+mj-lt"/>
              </a:rPr>
              <a:t> </a:t>
            </a:r>
          </a:p>
          <a:p>
            <a:pPr marL="228600" lvl="1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 smtClean="0">
                <a:latin typeface="+mj-lt"/>
              </a:rPr>
              <a:t>Decouples generic </a:t>
            </a:r>
            <a:r>
              <a:rPr lang="en-US" sz="2000" u="none" dirty="0" err="1" smtClean="0">
                <a:latin typeface="+mj-lt"/>
              </a:rPr>
              <a:t>demuxing</a:t>
            </a:r>
            <a:r>
              <a:rPr lang="en-US" sz="2000" u="none" dirty="0" smtClean="0">
                <a:latin typeface="+mj-lt"/>
              </a:rPr>
              <a:t> </a:t>
            </a:r>
            <a:r>
              <a:rPr lang="en-US" sz="2000" u="none" dirty="0">
                <a:latin typeface="+mj-lt"/>
              </a:rPr>
              <a:t>&amp; dispatching </a:t>
            </a:r>
            <a:r>
              <a:rPr lang="en-US" sz="2000" u="none" dirty="0" smtClean="0">
                <a:latin typeface="+mj-lt"/>
              </a:rPr>
              <a:t>mechanisms </a:t>
            </a:r>
            <a:r>
              <a:rPr lang="en-US" sz="2000" u="none" dirty="0">
                <a:latin typeface="+mj-lt"/>
              </a:rPr>
              <a:t>from </a:t>
            </a:r>
            <a:r>
              <a:rPr lang="en-US" sz="2000" u="none" dirty="0" smtClean="0">
                <a:latin typeface="+mj-lt"/>
              </a:rPr>
              <a:t/>
            </a:r>
            <a:br>
              <a:rPr lang="en-US" sz="2000" u="none" dirty="0" smtClean="0">
                <a:latin typeface="+mj-lt"/>
              </a:rPr>
            </a:br>
            <a:r>
              <a:rPr lang="en-US" sz="2000" u="none" dirty="0" smtClean="0">
                <a:latin typeface="+mj-lt"/>
              </a:rPr>
              <a:t>app-specific functionality </a:t>
            </a:r>
            <a:endParaRPr lang="en-US" sz="2000" u="none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5" y="963613"/>
            <a:ext cx="5169595" cy="461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279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3" name="Rectangle 2"/>
          <p:cNvSpPr>
            <a:spLocks noGrp="1" noChangeArrowheads="1"/>
          </p:cNvSpPr>
          <p:nvPr>
            <p:ph type="title"/>
          </p:nvPr>
        </p:nvSpPr>
        <p:spPr>
          <a:xfrm>
            <a:off x="365125" y="238125"/>
            <a:ext cx="8474075" cy="914400"/>
          </a:xfrm>
        </p:spPr>
        <p:txBody>
          <a:bodyPr/>
          <a:lstStyle/>
          <a:p>
            <a:r>
              <a:rPr lang="en-US" dirty="0" smtClean="0"/>
              <a:t>Benefits of the Reactor Pattern</a:t>
            </a:r>
          </a:p>
        </p:txBody>
      </p:sp>
      <p:sp>
        <p:nvSpPr>
          <p:cNvPr id="143364" name="Rectangle 3"/>
          <p:cNvSpPr>
            <a:spLocks noChangeArrowheads="1"/>
          </p:cNvSpPr>
          <p:nvPr/>
        </p:nvSpPr>
        <p:spPr bwMode="auto">
          <a:xfrm>
            <a:off x="-38100" y="868363"/>
            <a:ext cx="4810125" cy="30931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i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Separation </a:t>
            </a:r>
            <a:r>
              <a:rPr lang="en-US" sz="2000" b="1" i="1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of concerns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</a:t>
            </a:r>
          </a:p>
          <a:p>
            <a:pPr marL="228600" lvl="1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Decouples generic </a:t>
            </a:r>
            <a:r>
              <a:rPr lang="en-US" sz="2000" u="none" dirty="0" err="1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demuxing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&amp; dispatching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mechanisms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from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/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app-specific functionality </a:t>
            </a:r>
            <a:endParaRPr lang="en-US" sz="2000" u="none" dirty="0">
              <a:solidFill>
                <a:schemeClr val="bg1">
                  <a:lumMod val="75000"/>
                </a:schemeClr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n-US" sz="2000" b="1" i="1" u="none" dirty="0">
                <a:latin typeface="+mj-lt"/>
              </a:rPr>
              <a:t>Modularity, reusability, &amp; configurability</a:t>
            </a:r>
            <a:endParaRPr lang="en-US" sz="2000" u="none" dirty="0">
              <a:latin typeface="+mj-lt"/>
            </a:endParaRPr>
          </a:p>
          <a:p>
            <a:pPr marL="228600" lvl="1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>
                <a:latin typeface="+mj-lt"/>
              </a:rPr>
              <a:t>S</a:t>
            </a:r>
            <a:r>
              <a:rPr lang="en-US" sz="2000" u="none" dirty="0" smtClean="0">
                <a:latin typeface="+mj-lt"/>
              </a:rPr>
              <a:t>eparates </a:t>
            </a:r>
            <a:r>
              <a:rPr lang="en-US" sz="2000" u="none" dirty="0">
                <a:latin typeface="+mj-lt"/>
              </a:rPr>
              <a:t>event-driven </a:t>
            </a:r>
            <a:r>
              <a:rPr lang="en-US" sz="2000" u="none" dirty="0" smtClean="0">
                <a:latin typeface="+mj-lt"/>
              </a:rPr>
              <a:t>app functionality </a:t>
            </a:r>
            <a:r>
              <a:rPr lang="en-US" sz="2000" u="none" dirty="0">
                <a:latin typeface="+mj-lt"/>
              </a:rPr>
              <a:t>into several </a:t>
            </a:r>
            <a:r>
              <a:rPr lang="en-US" sz="2000" u="none" dirty="0" smtClean="0">
                <a:latin typeface="+mj-lt"/>
              </a:rPr>
              <a:t>loosely coupled </a:t>
            </a:r>
            <a:r>
              <a:rPr lang="en-US" sz="2000" u="none" dirty="0" smtClean="0"/>
              <a:t>components </a:t>
            </a:r>
            <a:endParaRPr lang="en-US" sz="2000" u="none" dirty="0" smtClean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5" y="963613"/>
            <a:ext cx="5169595" cy="461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957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3" name="Rectangle 2"/>
          <p:cNvSpPr>
            <a:spLocks noGrp="1" noChangeArrowheads="1"/>
          </p:cNvSpPr>
          <p:nvPr>
            <p:ph type="title"/>
          </p:nvPr>
        </p:nvSpPr>
        <p:spPr>
          <a:xfrm>
            <a:off x="365125" y="238125"/>
            <a:ext cx="8474075" cy="914400"/>
          </a:xfrm>
        </p:spPr>
        <p:txBody>
          <a:bodyPr/>
          <a:lstStyle/>
          <a:p>
            <a:r>
              <a:rPr lang="en-US" dirty="0" smtClean="0"/>
              <a:t>Benefits of the Reactor Pattern</a:t>
            </a:r>
          </a:p>
        </p:txBody>
      </p:sp>
      <p:sp>
        <p:nvSpPr>
          <p:cNvPr id="143364" name="Rectangle 3"/>
          <p:cNvSpPr>
            <a:spLocks noChangeArrowheads="1"/>
          </p:cNvSpPr>
          <p:nvPr/>
        </p:nvSpPr>
        <p:spPr bwMode="auto">
          <a:xfrm>
            <a:off x="-38100" y="868363"/>
            <a:ext cx="4810125" cy="417037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i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Separation </a:t>
            </a:r>
            <a:r>
              <a:rPr lang="en-US" sz="2000" b="1" i="1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of concerns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</a:t>
            </a:r>
          </a:p>
          <a:p>
            <a:pPr marL="228600" lvl="1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Decouples generic </a:t>
            </a:r>
            <a:r>
              <a:rPr lang="en-US" sz="2000" u="none" dirty="0" err="1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demuxing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&amp; dispatching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mechanisms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from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/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app-specific functionality </a:t>
            </a:r>
            <a:endParaRPr lang="en-US" sz="2000" u="none" dirty="0">
              <a:solidFill>
                <a:schemeClr val="bg1">
                  <a:lumMod val="75000"/>
                </a:schemeClr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n-US" sz="2000" b="1" i="1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Modularity, reusability, &amp; configurability</a:t>
            </a:r>
            <a:endParaRPr lang="en-US" sz="2000" u="none" dirty="0">
              <a:solidFill>
                <a:schemeClr val="bg1">
                  <a:lumMod val="75000"/>
                </a:schemeClr>
              </a:solidFill>
              <a:latin typeface="+mj-lt"/>
            </a:endParaRPr>
          </a:p>
          <a:p>
            <a:pPr marL="228600" lvl="1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S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eparates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event-driven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app functionality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into several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loosely coupled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components </a:t>
            </a:r>
            <a:endParaRPr lang="en-US" sz="2000" u="none" dirty="0" smtClean="0">
              <a:solidFill>
                <a:schemeClr val="bg1">
                  <a:lumMod val="75000"/>
                </a:schemeClr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n-US" sz="2000" b="1" i="1" u="none" dirty="0" smtClean="0">
                <a:latin typeface="+mj-lt"/>
              </a:rPr>
              <a:t>Portability</a:t>
            </a:r>
            <a:endParaRPr lang="en-US" sz="2000" u="none" dirty="0" smtClean="0">
              <a:latin typeface="+mj-lt"/>
            </a:endParaRPr>
          </a:p>
          <a:p>
            <a:pPr marL="228600" lvl="1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 smtClean="0">
                <a:latin typeface="+mj-lt"/>
              </a:rPr>
              <a:t>Can run on any platform that supports synchronous </a:t>
            </a:r>
            <a:r>
              <a:rPr lang="en-US" sz="2000" u="none" dirty="0" err="1" smtClean="0">
                <a:latin typeface="+mj-lt"/>
              </a:rPr>
              <a:t>muxers</a:t>
            </a:r>
            <a:endParaRPr lang="en-US" sz="2000" u="none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5" y="963613"/>
            <a:ext cx="5169595" cy="461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163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-1" y="6353174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3363" name="Rectangle 2"/>
          <p:cNvSpPr>
            <a:spLocks noGrp="1" noChangeArrowheads="1"/>
          </p:cNvSpPr>
          <p:nvPr>
            <p:ph type="title"/>
          </p:nvPr>
        </p:nvSpPr>
        <p:spPr>
          <a:xfrm>
            <a:off x="365125" y="238125"/>
            <a:ext cx="8474075" cy="914400"/>
          </a:xfrm>
        </p:spPr>
        <p:txBody>
          <a:bodyPr/>
          <a:lstStyle/>
          <a:p>
            <a:r>
              <a:rPr lang="en-US" dirty="0" smtClean="0"/>
              <a:t>Benefits of the Reactor Pattern</a:t>
            </a:r>
          </a:p>
        </p:txBody>
      </p:sp>
      <p:sp>
        <p:nvSpPr>
          <p:cNvPr id="143364" name="Rectangle 3"/>
          <p:cNvSpPr>
            <a:spLocks noChangeArrowheads="1"/>
          </p:cNvSpPr>
          <p:nvPr/>
        </p:nvSpPr>
        <p:spPr bwMode="auto">
          <a:xfrm>
            <a:off x="-38100" y="868363"/>
            <a:ext cx="4810125" cy="586314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i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Separation </a:t>
            </a:r>
            <a:r>
              <a:rPr lang="en-US" sz="2000" b="1" i="1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of concerns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</a:t>
            </a:r>
          </a:p>
          <a:p>
            <a:pPr marL="228600" lvl="1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Decouples generic </a:t>
            </a:r>
            <a:r>
              <a:rPr lang="en-US" sz="2000" u="none" dirty="0" err="1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demuxing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&amp; dispatching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mechanisms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from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/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app-specific functionality </a:t>
            </a:r>
            <a:endParaRPr lang="en-US" sz="2000" u="none" dirty="0">
              <a:solidFill>
                <a:schemeClr val="bg1">
                  <a:lumMod val="75000"/>
                </a:schemeClr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n-US" sz="2000" b="1" i="1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Modularity, reusability, &amp; configurability</a:t>
            </a:r>
            <a:endParaRPr lang="en-US" sz="2000" u="none" dirty="0">
              <a:solidFill>
                <a:schemeClr val="bg1">
                  <a:lumMod val="75000"/>
                </a:schemeClr>
              </a:solidFill>
              <a:latin typeface="+mj-lt"/>
            </a:endParaRPr>
          </a:p>
          <a:p>
            <a:pPr marL="228600" lvl="1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S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eparates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event-driven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app functionality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into several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loosely coupled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components </a:t>
            </a:r>
            <a:endParaRPr lang="en-US" sz="2000" u="none" dirty="0" smtClean="0">
              <a:solidFill>
                <a:schemeClr val="bg1">
                  <a:lumMod val="75000"/>
                </a:schemeClr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n-US" sz="2000" b="1" i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Portability</a:t>
            </a:r>
            <a:endParaRPr lang="en-US" sz="2000" u="none" dirty="0" smtClean="0">
              <a:solidFill>
                <a:schemeClr val="bg1">
                  <a:lumMod val="75000"/>
                </a:schemeClr>
              </a:solidFill>
              <a:latin typeface="+mj-lt"/>
            </a:endParaRPr>
          </a:p>
          <a:p>
            <a:pPr marL="228600" lvl="1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Can run on any platform that supports synchronous </a:t>
            </a:r>
            <a:r>
              <a:rPr lang="en-US" sz="2000" u="none" dirty="0" err="1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muxers</a:t>
            </a:r>
            <a:endParaRPr lang="en-US" sz="2000" u="none" dirty="0">
              <a:solidFill>
                <a:schemeClr val="bg1">
                  <a:lumMod val="75000"/>
                </a:schemeClr>
              </a:solidFill>
              <a:latin typeface="+mj-lt"/>
            </a:endParaRPr>
          </a:p>
          <a:p>
            <a:pPr>
              <a:spcAft>
                <a:spcPts val="600"/>
              </a:spcAft>
            </a:pPr>
            <a:r>
              <a:rPr lang="en-US" sz="2000" b="1" i="1" u="none" dirty="0">
                <a:latin typeface="+mj-lt"/>
              </a:rPr>
              <a:t>Coarse-grained concurrency control</a:t>
            </a:r>
            <a:r>
              <a:rPr lang="en-US" sz="2000" u="none" dirty="0">
                <a:latin typeface="+mj-lt"/>
              </a:rPr>
              <a:t> </a:t>
            </a:r>
          </a:p>
          <a:p>
            <a:pPr marL="228600" lvl="1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 smtClean="0">
                <a:latin typeface="+mj-lt"/>
              </a:rPr>
              <a:t>Serializes </a:t>
            </a:r>
            <a:r>
              <a:rPr lang="en-US" sz="2000" u="none" dirty="0">
                <a:latin typeface="+mj-lt"/>
              </a:rPr>
              <a:t>the invocation of event handlers at the level of event </a:t>
            </a:r>
            <a:r>
              <a:rPr lang="en-US" sz="2000" u="none" dirty="0" err="1">
                <a:latin typeface="+mj-lt"/>
              </a:rPr>
              <a:t>demuxing</a:t>
            </a:r>
            <a:r>
              <a:rPr lang="en-US" sz="2000" u="none" dirty="0">
                <a:latin typeface="+mj-lt"/>
              </a:rPr>
              <a:t> &amp; dispatching within an application </a:t>
            </a:r>
            <a:r>
              <a:rPr lang="en-US" sz="2000" u="none" dirty="0" smtClean="0">
                <a:latin typeface="+mj-lt"/>
              </a:rPr>
              <a:t>process</a:t>
            </a:r>
            <a:endParaRPr lang="en-US" sz="2000" u="none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5" y="963613"/>
            <a:ext cx="5169595" cy="461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672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3" name="Rectangle 2"/>
          <p:cNvSpPr>
            <a:spLocks noGrp="1" noChangeArrowheads="1"/>
          </p:cNvSpPr>
          <p:nvPr>
            <p:ph type="title"/>
          </p:nvPr>
        </p:nvSpPr>
        <p:spPr>
          <a:xfrm>
            <a:off x="365125" y="238125"/>
            <a:ext cx="8474075" cy="914400"/>
          </a:xfrm>
        </p:spPr>
        <p:txBody>
          <a:bodyPr/>
          <a:lstStyle/>
          <a:p>
            <a:r>
              <a:rPr lang="en-US" dirty="0" smtClean="0"/>
              <a:t>Limitations of the Reactor Pattern</a:t>
            </a:r>
          </a:p>
        </p:txBody>
      </p:sp>
      <p:sp>
        <p:nvSpPr>
          <p:cNvPr id="143365" name="Rectangle 4"/>
          <p:cNvSpPr>
            <a:spLocks noChangeArrowheads="1"/>
          </p:cNvSpPr>
          <p:nvPr/>
        </p:nvSpPr>
        <p:spPr bwMode="auto">
          <a:xfrm>
            <a:off x="0" y="1030288"/>
            <a:ext cx="4571999" cy="140038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i="1" u="none" dirty="0">
                <a:latin typeface="+mn-lt"/>
              </a:rPr>
              <a:t>Restricted applicability</a:t>
            </a:r>
          </a:p>
          <a:p>
            <a:pPr marL="228600" lvl="1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 smtClean="0">
                <a:latin typeface="+mn-lt"/>
              </a:rPr>
              <a:t>Can </a:t>
            </a:r>
            <a:r>
              <a:rPr lang="en-US" sz="2000" u="none" dirty="0">
                <a:latin typeface="+mn-lt"/>
              </a:rPr>
              <a:t>be applied efficiently only </a:t>
            </a:r>
            <a:r>
              <a:rPr lang="en-US" sz="2000" u="none" dirty="0" smtClean="0">
                <a:latin typeface="+mn-lt"/>
              </a:rPr>
              <a:t/>
            </a:r>
            <a:br>
              <a:rPr lang="en-US" sz="2000" u="none" dirty="0" smtClean="0">
                <a:latin typeface="+mn-lt"/>
              </a:rPr>
            </a:br>
            <a:r>
              <a:rPr lang="en-US" sz="2000" u="none" dirty="0" smtClean="0">
                <a:latin typeface="+mn-lt"/>
              </a:rPr>
              <a:t>if OS </a:t>
            </a:r>
            <a:r>
              <a:rPr lang="en-US" sz="2000" u="none" dirty="0">
                <a:latin typeface="+mn-lt"/>
              </a:rPr>
              <a:t>supports </a:t>
            </a:r>
            <a:r>
              <a:rPr lang="en-US" sz="2000" u="none" dirty="0" smtClean="0">
                <a:latin typeface="+mn-lt"/>
              </a:rPr>
              <a:t>synchronous </a:t>
            </a:r>
            <a:br>
              <a:rPr lang="en-US" sz="2000" u="none" dirty="0" smtClean="0">
                <a:latin typeface="+mn-lt"/>
              </a:rPr>
            </a:br>
            <a:r>
              <a:rPr lang="en-US" sz="2000" u="none" dirty="0" smtClean="0">
                <a:latin typeface="+mn-lt"/>
              </a:rPr>
              <a:t>event </a:t>
            </a:r>
            <a:r>
              <a:rPr lang="en-US" sz="2000" u="none" dirty="0" err="1" smtClean="0">
                <a:latin typeface="+mn-lt"/>
              </a:rPr>
              <a:t>demuxing</a:t>
            </a:r>
            <a:endParaRPr lang="en-US" sz="2000" u="none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5" y="963613"/>
            <a:ext cx="5169595" cy="461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725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3" name="Rectangle 2"/>
          <p:cNvSpPr>
            <a:spLocks noGrp="1" noChangeArrowheads="1"/>
          </p:cNvSpPr>
          <p:nvPr>
            <p:ph type="title"/>
          </p:nvPr>
        </p:nvSpPr>
        <p:spPr>
          <a:xfrm>
            <a:off x="365125" y="238125"/>
            <a:ext cx="8474075" cy="914400"/>
          </a:xfrm>
        </p:spPr>
        <p:txBody>
          <a:bodyPr/>
          <a:lstStyle/>
          <a:p>
            <a:r>
              <a:rPr lang="en-US" dirty="0" smtClean="0"/>
              <a:t>Limitations of the Reactor Pattern</a:t>
            </a:r>
          </a:p>
        </p:txBody>
      </p:sp>
      <p:sp>
        <p:nvSpPr>
          <p:cNvPr id="143365" name="Rectangle 4"/>
          <p:cNvSpPr>
            <a:spLocks noChangeArrowheads="1"/>
          </p:cNvSpPr>
          <p:nvPr/>
        </p:nvSpPr>
        <p:spPr bwMode="auto">
          <a:xfrm>
            <a:off x="0" y="1030288"/>
            <a:ext cx="4571999" cy="378565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i="1" u="none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Restricted applicability</a:t>
            </a:r>
          </a:p>
          <a:p>
            <a:pPr marL="228600" lvl="1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Can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be applied efficiently only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/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if OS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supports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synchronous 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event </a:t>
            </a:r>
            <a:r>
              <a:rPr lang="en-US" sz="2000" u="none" dirty="0" err="1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demuxing</a:t>
            </a:r>
            <a:endParaRPr lang="en-US" sz="2000" u="none" dirty="0">
              <a:solidFill>
                <a:schemeClr val="bg1">
                  <a:lumMod val="75000"/>
                </a:schemeClr>
              </a:solidFill>
              <a:latin typeface="+mn-lt"/>
            </a:endParaRPr>
          </a:p>
          <a:p>
            <a:pPr>
              <a:spcAft>
                <a:spcPts val="600"/>
              </a:spcAft>
            </a:pPr>
            <a:r>
              <a:rPr lang="en-US" sz="2000" b="1" i="1" u="none" dirty="0" smtClean="0">
                <a:latin typeface="+mn-lt"/>
              </a:rPr>
              <a:t>Non-pre-emptive &amp; </a:t>
            </a:r>
            <a:br>
              <a:rPr lang="en-US" sz="2000" b="1" i="1" u="none" dirty="0" smtClean="0">
                <a:latin typeface="+mn-lt"/>
              </a:rPr>
            </a:br>
            <a:r>
              <a:rPr lang="en-US" sz="2000" b="1" i="1" u="none" dirty="0" smtClean="0">
                <a:latin typeface="+mn-lt"/>
              </a:rPr>
              <a:t>non-scalable</a:t>
            </a:r>
            <a:endParaRPr lang="en-US" sz="2000" b="1" i="1" u="none" dirty="0">
              <a:latin typeface="+mn-lt"/>
            </a:endParaRPr>
          </a:p>
          <a:p>
            <a:pPr marL="228600" lvl="1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>
                <a:latin typeface="Tahoma"/>
              </a:rPr>
              <a:t>Event handlers borrow reactor thread &amp; run to completion,</a:t>
            </a:r>
            <a:br>
              <a:rPr lang="en-US" sz="2000" u="none" dirty="0">
                <a:latin typeface="Tahoma"/>
              </a:rPr>
            </a:br>
            <a:r>
              <a:rPr lang="en-US" sz="2000" u="none" dirty="0">
                <a:latin typeface="Tahoma"/>
              </a:rPr>
              <a:t>preventing other event handler dispatching</a:t>
            </a:r>
          </a:p>
          <a:p>
            <a:pPr marL="228600" lvl="1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>
                <a:latin typeface="Tahoma"/>
              </a:rPr>
              <a:t>Can’t leverage multi-CPUs/cores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5" y="963613"/>
            <a:ext cx="5169595" cy="461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7738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</a:t>
            </a:r>
            <a:r>
              <a:rPr lang="en-US" sz="3200" dirty="0"/>
              <a:t>Part of the Module</a:t>
            </a:r>
            <a:endParaRPr lang="en-US" sz="3200" dirty="0" smtClean="0"/>
          </a:p>
        </p:txBody>
      </p:sp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8123" y="980123"/>
            <a:ext cx="484010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 smtClean="0"/>
              <a:t>Describe the </a:t>
            </a:r>
            <a:r>
              <a:rPr lang="en-US" sz="2000" i="1" u="none" dirty="0" smtClean="0"/>
              <a:t>Reactor </a:t>
            </a:r>
            <a:r>
              <a:rPr lang="en-US" sz="2000" u="none" dirty="0" smtClean="0"/>
              <a:t>&amp;</a:t>
            </a:r>
            <a:r>
              <a:rPr lang="en-US" sz="2000" i="1" u="none" dirty="0" smtClean="0"/>
              <a:t> Acceptor-Connector </a:t>
            </a:r>
            <a:r>
              <a:rPr lang="en-US" sz="2000" u="none" dirty="0" smtClean="0"/>
              <a:t>patterns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686" y="2478023"/>
            <a:ext cx="7331076" cy="3521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11945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-1" y="6353174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3363" name="Rectangle 2"/>
          <p:cNvSpPr>
            <a:spLocks noGrp="1" noChangeArrowheads="1"/>
          </p:cNvSpPr>
          <p:nvPr>
            <p:ph type="title"/>
          </p:nvPr>
        </p:nvSpPr>
        <p:spPr>
          <a:xfrm>
            <a:off x="365125" y="238125"/>
            <a:ext cx="8474075" cy="914400"/>
          </a:xfrm>
        </p:spPr>
        <p:txBody>
          <a:bodyPr/>
          <a:lstStyle/>
          <a:p>
            <a:r>
              <a:rPr lang="en-US" dirty="0" smtClean="0"/>
              <a:t>Limitations of the Reactor Pattern</a:t>
            </a:r>
          </a:p>
        </p:txBody>
      </p:sp>
      <p:sp>
        <p:nvSpPr>
          <p:cNvPr id="143365" name="Rectangle 4"/>
          <p:cNvSpPr>
            <a:spLocks noChangeArrowheads="1"/>
          </p:cNvSpPr>
          <p:nvPr/>
        </p:nvSpPr>
        <p:spPr bwMode="auto">
          <a:xfrm>
            <a:off x="0" y="1030288"/>
            <a:ext cx="4571999" cy="57861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i="1" u="none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Restricted applicability</a:t>
            </a:r>
          </a:p>
          <a:p>
            <a:pPr marL="228600" lvl="1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Can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be applied efficiently only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/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if OS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supports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synchronous 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event </a:t>
            </a:r>
            <a:r>
              <a:rPr lang="en-US" sz="2000" u="none" dirty="0" err="1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demuxing</a:t>
            </a:r>
            <a:endParaRPr lang="en-US" sz="2000" u="none" dirty="0">
              <a:solidFill>
                <a:schemeClr val="bg1">
                  <a:lumMod val="75000"/>
                </a:schemeClr>
              </a:solidFill>
              <a:latin typeface="+mn-lt"/>
            </a:endParaRPr>
          </a:p>
          <a:p>
            <a:pPr>
              <a:spcAft>
                <a:spcPts val="600"/>
              </a:spcAft>
            </a:pPr>
            <a:r>
              <a:rPr lang="en-US" sz="2000" b="1" i="1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Non-pre-emptive &amp; </a:t>
            </a:r>
            <a:br>
              <a:rPr lang="en-US" sz="2000" b="1" i="1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</a:br>
            <a:r>
              <a:rPr lang="en-US" sz="2000" b="1" i="1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non-scalable</a:t>
            </a:r>
            <a:endParaRPr lang="en-US" sz="2000" b="1" i="1" u="none" dirty="0">
              <a:solidFill>
                <a:schemeClr val="bg1">
                  <a:lumMod val="75000"/>
                </a:schemeClr>
              </a:solidFill>
              <a:latin typeface="+mn-lt"/>
            </a:endParaRPr>
          </a:p>
          <a:p>
            <a:pPr marL="228600" lvl="1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Event handlers borrow reactor thread &amp; run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to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completion,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preventing other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event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handler dispatching</a:t>
            </a:r>
          </a:p>
          <a:p>
            <a:pPr marL="228600" lvl="1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Can’t leverage multi-CPUs/cores</a:t>
            </a:r>
            <a:endParaRPr lang="en-US" sz="2000" u="none" dirty="0">
              <a:solidFill>
                <a:schemeClr val="bg1">
                  <a:lumMod val="75000"/>
                </a:schemeClr>
              </a:solidFill>
              <a:latin typeface="+mn-lt"/>
            </a:endParaRPr>
          </a:p>
          <a:p>
            <a:pPr>
              <a:spcAft>
                <a:spcPts val="600"/>
              </a:spcAft>
            </a:pPr>
            <a:r>
              <a:rPr lang="en-US" sz="2000" b="1" i="1" u="none" dirty="0" smtClean="0">
                <a:latin typeface="+mn-lt"/>
              </a:rPr>
              <a:t>Complex </a:t>
            </a:r>
            <a:r>
              <a:rPr lang="en-US" sz="2000" b="1" i="1" u="none" dirty="0">
                <a:latin typeface="+mn-lt"/>
              </a:rPr>
              <a:t>debugging &amp; testing</a:t>
            </a:r>
          </a:p>
          <a:p>
            <a:pPr marL="228600" lvl="1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>
                <a:latin typeface="+mn-lt"/>
              </a:rPr>
              <a:t>It is hard to debug </a:t>
            </a:r>
            <a:r>
              <a:rPr lang="en-US" sz="2000" u="none" dirty="0" smtClean="0">
                <a:latin typeface="+mn-lt"/>
              </a:rPr>
              <a:t>apps structured </a:t>
            </a:r>
            <a:r>
              <a:rPr lang="en-US" sz="2000" u="none" dirty="0">
                <a:latin typeface="+mn-lt"/>
              </a:rPr>
              <a:t>using </a:t>
            </a:r>
            <a:r>
              <a:rPr lang="en-US" sz="2000" u="none" dirty="0" smtClean="0">
                <a:latin typeface="+mn-lt"/>
              </a:rPr>
              <a:t>inversion of </a:t>
            </a:r>
            <a:r>
              <a:rPr lang="en-US" sz="2000" u="none" dirty="0">
                <a:latin typeface="+mn-lt"/>
              </a:rPr>
              <a:t>control, which oscillates between </a:t>
            </a:r>
            <a:r>
              <a:rPr lang="en-US" sz="2000" u="none" dirty="0" smtClean="0">
                <a:latin typeface="+mn-lt"/>
              </a:rPr>
              <a:t>framework </a:t>
            </a:r>
            <a:r>
              <a:rPr lang="en-US" sz="2000" u="none" dirty="0">
                <a:latin typeface="+mn-lt"/>
              </a:rPr>
              <a:t>infrastructure &amp; </a:t>
            </a:r>
            <a:r>
              <a:rPr lang="en-US" sz="2000" u="none" dirty="0" smtClean="0">
                <a:latin typeface="+mn-lt"/>
              </a:rPr>
              <a:t>method </a:t>
            </a:r>
            <a:r>
              <a:rPr lang="en-US" sz="2000" u="none" dirty="0">
                <a:latin typeface="+mn-lt"/>
              </a:rPr>
              <a:t>call-backs on </a:t>
            </a:r>
            <a:r>
              <a:rPr lang="en-US" sz="2000" u="none" dirty="0" smtClean="0">
                <a:latin typeface="+mn-lt"/>
              </a:rPr>
              <a:t>app-specific </a:t>
            </a:r>
            <a:r>
              <a:rPr lang="en-US" sz="2000" u="none" dirty="0">
                <a:latin typeface="+mn-lt"/>
              </a:rPr>
              <a:t>event </a:t>
            </a:r>
            <a:r>
              <a:rPr lang="en-US" sz="2000" u="none" dirty="0" smtClean="0">
                <a:latin typeface="+mn-lt"/>
              </a:rPr>
              <a:t>handlers</a:t>
            </a:r>
            <a:endParaRPr lang="en-US" sz="2000" u="none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5" y="963613"/>
            <a:ext cx="5169595" cy="461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2615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-1" y="6353174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4387" name="Rectangle 2"/>
          <p:cNvSpPr>
            <a:spLocks noGrp="1" noChangeArrowheads="1"/>
          </p:cNvSpPr>
          <p:nvPr>
            <p:ph type="title"/>
          </p:nvPr>
        </p:nvSpPr>
        <p:spPr>
          <a:xfrm>
            <a:off x="-238125" y="266700"/>
            <a:ext cx="9610725" cy="914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 Benefits of the Acceptor-Connector Pattern</a:t>
            </a:r>
          </a:p>
        </p:txBody>
      </p:sp>
      <p:sp>
        <p:nvSpPr>
          <p:cNvPr id="144388" name="Rectangle 3"/>
          <p:cNvSpPr>
            <a:spLocks noChangeArrowheads="1"/>
          </p:cNvSpPr>
          <p:nvPr/>
        </p:nvSpPr>
        <p:spPr bwMode="auto">
          <a:xfrm>
            <a:off x="0" y="1030288"/>
            <a:ext cx="4922190" cy="2323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i="1" u="none" dirty="0">
                <a:latin typeface="+mn-lt"/>
              </a:rPr>
              <a:t>Reusability, portability, &amp; extensibility</a:t>
            </a:r>
          </a:p>
          <a:p>
            <a:pPr marL="228600" lvl="1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>
                <a:latin typeface="+mn-lt"/>
              </a:rPr>
              <a:t>D</a:t>
            </a:r>
            <a:r>
              <a:rPr lang="en-US" sz="2000" u="none" dirty="0" smtClean="0">
                <a:latin typeface="+mn-lt"/>
              </a:rPr>
              <a:t>ecouples </a:t>
            </a:r>
            <a:r>
              <a:rPr lang="en-US" sz="2000" u="none" dirty="0">
                <a:latin typeface="+mn-lt"/>
              </a:rPr>
              <a:t>mechanisms for connecting &amp; initializing service handlers from the service processing performed after service handlers are connected &amp; initialized </a:t>
            </a:r>
          </a:p>
        </p:txBody>
      </p:sp>
      <p:sp>
        <p:nvSpPr>
          <p:cNvPr id="5" name="Rectangle 50"/>
          <p:cNvSpPr>
            <a:spLocks noChangeArrowheads="1"/>
          </p:cNvSpPr>
          <p:nvPr/>
        </p:nvSpPr>
        <p:spPr bwMode="auto">
          <a:xfrm>
            <a:off x="5787178" y="1676939"/>
            <a:ext cx="2047875" cy="72231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/>
          </a:p>
        </p:txBody>
      </p:sp>
      <p:sp>
        <p:nvSpPr>
          <p:cNvPr id="6" name="Rectangle 306"/>
          <p:cNvSpPr>
            <a:spLocks noChangeArrowheads="1"/>
          </p:cNvSpPr>
          <p:nvPr/>
        </p:nvSpPr>
        <p:spPr bwMode="auto">
          <a:xfrm>
            <a:off x="5467186" y="5095842"/>
            <a:ext cx="1587" cy="1587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Rectangle 343"/>
          <p:cNvSpPr>
            <a:spLocks noChangeArrowheads="1"/>
          </p:cNvSpPr>
          <p:nvPr/>
        </p:nvSpPr>
        <p:spPr bwMode="auto">
          <a:xfrm>
            <a:off x="8580273" y="4730717"/>
            <a:ext cx="1588" cy="1746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Rectangle 344"/>
          <p:cNvSpPr>
            <a:spLocks noChangeArrowheads="1"/>
          </p:cNvSpPr>
          <p:nvPr/>
        </p:nvSpPr>
        <p:spPr bwMode="auto">
          <a:xfrm>
            <a:off x="7476961" y="4554504"/>
            <a:ext cx="1587" cy="1746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" name="Rectangle 61"/>
          <p:cNvSpPr>
            <a:spLocks noChangeArrowheads="1"/>
          </p:cNvSpPr>
          <p:nvPr/>
        </p:nvSpPr>
        <p:spPr bwMode="auto">
          <a:xfrm>
            <a:off x="6144365" y="4237577"/>
            <a:ext cx="1393825" cy="63817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7658840" y="1864264"/>
            <a:ext cx="1588" cy="206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11" name="Rectangle 48"/>
          <p:cNvSpPr>
            <a:spLocks noChangeArrowheads="1"/>
          </p:cNvSpPr>
          <p:nvPr/>
        </p:nvSpPr>
        <p:spPr bwMode="auto">
          <a:xfrm>
            <a:off x="5787178" y="1291177"/>
            <a:ext cx="2047875" cy="385762"/>
          </a:xfrm>
          <a:prstGeom prst="rect">
            <a:avLst/>
          </a:prstGeom>
          <a:solidFill>
            <a:srgbClr val="3366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/>
          </a:p>
        </p:txBody>
      </p:sp>
      <p:sp>
        <p:nvSpPr>
          <p:cNvPr id="12" name="Rectangle 49"/>
          <p:cNvSpPr>
            <a:spLocks noChangeArrowheads="1"/>
          </p:cNvSpPr>
          <p:nvPr/>
        </p:nvSpPr>
        <p:spPr bwMode="auto">
          <a:xfrm>
            <a:off x="5763365" y="1676939"/>
            <a:ext cx="2201863" cy="935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600" i="1" u="none">
                <a:solidFill>
                  <a:srgbClr val="000000"/>
                </a:solidFill>
                <a:cs typeface="Times New Roman" pitchFamily="18" charset="0"/>
              </a:rPr>
              <a:t>handle_event ()</a:t>
            </a:r>
            <a:endParaRPr lang="en-US" sz="1600" i="1" u="none">
              <a:cs typeface="Times New Roman" pitchFamily="18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600" i="1" u="none">
                <a:solidFill>
                  <a:srgbClr val="000000"/>
                </a:solidFill>
                <a:cs typeface="Times New Roman" pitchFamily="18" charset="0"/>
              </a:rPr>
              <a:t>get_handle()</a:t>
            </a:r>
            <a:endParaRPr lang="en-US" sz="1600" i="1" u="none"/>
          </a:p>
        </p:txBody>
      </p:sp>
      <p:sp>
        <p:nvSpPr>
          <p:cNvPr id="13" name="Rectangle 60"/>
          <p:cNvSpPr>
            <a:spLocks noChangeArrowheads="1"/>
          </p:cNvSpPr>
          <p:nvPr/>
        </p:nvSpPr>
        <p:spPr bwMode="auto">
          <a:xfrm>
            <a:off x="6098328" y="4305839"/>
            <a:ext cx="1544637" cy="3857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 smtClean="0">
                <a:solidFill>
                  <a:srgbClr val="000000"/>
                </a:solidFill>
                <a:cs typeface="Times New Roman" pitchFamily="18" charset="0"/>
              </a:rPr>
              <a:t>HTTP</a:t>
            </a:r>
            <a:endParaRPr lang="en-GB" sz="1400" b="1" u="none" dirty="0">
              <a:solidFill>
                <a:srgbClr val="000000"/>
              </a:solidFill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r>
              <a:rPr lang="en-GB" sz="1400" b="1" u="none" dirty="0">
                <a:solidFill>
                  <a:srgbClr val="000000"/>
                </a:solidFill>
                <a:cs typeface="Times New Roman" pitchFamily="18" charset="0"/>
              </a:rPr>
              <a:t>Handler</a:t>
            </a:r>
            <a:endParaRPr lang="en-US" sz="1400" b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/>
          </a:p>
        </p:txBody>
      </p:sp>
      <p:sp>
        <p:nvSpPr>
          <p:cNvPr id="14" name="Line 62"/>
          <p:cNvSpPr>
            <a:spLocks noChangeShapeType="1"/>
          </p:cNvSpPr>
          <p:nvPr/>
        </p:nvSpPr>
        <p:spPr bwMode="auto">
          <a:xfrm>
            <a:off x="6851209" y="2399253"/>
            <a:ext cx="1181" cy="18272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u="none"/>
          </a:p>
        </p:txBody>
      </p:sp>
      <p:sp>
        <p:nvSpPr>
          <p:cNvPr id="15" name="Line 63"/>
          <p:cNvSpPr>
            <a:spLocks noChangeShapeType="1"/>
          </p:cNvSpPr>
          <p:nvPr/>
        </p:nvSpPr>
        <p:spPr bwMode="auto">
          <a:xfrm>
            <a:off x="5663353" y="2984244"/>
            <a:ext cx="245034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u="none"/>
          </a:p>
        </p:txBody>
      </p:sp>
      <p:sp>
        <p:nvSpPr>
          <p:cNvPr id="16" name="Line 64"/>
          <p:cNvSpPr>
            <a:spLocks noChangeShapeType="1"/>
          </p:cNvSpPr>
          <p:nvPr/>
        </p:nvSpPr>
        <p:spPr bwMode="auto">
          <a:xfrm flipH="1">
            <a:off x="5660378" y="2969164"/>
            <a:ext cx="1587" cy="271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u="none"/>
          </a:p>
        </p:txBody>
      </p:sp>
      <p:sp>
        <p:nvSpPr>
          <p:cNvPr id="17" name="Line 65"/>
          <p:cNvSpPr>
            <a:spLocks noChangeShapeType="1"/>
          </p:cNvSpPr>
          <p:nvPr/>
        </p:nvSpPr>
        <p:spPr bwMode="auto">
          <a:xfrm flipH="1">
            <a:off x="8112110" y="2969164"/>
            <a:ext cx="1588" cy="271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u="none"/>
          </a:p>
        </p:txBody>
      </p:sp>
      <p:sp>
        <p:nvSpPr>
          <p:cNvPr id="18" name="Rectangle 47"/>
          <p:cNvSpPr>
            <a:spLocks noChangeArrowheads="1"/>
          </p:cNvSpPr>
          <p:nvPr/>
        </p:nvSpPr>
        <p:spPr bwMode="auto">
          <a:xfrm>
            <a:off x="5750665" y="1344874"/>
            <a:ext cx="2178050" cy="387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i="1" u="none" dirty="0">
                <a:solidFill>
                  <a:schemeClr val="bg1"/>
                </a:solidFill>
                <a:cs typeface="Times New Roman" pitchFamily="18" charset="0"/>
              </a:rPr>
              <a:t>Event Handler</a:t>
            </a:r>
            <a:endParaRPr lang="en-US" sz="1400" b="1" i="1" u="none" dirty="0">
              <a:solidFill>
                <a:schemeClr val="bg1"/>
              </a:solidFill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i="1" u="none" dirty="0">
              <a:solidFill>
                <a:schemeClr val="bg1"/>
              </a:solidFill>
            </a:endParaRPr>
          </a:p>
        </p:txBody>
      </p:sp>
      <p:sp>
        <p:nvSpPr>
          <p:cNvPr id="19" name="Rectangle 59"/>
          <p:cNvSpPr>
            <a:spLocks noChangeArrowheads="1"/>
          </p:cNvSpPr>
          <p:nvPr/>
        </p:nvSpPr>
        <p:spPr bwMode="auto">
          <a:xfrm>
            <a:off x="7379898" y="3231102"/>
            <a:ext cx="1393825" cy="638175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/>
          </a:p>
        </p:txBody>
      </p:sp>
      <p:sp>
        <p:nvSpPr>
          <p:cNvPr id="20" name="Rectangle 58"/>
          <p:cNvSpPr>
            <a:spLocks noChangeArrowheads="1"/>
          </p:cNvSpPr>
          <p:nvPr/>
        </p:nvSpPr>
        <p:spPr bwMode="auto">
          <a:xfrm>
            <a:off x="7326575" y="3291427"/>
            <a:ext cx="1544638" cy="3857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 smtClean="0">
                <a:solidFill>
                  <a:srgbClr val="000000"/>
                </a:solidFill>
                <a:cs typeface="Times New Roman" pitchFamily="18" charset="0"/>
              </a:rPr>
              <a:t>HTTP</a:t>
            </a:r>
          </a:p>
          <a:p>
            <a:pPr algn="ctr">
              <a:tabLst>
                <a:tab pos="611188" algn="l"/>
              </a:tabLst>
            </a:pPr>
            <a:r>
              <a:rPr lang="en-GB" sz="1400" b="1" u="none" dirty="0" smtClean="0">
                <a:solidFill>
                  <a:srgbClr val="000000"/>
                </a:solidFill>
                <a:cs typeface="Times New Roman" pitchFamily="18" charset="0"/>
              </a:rPr>
              <a:t>Acceptor</a:t>
            </a:r>
            <a:endParaRPr lang="en-US" sz="1400" b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/>
          </a:p>
        </p:txBody>
      </p:sp>
      <p:sp>
        <p:nvSpPr>
          <p:cNvPr id="21" name="Rectangle 52"/>
          <p:cNvSpPr>
            <a:spLocks noChangeArrowheads="1"/>
          </p:cNvSpPr>
          <p:nvPr/>
        </p:nvSpPr>
        <p:spPr bwMode="auto">
          <a:xfrm>
            <a:off x="4922190" y="3231102"/>
            <a:ext cx="1393825" cy="638175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/>
          </a:p>
        </p:txBody>
      </p:sp>
      <p:sp>
        <p:nvSpPr>
          <p:cNvPr id="22" name="Rectangle 51"/>
          <p:cNvSpPr>
            <a:spLocks noChangeArrowheads="1"/>
          </p:cNvSpPr>
          <p:nvPr/>
        </p:nvSpPr>
        <p:spPr bwMode="auto">
          <a:xfrm>
            <a:off x="4866628" y="3310477"/>
            <a:ext cx="1544637" cy="3857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 smtClean="0">
                <a:solidFill>
                  <a:srgbClr val="000000"/>
                </a:solidFill>
                <a:cs typeface="Times New Roman" pitchFamily="18" charset="0"/>
              </a:rPr>
              <a:t>HTTP</a:t>
            </a:r>
          </a:p>
          <a:p>
            <a:pPr algn="ctr">
              <a:tabLst>
                <a:tab pos="611188" algn="l"/>
              </a:tabLst>
            </a:pPr>
            <a:r>
              <a:rPr lang="en-GB" sz="1400" b="1" u="none" dirty="0" smtClean="0">
                <a:solidFill>
                  <a:srgbClr val="000000"/>
                </a:solidFill>
                <a:cs typeface="Times New Roman" pitchFamily="18" charset="0"/>
              </a:rPr>
              <a:t>Connector</a:t>
            </a:r>
            <a:endParaRPr lang="en-US" sz="1400" b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/>
          </a:p>
        </p:txBody>
      </p:sp>
      <p:sp>
        <p:nvSpPr>
          <p:cNvPr id="23" name="Isosceles Triangle 22"/>
          <p:cNvSpPr/>
          <p:nvPr/>
        </p:nvSpPr>
        <p:spPr bwMode="auto">
          <a:xfrm>
            <a:off x="6708363" y="2423637"/>
            <a:ext cx="286871" cy="296863"/>
          </a:xfrm>
          <a:prstGeom prst="triangl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3978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7" name="Rectangle 2"/>
          <p:cNvSpPr>
            <a:spLocks noGrp="1" noChangeArrowheads="1"/>
          </p:cNvSpPr>
          <p:nvPr>
            <p:ph type="title"/>
          </p:nvPr>
        </p:nvSpPr>
        <p:spPr>
          <a:xfrm>
            <a:off x="-238125" y="266700"/>
            <a:ext cx="9610725" cy="914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 Benefits of the Acceptor-Connector Pattern</a:t>
            </a:r>
          </a:p>
        </p:txBody>
      </p:sp>
      <p:sp>
        <p:nvSpPr>
          <p:cNvPr id="144388" name="Rectangle 3"/>
          <p:cNvSpPr>
            <a:spLocks noChangeArrowheads="1"/>
          </p:cNvSpPr>
          <p:nvPr/>
        </p:nvSpPr>
        <p:spPr bwMode="auto">
          <a:xfrm>
            <a:off x="0" y="1030288"/>
            <a:ext cx="4922190" cy="43242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i="1" u="none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Reusability, portability, &amp; extensibility</a:t>
            </a:r>
          </a:p>
          <a:p>
            <a:pPr marL="228600" lvl="1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D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ecouples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mechanisms for connecting &amp; initializing service handlers from the service processing performed after service handlers are connected &amp; initialized </a:t>
            </a:r>
          </a:p>
          <a:p>
            <a:pPr>
              <a:spcAft>
                <a:spcPts val="600"/>
              </a:spcAft>
            </a:pPr>
            <a:r>
              <a:rPr lang="en-US" sz="2000" b="1" i="1" u="none" dirty="0">
                <a:latin typeface="+mn-lt"/>
              </a:rPr>
              <a:t>Robustness</a:t>
            </a:r>
          </a:p>
          <a:p>
            <a:pPr marL="228600" lvl="1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 smtClean="0">
                <a:latin typeface="+mn-lt"/>
              </a:rPr>
              <a:t>Strongly </a:t>
            </a:r>
            <a:r>
              <a:rPr lang="en-US" sz="2000" u="none" dirty="0">
                <a:latin typeface="+mn-lt"/>
              </a:rPr>
              <a:t>decouples the service handler from </a:t>
            </a:r>
            <a:r>
              <a:rPr lang="en-US" sz="2000" u="none" dirty="0" smtClean="0">
                <a:latin typeface="+mn-lt"/>
              </a:rPr>
              <a:t>acceptor &amp; connector, </a:t>
            </a:r>
            <a:r>
              <a:rPr lang="en-US" sz="2000" u="none" dirty="0">
                <a:latin typeface="+mn-lt"/>
              </a:rPr>
              <a:t>which ensures that a </a:t>
            </a:r>
            <a:r>
              <a:rPr lang="en-US" sz="2000" u="none" dirty="0" smtClean="0">
                <a:latin typeface="+mn-lt"/>
              </a:rPr>
              <a:t>data-mode transport </a:t>
            </a:r>
            <a:r>
              <a:rPr lang="en-US" sz="2000" u="none" dirty="0">
                <a:latin typeface="+mn-lt"/>
              </a:rPr>
              <a:t>endpoint can’t </a:t>
            </a:r>
            <a:r>
              <a:rPr lang="en-US" sz="2000" u="none" dirty="0"/>
              <a:t>accidentally </a:t>
            </a:r>
            <a:r>
              <a:rPr lang="en-US" sz="2000" u="none" dirty="0" smtClean="0">
                <a:latin typeface="+mn-lt"/>
              </a:rPr>
              <a:t>be </a:t>
            </a:r>
            <a:r>
              <a:rPr lang="en-US" sz="2000" u="none" dirty="0">
                <a:latin typeface="+mn-lt"/>
              </a:rPr>
              <a:t>used to </a:t>
            </a:r>
            <a:r>
              <a:rPr lang="en-US" sz="2000" u="none" dirty="0" smtClean="0">
                <a:latin typeface="+mn-lt"/>
              </a:rPr>
              <a:t>accept or connect</a:t>
            </a:r>
            <a:endParaRPr lang="en-US" sz="2000" u="none" dirty="0">
              <a:latin typeface="+mn-lt"/>
            </a:endParaRPr>
          </a:p>
        </p:txBody>
      </p:sp>
      <p:sp>
        <p:nvSpPr>
          <p:cNvPr id="5" name="Rectangle 50"/>
          <p:cNvSpPr>
            <a:spLocks noChangeArrowheads="1"/>
          </p:cNvSpPr>
          <p:nvPr/>
        </p:nvSpPr>
        <p:spPr bwMode="auto">
          <a:xfrm>
            <a:off x="5787178" y="1676939"/>
            <a:ext cx="2047875" cy="72231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/>
          </a:p>
        </p:txBody>
      </p:sp>
      <p:sp>
        <p:nvSpPr>
          <p:cNvPr id="6" name="Rectangle 306"/>
          <p:cNvSpPr>
            <a:spLocks noChangeArrowheads="1"/>
          </p:cNvSpPr>
          <p:nvPr/>
        </p:nvSpPr>
        <p:spPr bwMode="auto">
          <a:xfrm>
            <a:off x="5467186" y="5095842"/>
            <a:ext cx="1587" cy="1587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Rectangle 343"/>
          <p:cNvSpPr>
            <a:spLocks noChangeArrowheads="1"/>
          </p:cNvSpPr>
          <p:nvPr/>
        </p:nvSpPr>
        <p:spPr bwMode="auto">
          <a:xfrm>
            <a:off x="8580273" y="4730717"/>
            <a:ext cx="1588" cy="1746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Rectangle 344"/>
          <p:cNvSpPr>
            <a:spLocks noChangeArrowheads="1"/>
          </p:cNvSpPr>
          <p:nvPr/>
        </p:nvSpPr>
        <p:spPr bwMode="auto">
          <a:xfrm>
            <a:off x="7476961" y="4554504"/>
            <a:ext cx="1587" cy="1746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" name="Rectangle 61"/>
          <p:cNvSpPr>
            <a:spLocks noChangeArrowheads="1"/>
          </p:cNvSpPr>
          <p:nvPr/>
        </p:nvSpPr>
        <p:spPr bwMode="auto">
          <a:xfrm>
            <a:off x="6144365" y="4237577"/>
            <a:ext cx="1393825" cy="63817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7658840" y="1864264"/>
            <a:ext cx="1588" cy="206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11" name="Rectangle 48"/>
          <p:cNvSpPr>
            <a:spLocks noChangeArrowheads="1"/>
          </p:cNvSpPr>
          <p:nvPr/>
        </p:nvSpPr>
        <p:spPr bwMode="auto">
          <a:xfrm>
            <a:off x="5787178" y="1291177"/>
            <a:ext cx="2047875" cy="385762"/>
          </a:xfrm>
          <a:prstGeom prst="rect">
            <a:avLst/>
          </a:prstGeom>
          <a:solidFill>
            <a:srgbClr val="3366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/>
          </a:p>
        </p:txBody>
      </p:sp>
      <p:sp>
        <p:nvSpPr>
          <p:cNvPr id="12" name="Rectangle 49"/>
          <p:cNvSpPr>
            <a:spLocks noChangeArrowheads="1"/>
          </p:cNvSpPr>
          <p:nvPr/>
        </p:nvSpPr>
        <p:spPr bwMode="auto">
          <a:xfrm>
            <a:off x="5763365" y="1676939"/>
            <a:ext cx="2201863" cy="935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600" i="1" u="none">
                <a:solidFill>
                  <a:srgbClr val="000000"/>
                </a:solidFill>
                <a:cs typeface="Times New Roman" pitchFamily="18" charset="0"/>
              </a:rPr>
              <a:t>handle_event ()</a:t>
            </a:r>
            <a:endParaRPr lang="en-US" sz="1600" i="1" u="none">
              <a:cs typeface="Times New Roman" pitchFamily="18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600" i="1" u="none">
                <a:solidFill>
                  <a:srgbClr val="000000"/>
                </a:solidFill>
                <a:cs typeface="Times New Roman" pitchFamily="18" charset="0"/>
              </a:rPr>
              <a:t>get_handle()</a:t>
            </a:r>
            <a:endParaRPr lang="en-US" sz="1600" i="1" u="none"/>
          </a:p>
        </p:txBody>
      </p:sp>
      <p:sp>
        <p:nvSpPr>
          <p:cNvPr id="13" name="Rectangle 60"/>
          <p:cNvSpPr>
            <a:spLocks noChangeArrowheads="1"/>
          </p:cNvSpPr>
          <p:nvPr/>
        </p:nvSpPr>
        <p:spPr bwMode="auto">
          <a:xfrm>
            <a:off x="6098328" y="4305839"/>
            <a:ext cx="1544637" cy="3857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 smtClean="0">
                <a:solidFill>
                  <a:srgbClr val="000000"/>
                </a:solidFill>
                <a:cs typeface="Times New Roman" pitchFamily="18" charset="0"/>
              </a:rPr>
              <a:t>HTTP</a:t>
            </a:r>
            <a:endParaRPr lang="en-GB" sz="1400" b="1" u="none" dirty="0">
              <a:solidFill>
                <a:srgbClr val="000000"/>
              </a:solidFill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r>
              <a:rPr lang="en-GB" sz="1400" b="1" u="none" dirty="0">
                <a:solidFill>
                  <a:srgbClr val="000000"/>
                </a:solidFill>
                <a:cs typeface="Times New Roman" pitchFamily="18" charset="0"/>
              </a:rPr>
              <a:t>Handler</a:t>
            </a:r>
            <a:endParaRPr lang="en-US" sz="1400" b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/>
          </a:p>
        </p:txBody>
      </p:sp>
      <p:sp>
        <p:nvSpPr>
          <p:cNvPr id="14" name="Line 62"/>
          <p:cNvSpPr>
            <a:spLocks noChangeShapeType="1"/>
          </p:cNvSpPr>
          <p:nvPr/>
        </p:nvSpPr>
        <p:spPr bwMode="auto">
          <a:xfrm>
            <a:off x="6851209" y="2399253"/>
            <a:ext cx="1181" cy="18272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u="none"/>
          </a:p>
        </p:txBody>
      </p:sp>
      <p:sp>
        <p:nvSpPr>
          <p:cNvPr id="15" name="Line 63"/>
          <p:cNvSpPr>
            <a:spLocks noChangeShapeType="1"/>
          </p:cNvSpPr>
          <p:nvPr/>
        </p:nvSpPr>
        <p:spPr bwMode="auto">
          <a:xfrm>
            <a:off x="5663353" y="2984244"/>
            <a:ext cx="245034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u="none"/>
          </a:p>
        </p:txBody>
      </p:sp>
      <p:sp>
        <p:nvSpPr>
          <p:cNvPr id="16" name="Line 64"/>
          <p:cNvSpPr>
            <a:spLocks noChangeShapeType="1"/>
          </p:cNvSpPr>
          <p:nvPr/>
        </p:nvSpPr>
        <p:spPr bwMode="auto">
          <a:xfrm flipH="1">
            <a:off x="5660378" y="2969164"/>
            <a:ext cx="1587" cy="271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u="none"/>
          </a:p>
        </p:txBody>
      </p:sp>
      <p:sp>
        <p:nvSpPr>
          <p:cNvPr id="17" name="Line 65"/>
          <p:cNvSpPr>
            <a:spLocks noChangeShapeType="1"/>
          </p:cNvSpPr>
          <p:nvPr/>
        </p:nvSpPr>
        <p:spPr bwMode="auto">
          <a:xfrm flipH="1">
            <a:off x="8112110" y="2969164"/>
            <a:ext cx="1588" cy="271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u="none"/>
          </a:p>
        </p:txBody>
      </p:sp>
      <p:sp>
        <p:nvSpPr>
          <p:cNvPr id="18" name="Rectangle 47"/>
          <p:cNvSpPr>
            <a:spLocks noChangeArrowheads="1"/>
          </p:cNvSpPr>
          <p:nvPr/>
        </p:nvSpPr>
        <p:spPr bwMode="auto">
          <a:xfrm>
            <a:off x="5750665" y="1344874"/>
            <a:ext cx="2178050" cy="387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i="1" u="none" dirty="0">
                <a:solidFill>
                  <a:schemeClr val="bg1"/>
                </a:solidFill>
                <a:cs typeface="Times New Roman" pitchFamily="18" charset="0"/>
              </a:rPr>
              <a:t>Event Handler</a:t>
            </a:r>
            <a:endParaRPr lang="en-US" sz="1400" b="1" i="1" u="none" dirty="0">
              <a:solidFill>
                <a:schemeClr val="bg1"/>
              </a:solidFill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i="1" u="none" dirty="0">
              <a:solidFill>
                <a:schemeClr val="bg1"/>
              </a:solidFill>
            </a:endParaRPr>
          </a:p>
        </p:txBody>
      </p:sp>
      <p:sp>
        <p:nvSpPr>
          <p:cNvPr id="19" name="Rectangle 59"/>
          <p:cNvSpPr>
            <a:spLocks noChangeArrowheads="1"/>
          </p:cNvSpPr>
          <p:nvPr/>
        </p:nvSpPr>
        <p:spPr bwMode="auto">
          <a:xfrm>
            <a:off x="7379898" y="3231102"/>
            <a:ext cx="1393825" cy="638175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/>
          </a:p>
        </p:txBody>
      </p:sp>
      <p:sp>
        <p:nvSpPr>
          <p:cNvPr id="20" name="Rectangle 58"/>
          <p:cNvSpPr>
            <a:spLocks noChangeArrowheads="1"/>
          </p:cNvSpPr>
          <p:nvPr/>
        </p:nvSpPr>
        <p:spPr bwMode="auto">
          <a:xfrm>
            <a:off x="7326575" y="3291427"/>
            <a:ext cx="1544638" cy="3857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 smtClean="0">
                <a:solidFill>
                  <a:srgbClr val="000000"/>
                </a:solidFill>
                <a:cs typeface="Times New Roman" pitchFamily="18" charset="0"/>
              </a:rPr>
              <a:t>HTTP</a:t>
            </a:r>
          </a:p>
          <a:p>
            <a:pPr algn="ctr">
              <a:tabLst>
                <a:tab pos="611188" algn="l"/>
              </a:tabLst>
            </a:pPr>
            <a:r>
              <a:rPr lang="en-GB" sz="1400" b="1" u="none" dirty="0" smtClean="0">
                <a:solidFill>
                  <a:srgbClr val="000000"/>
                </a:solidFill>
                <a:cs typeface="Times New Roman" pitchFamily="18" charset="0"/>
              </a:rPr>
              <a:t>Acceptor</a:t>
            </a:r>
            <a:endParaRPr lang="en-US" sz="1400" b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/>
          </a:p>
        </p:txBody>
      </p:sp>
      <p:sp>
        <p:nvSpPr>
          <p:cNvPr id="21" name="Rectangle 52"/>
          <p:cNvSpPr>
            <a:spLocks noChangeArrowheads="1"/>
          </p:cNvSpPr>
          <p:nvPr/>
        </p:nvSpPr>
        <p:spPr bwMode="auto">
          <a:xfrm>
            <a:off x="4922190" y="3231102"/>
            <a:ext cx="1393825" cy="638175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/>
          </a:p>
        </p:txBody>
      </p:sp>
      <p:sp>
        <p:nvSpPr>
          <p:cNvPr id="22" name="Rectangle 51"/>
          <p:cNvSpPr>
            <a:spLocks noChangeArrowheads="1"/>
          </p:cNvSpPr>
          <p:nvPr/>
        </p:nvSpPr>
        <p:spPr bwMode="auto">
          <a:xfrm>
            <a:off x="4866628" y="3310477"/>
            <a:ext cx="1544637" cy="3857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 smtClean="0">
                <a:solidFill>
                  <a:srgbClr val="000000"/>
                </a:solidFill>
                <a:cs typeface="Times New Roman" pitchFamily="18" charset="0"/>
              </a:rPr>
              <a:t>HTTP</a:t>
            </a:r>
          </a:p>
          <a:p>
            <a:pPr algn="ctr">
              <a:tabLst>
                <a:tab pos="611188" algn="l"/>
              </a:tabLst>
            </a:pPr>
            <a:r>
              <a:rPr lang="en-GB" sz="1400" b="1" u="none" dirty="0" smtClean="0">
                <a:solidFill>
                  <a:srgbClr val="000000"/>
                </a:solidFill>
                <a:cs typeface="Times New Roman" pitchFamily="18" charset="0"/>
              </a:rPr>
              <a:t>Connector</a:t>
            </a:r>
            <a:endParaRPr lang="en-US" sz="1400" b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/>
          </a:p>
        </p:txBody>
      </p:sp>
      <p:sp>
        <p:nvSpPr>
          <p:cNvPr id="23" name="Isosceles Triangle 22"/>
          <p:cNvSpPr/>
          <p:nvPr/>
        </p:nvSpPr>
        <p:spPr bwMode="auto">
          <a:xfrm>
            <a:off x="6708363" y="2423637"/>
            <a:ext cx="286871" cy="296863"/>
          </a:xfrm>
          <a:prstGeom prst="triangl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0625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-1" y="6353174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4387" name="Rectangle 2"/>
          <p:cNvSpPr>
            <a:spLocks noGrp="1" noChangeArrowheads="1"/>
          </p:cNvSpPr>
          <p:nvPr>
            <p:ph type="title"/>
          </p:nvPr>
        </p:nvSpPr>
        <p:spPr>
          <a:xfrm>
            <a:off x="-238125" y="266700"/>
            <a:ext cx="9610725" cy="914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 Benefits of the Acceptor-Connector Pattern</a:t>
            </a:r>
          </a:p>
        </p:txBody>
      </p:sp>
      <p:sp>
        <p:nvSpPr>
          <p:cNvPr id="144388" name="Rectangle 3"/>
          <p:cNvSpPr>
            <a:spLocks noChangeArrowheads="1"/>
          </p:cNvSpPr>
          <p:nvPr/>
        </p:nvSpPr>
        <p:spPr bwMode="auto">
          <a:xfrm>
            <a:off x="0" y="1030288"/>
            <a:ext cx="4922190" cy="570925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i="1" u="none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Reusability, portability, &amp; extensibility</a:t>
            </a:r>
          </a:p>
          <a:p>
            <a:pPr marL="228600" lvl="1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D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ecouples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mechanisms for connecting &amp; initializing service handlers from the service processing performed after service handlers are connected &amp; initialized </a:t>
            </a:r>
          </a:p>
          <a:p>
            <a:pPr>
              <a:spcAft>
                <a:spcPts val="600"/>
              </a:spcAft>
            </a:pPr>
            <a:r>
              <a:rPr lang="en-US" sz="2000" b="1" i="1" u="none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Robustness</a:t>
            </a:r>
          </a:p>
          <a:p>
            <a:pPr marL="228600" lvl="1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Strongly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decouples the service handler from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acceptor &amp; connector,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which ensures that a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data-mode transport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endpoint can’t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accidentally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be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used to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accept or connect</a:t>
            </a:r>
            <a:endParaRPr lang="en-US" sz="2000" u="none" dirty="0">
              <a:solidFill>
                <a:schemeClr val="bg1">
                  <a:lumMod val="75000"/>
                </a:schemeClr>
              </a:solidFill>
              <a:latin typeface="+mn-lt"/>
            </a:endParaRPr>
          </a:p>
          <a:p>
            <a:pPr>
              <a:spcAft>
                <a:spcPts val="600"/>
              </a:spcAft>
            </a:pPr>
            <a:r>
              <a:rPr lang="en-US" sz="2000" b="1" i="1" u="none" dirty="0">
                <a:latin typeface="+mn-lt"/>
              </a:rPr>
              <a:t>Efficiency</a:t>
            </a:r>
          </a:p>
          <a:p>
            <a:pPr marL="228600" lvl="1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 smtClean="0">
                <a:latin typeface="+mn-lt"/>
              </a:rPr>
              <a:t>Can </a:t>
            </a:r>
            <a:r>
              <a:rPr lang="en-US" sz="2000" u="none" dirty="0">
                <a:latin typeface="+mn-lt"/>
              </a:rPr>
              <a:t>establish connections actively with many hosts asynchronously &amp; efficiently over long-latency wide area </a:t>
            </a:r>
            <a:r>
              <a:rPr lang="en-US" sz="2000" u="none" dirty="0" smtClean="0">
                <a:latin typeface="+mn-lt"/>
              </a:rPr>
              <a:t>networks</a:t>
            </a:r>
            <a:endParaRPr lang="en-US" sz="2000" u="none" dirty="0">
              <a:latin typeface="+mn-lt"/>
            </a:endParaRPr>
          </a:p>
        </p:txBody>
      </p:sp>
      <p:sp>
        <p:nvSpPr>
          <p:cNvPr id="5" name="Rectangle 50"/>
          <p:cNvSpPr>
            <a:spLocks noChangeArrowheads="1"/>
          </p:cNvSpPr>
          <p:nvPr/>
        </p:nvSpPr>
        <p:spPr bwMode="auto">
          <a:xfrm>
            <a:off x="5787178" y="1676939"/>
            <a:ext cx="2047875" cy="72231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/>
          </a:p>
        </p:txBody>
      </p:sp>
      <p:sp>
        <p:nvSpPr>
          <p:cNvPr id="6" name="Rectangle 306"/>
          <p:cNvSpPr>
            <a:spLocks noChangeArrowheads="1"/>
          </p:cNvSpPr>
          <p:nvPr/>
        </p:nvSpPr>
        <p:spPr bwMode="auto">
          <a:xfrm>
            <a:off x="5467186" y="5095842"/>
            <a:ext cx="1587" cy="1587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Rectangle 343"/>
          <p:cNvSpPr>
            <a:spLocks noChangeArrowheads="1"/>
          </p:cNvSpPr>
          <p:nvPr/>
        </p:nvSpPr>
        <p:spPr bwMode="auto">
          <a:xfrm>
            <a:off x="8580273" y="4730717"/>
            <a:ext cx="1588" cy="1746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Rectangle 344"/>
          <p:cNvSpPr>
            <a:spLocks noChangeArrowheads="1"/>
          </p:cNvSpPr>
          <p:nvPr/>
        </p:nvSpPr>
        <p:spPr bwMode="auto">
          <a:xfrm>
            <a:off x="7476961" y="4554504"/>
            <a:ext cx="1587" cy="1746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" name="Rectangle 61"/>
          <p:cNvSpPr>
            <a:spLocks noChangeArrowheads="1"/>
          </p:cNvSpPr>
          <p:nvPr/>
        </p:nvSpPr>
        <p:spPr bwMode="auto">
          <a:xfrm>
            <a:off x="6144365" y="4237577"/>
            <a:ext cx="1393825" cy="63817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7658840" y="1864264"/>
            <a:ext cx="1588" cy="206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11" name="Rectangle 48"/>
          <p:cNvSpPr>
            <a:spLocks noChangeArrowheads="1"/>
          </p:cNvSpPr>
          <p:nvPr/>
        </p:nvSpPr>
        <p:spPr bwMode="auto">
          <a:xfrm>
            <a:off x="5787178" y="1291177"/>
            <a:ext cx="2047875" cy="385762"/>
          </a:xfrm>
          <a:prstGeom prst="rect">
            <a:avLst/>
          </a:prstGeom>
          <a:solidFill>
            <a:srgbClr val="3366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/>
          </a:p>
        </p:txBody>
      </p:sp>
      <p:sp>
        <p:nvSpPr>
          <p:cNvPr id="12" name="Rectangle 49"/>
          <p:cNvSpPr>
            <a:spLocks noChangeArrowheads="1"/>
          </p:cNvSpPr>
          <p:nvPr/>
        </p:nvSpPr>
        <p:spPr bwMode="auto">
          <a:xfrm>
            <a:off x="5763365" y="1676939"/>
            <a:ext cx="2201863" cy="935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600" i="1" u="none">
                <a:solidFill>
                  <a:srgbClr val="000000"/>
                </a:solidFill>
                <a:cs typeface="Times New Roman" pitchFamily="18" charset="0"/>
              </a:rPr>
              <a:t>handle_event ()</a:t>
            </a:r>
            <a:endParaRPr lang="en-US" sz="1600" i="1" u="none">
              <a:cs typeface="Times New Roman" pitchFamily="18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600" i="1" u="none">
                <a:solidFill>
                  <a:srgbClr val="000000"/>
                </a:solidFill>
                <a:cs typeface="Times New Roman" pitchFamily="18" charset="0"/>
              </a:rPr>
              <a:t>get_handle()</a:t>
            </a:r>
            <a:endParaRPr lang="en-US" sz="1600" i="1" u="none"/>
          </a:p>
        </p:txBody>
      </p:sp>
      <p:sp>
        <p:nvSpPr>
          <p:cNvPr id="13" name="Rectangle 60"/>
          <p:cNvSpPr>
            <a:spLocks noChangeArrowheads="1"/>
          </p:cNvSpPr>
          <p:nvPr/>
        </p:nvSpPr>
        <p:spPr bwMode="auto">
          <a:xfrm>
            <a:off x="6098328" y="4305839"/>
            <a:ext cx="1544637" cy="3857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 smtClean="0">
                <a:solidFill>
                  <a:srgbClr val="000000"/>
                </a:solidFill>
                <a:cs typeface="Times New Roman" pitchFamily="18" charset="0"/>
              </a:rPr>
              <a:t>HTTP</a:t>
            </a:r>
            <a:endParaRPr lang="en-GB" sz="1400" b="1" u="none" dirty="0">
              <a:solidFill>
                <a:srgbClr val="000000"/>
              </a:solidFill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r>
              <a:rPr lang="en-GB" sz="1400" b="1" u="none" dirty="0">
                <a:solidFill>
                  <a:srgbClr val="000000"/>
                </a:solidFill>
                <a:cs typeface="Times New Roman" pitchFamily="18" charset="0"/>
              </a:rPr>
              <a:t>Handler</a:t>
            </a:r>
            <a:endParaRPr lang="en-US" sz="1400" b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/>
          </a:p>
        </p:txBody>
      </p:sp>
      <p:sp>
        <p:nvSpPr>
          <p:cNvPr id="14" name="Line 62"/>
          <p:cNvSpPr>
            <a:spLocks noChangeShapeType="1"/>
          </p:cNvSpPr>
          <p:nvPr/>
        </p:nvSpPr>
        <p:spPr bwMode="auto">
          <a:xfrm>
            <a:off x="6851209" y="2399253"/>
            <a:ext cx="1181" cy="18272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u="none"/>
          </a:p>
        </p:txBody>
      </p:sp>
      <p:sp>
        <p:nvSpPr>
          <p:cNvPr id="15" name="Line 63"/>
          <p:cNvSpPr>
            <a:spLocks noChangeShapeType="1"/>
          </p:cNvSpPr>
          <p:nvPr/>
        </p:nvSpPr>
        <p:spPr bwMode="auto">
          <a:xfrm>
            <a:off x="5663353" y="2984244"/>
            <a:ext cx="245034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u="none"/>
          </a:p>
        </p:txBody>
      </p:sp>
      <p:sp>
        <p:nvSpPr>
          <p:cNvPr id="16" name="Line 64"/>
          <p:cNvSpPr>
            <a:spLocks noChangeShapeType="1"/>
          </p:cNvSpPr>
          <p:nvPr/>
        </p:nvSpPr>
        <p:spPr bwMode="auto">
          <a:xfrm flipH="1">
            <a:off x="5660378" y="2969164"/>
            <a:ext cx="1587" cy="271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u="none"/>
          </a:p>
        </p:txBody>
      </p:sp>
      <p:sp>
        <p:nvSpPr>
          <p:cNvPr id="17" name="Line 65"/>
          <p:cNvSpPr>
            <a:spLocks noChangeShapeType="1"/>
          </p:cNvSpPr>
          <p:nvPr/>
        </p:nvSpPr>
        <p:spPr bwMode="auto">
          <a:xfrm flipH="1">
            <a:off x="8112110" y="2969164"/>
            <a:ext cx="1588" cy="271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u="none"/>
          </a:p>
        </p:txBody>
      </p:sp>
      <p:sp>
        <p:nvSpPr>
          <p:cNvPr id="18" name="Rectangle 47"/>
          <p:cNvSpPr>
            <a:spLocks noChangeArrowheads="1"/>
          </p:cNvSpPr>
          <p:nvPr/>
        </p:nvSpPr>
        <p:spPr bwMode="auto">
          <a:xfrm>
            <a:off x="5750665" y="1344874"/>
            <a:ext cx="2178050" cy="387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i="1" u="none" dirty="0">
                <a:solidFill>
                  <a:schemeClr val="bg1"/>
                </a:solidFill>
                <a:cs typeface="Times New Roman" pitchFamily="18" charset="0"/>
              </a:rPr>
              <a:t>Event Handler</a:t>
            </a:r>
            <a:endParaRPr lang="en-US" sz="1400" b="1" i="1" u="none" dirty="0">
              <a:solidFill>
                <a:schemeClr val="bg1"/>
              </a:solidFill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i="1" u="none" dirty="0">
              <a:solidFill>
                <a:schemeClr val="bg1"/>
              </a:solidFill>
            </a:endParaRPr>
          </a:p>
        </p:txBody>
      </p:sp>
      <p:sp>
        <p:nvSpPr>
          <p:cNvPr id="19" name="Rectangle 59"/>
          <p:cNvSpPr>
            <a:spLocks noChangeArrowheads="1"/>
          </p:cNvSpPr>
          <p:nvPr/>
        </p:nvSpPr>
        <p:spPr bwMode="auto">
          <a:xfrm>
            <a:off x="7379898" y="3231102"/>
            <a:ext cx="1393825" cy="638175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/>
          </a:p>
        </p:txBody>
      </p:sp>
      <p:sp>
        <p:nvSpPr>
          <p:cNvPr id="20" name="Rectangle 58"/>
          <p:cNvSpPr>
            <a:spLocks noChangeArrowheads="1"/>
          </p:cNvSpPr>
          <p:nvPr/>
        </p:nvSpPr>
        <p:spPr bwMode="auto">
          <a:xfrm>
            <a:off x="7326575" y="3291427"/>
            <a:ext cx="1544638" cy="3857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 smtClean="0">
                <a:solidFill>
                  <a:srgbClr val="000000"/>
                </a:solidFill>
                <a:cs typeface="Times New Roman" pitchFamily="18" charset="0"/>
              </a:rPr>
              <a:t>HTTP</a:t>
            </a:r>
          </a:p>
          <a:p>
            <a:pPr algn="ctr">
              <a:tabLst>
                <a:tab pos="611188" algn="l"/>
              </a:tabLst>
            </a:pPr>
            <a:r>
              <a:rPr lang="en-GB" sz="1400" b="1" u="none" dirty="0" smtClean="0">
                <a:solidFill>
                  <a:srgbClr val="000000"/>
                </a:solidFill>
                <a:cs typeface="Times New Roman" pitchFamily="18" charset="0"/>
              </a:rPr>
              <a:t>Acceptor</a:t>
            </a:r>
            <a:endParaRPr lang="en-US" sz="1400" b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/>
          </a:p>
        </p:txBody>
      </p:sp>
      <p:sp>
        <p:nvSpPr>
          <p:cNvPr id="21" name="Rectangle 52"/>
          <p:cNvSpPr>
            <a:spLocks noChangeArrowheads="1"/>
          </p:cNvSpPr>
          <p:nvPr/>
        </p:nvSpPr>
        <p:spPr bwMode="auto">
          <a:xfrm>
            <a:off x="4922190" y="3231102"/>
            <a:ext cx="1393825" cy="638175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/>
          </a:p>
        </p:txBody>
      </p:sp>
      <p:sp>
        <p:nvSpPr>
          <p:cNvPr id="22" name="Rectangle 51"/>
          <p:cNvSpPr>
            <a:spLocks noChangeArrowheads="1"/>
          </p:cNvSpPr>
          <p:nvPr/>
        </p:nvSpPr>
        <p:spPr bwMode="auto">
          <a:xfrm>
            <a:off x="4866628" y="3310477"/>
            <a:ext cx="1544637" cy="3857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 smtClean="0">
                <a:solidFill>
                  <a:srgbClr val="000000"/>
                </a:solidFill>
                <a:cs typeface="Times New Roman" pitchFamily="18" charset="0"/>
              </a:rPr>
              <a:t>HTTP</a:t>
            </a:r>
          </a:p>
          <a:p>
            <a:pPr algn="ctr">
              <a:tabLst>
                <a:tab pos="611188" algn="l"/>
              </a:tabLst>
            </a:pPr>
            <a:r>
              <a:rPr lang="en-GB" sz="1400" b="1" u="none" dirty="0" smtClean="0">
                <a:solidFill>
                  <a:srgbClr val="000000"/>
                </a:solidFill>
                <a:cs typeface="Times New Roman" pitchFamily="18" charset="0"/>
              </a:rPr>
              <a:t>Connector</a:t>
            </a:r>
            <a:endParaRPr lang="en-US" sz="1400" b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/>
          </a:p>
        </p:txBody>
      </p:sp>
      <p:sp>
        <p:nvSpPr>
          <p:cNvPr id="23" name="Isosceles Triangle 22"/>
          <p:cNvSpPr/>
          <p:nvPr/>
        </p:nvSpPr>
        <p:spPr bwMode="auto">
          <a:xfrm>
            <a:off x="6708363" y="2423637"/>
            <a:ext cx="286871" cy="296863"/>
          </a:xfrm>
          <a:prstGeom prst="triangl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059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7" name="Rectangle 2"/>
          <p:cNvSpPr>
            <a:spLocks noGrp="1" noChangeArrowheads="1"/>
          </p:cNvSpPr>
          <p:nvPr>
            <p:ph type="title"/>
          </p:nvPr>
        </p:nvSpPr>
        <p:spPr>
          <a:xfrm>
            <a:off x="-238125" y="257175"/>
            <a:ext cx="9610725" cy="914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Limitations of the Acceptor-Connector Pattern</a:t>
            </a:r>
          </a:p>
        </p:txBody>
      </p:sp>
      <p:sp>
        <p:nvSpPr>
          <p:cNvPr id="144389" name="Rectangle 4"/>
          <p:cNvSpPr>
            <a:spLocks noChangeArrowheads="1"/>
          </p:cNvSpPr>
          <p:nvPr/>
        </p:nvSpPr>
        <p:spPr bwMode="auto">
          <a:xfrm>
            <a:off x="-1" y="1020763"/>
            <a:ext cx="5000626" cy="140038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i="1" u="none" dirty="0">
                <a:latin typeface="+mn-lt"/>
              </a:rPr>
              <a:t>Additional indirection</a:t>
            </a:r>
          </a:p>
          <a:p>
            <a:pPr marL="228600" lvl="1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 smtClean="0">
                <a:latin typeface="+mn-lt"/>
              </a:rPr>
              <a:t>Can </a:t>
            </a:r>
            <a:r>
              <a:rPr lang="en-US" sz="2000" u="none" dirty="0">
                <a:latin typeface="+mn-lt"/>
              </a:rPr>
              <a:t>incur additional indirection compared to using the underlying network programming interfaces directly </a:t>
            </a:r>
          </a:p>
        </p:txBody>
      </p:sp>
      <p:sp>
        <p:nvSpPr>
          <p:cNvPr id="4" name="Rectangle 50"/>
          <p:cNvSpPr>
            <a:spLocks noChangeArrowheads="1"/>
          </p:cNvSpPr>
          <p:nvPr/>
        </p:nvSpPr>
        <p:spPr bwMode="auto">
          <a:xfrm>
            <a:off x="5787178" y="1676939"/>
            <a:ext cx="2047875" cy="72231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/>
          </a:p>
        </p:txBody>
      </p:sp>
      <p:sp>
        <p:nvSpPr>
          <p:cNvPr id="5" name="Rectangle 306"/>
          <p:cNvSpPr>
            <a:spLocks noChangeArrowheads="1"/>
          </p:cNvSpPr>
          <p:nvPr/>
        </p:nvSpPr>
        <p:spPr bwMode="auto">
          <a:xfrm>
            <a:off x="5467186" y="5095842"/>
            <a:ext cx="1587" cy="1587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" name="Rectangle 343"/>
          <p:cNvSpPr>
            <a:spLocks noChangeArrowheads="1"/>
          </p:cNvSpPr>
          <p:nvPr/>
        </p:nvSpPr>
        <p:spPr bwMode="auto">
          <a:xfrm>
            <a:off x="8580273" y="4730717"/>
            <a:ext cx="1588" cy="1746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Rectangle 344"/>
          <p:cNvSpPr>
            <a:spLocks noChangeArrowheads="1"/>
          </p:cNvSpPr>
          <p:nvPr/>
        </p:nvSpPr>
        <p:spPr bwMode="auto">
          <a:xfrm>
            <a:off x="7476961" y="4554504"/>
            <a:ext cx="1587" cy="1746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Rectangle 61"/>
          <p:cNvSpPr>
            <a:spLocks noChangeArrowheads="1"/>
          </p:cNvSpPr>
          <p:nvPr/>
        </p:nvSpPr>
        <p:spPr bwMode="auto">
          <a:xfrm>
            <a:off x="6144365" y="4237577"/>
            <a:ext cx="1393825" cy="63817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7658840" y="1864264"/>
            <a:ext cx="1588" cy="206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10" name="Rectangle 48"/>
          <p:cNvSpPr>
            <a:spLocks noChangeArrowheads="1"/>
          </p:cNvSpPr>
          <p:nvPr/>
        </p:nvSpPr>
        <p:spPr bwMode="auto">
          <a:xfrm>
            <a:off x="5787178" y="1291177"/>
            <a:ext cx="2047875" cy="385762"/>
          </a:xfrm>
          <a:prstGeom prst="rect">
            <a:avLst/>
          </a:prstGeom>
          <a:solidFill>
            <a:srgbClr val="3366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/>
          </a:p>
        </p:txBody>
      </p:sp>
      <p:sp>
        <p:nvSpPr>
          <p:cNvPr id="11" name="Rectangle 49"/>
          <p:cNvSpPr>
            <a:spLocks noChangeArrowheads="1"/>
          </p:cNvSpPr>
          <p:nvPr/>
        </p:nvSpPr>
        <p:spPr bwMode="auto">
          <a:xfrm>
            <a:off x="5763365" y="1676939"/>
            <a:ext cx="2201863" cy="935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600" i="1" u="none">
                <a:solidFill>
                  <a:srgbClr val="000000"/>
                </a:solidFill>
                <a:cs typeface="Times New Roman" pitchFamily="18" charset="0"/>
              </a:rPr>
              <a:t>handle_event ()</a:t>
            </a:r>
            <a:endParaRPr lang="en-US" sz="1600" i="1" u="none">
              <a:cs typeface="Times New Roman" pitchFamily="18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600" i="1" u="none">
                <a:solidFill>
                  <a:srgbClr val="000000"/>
                </a:solidFill>
                <a:cs typeface="Times New Roman" pitchFamily="18" charset="0"/>
              </a:rPr>
              <a:t>get_handle()</a:t>
            </a:r>
            <a:endParaRPr lang="en-US" sz="1600" i="1" u="none"/>
          </a:p>
        </p:txBody>
      </p:sp>
      <p:sp>
        <p:nvSpPr>
          <p:cNvPr id="12" name="Rectangle 60"/>
          <p:cNvSpPr>
            <a:spLocks noChangeArrowheads="1"/>
          </p:cNvSpPr>
          <p:nvPr/>
        </p:nvSpPr>
        <p:spPr bwMode="auto">
          <a:xfrm>
            <a:off x="6098328" y="4305839"/>
            <a:ext cx="1544637" cy="3857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 smtClean="0">
                <a:solidFill>
                  <a:srgbClr val="000000"/>
                </a:solidFill>
                <a:cs typeface="Times New Roman" pitchFamily="18" charset="0"/>
              </a:rPr>
              <a:t>HTTP</a:t>
            </a:r>
            <a:endParaRPr lang="en-GB" sz="1400" b="1" u="none" dirty="0">
              <a:solidFill>
                <a:srgbClr val="000000"/>
              </a:solidFill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r>
              <a:rPr lang="en-GB" sz="1400" b="1" u="none" dirty="0">
                <a:solidFill>
                  <a:srgbClr val="000000"/>
                </a:solidFill>
                <a:cs typeface="Times New Roman" pitchFamily="18" charset="0"/>
              </a:rPr>
              <a:t>Handler</a:t>
            </a:r>
            <a:endParaRPr lang="en-US" sz="1400" b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/>
          </a:p>
        </p:txBody>
      </p:sp>
      <p:sp>
        <p:nvSpPr>
          <p:cNvPr id="13" name="Line 62"/>
          <p:cNvSpPr>
            <a:spLocks noChangeShapeType="1"/>
          </p:cNvSpPr>
          <p:nvPr/>
        </p:nvSpPr>
        <p:spPr bwMode="auto">
          <a:xfrm>
            <a:off x="6851209" y="2399253"/>
            <a:ext cx="1181" cy="18272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u="none"/>
          </a:p>
        </p:txBody>
      </p:sp>
      <p:sp>
        <p:nvSpPr>
          <p:cNvPr id="14" name="Line 63"/>
          <p:cNvSpPr>
            <a:spLocks noChangeShapeType="1"/>
          </p:cNvSpPr>
          <p:nvPr/>
        </p:nvSpPr>
        <p:spPr bwMode="auto">
          <a:xfrm>
            <a:off x="5663353" y="2984244"/>
            <a:ext cx="245034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u="none"/>
          </a:p>
        </p:txBody>
      </p:sp>
      <p:sp>
        <p:nvSpPr>
          <p:cNvPr id="15" name="Line 64"/>
          <p:cNvSpPr>
            <a:spLocks noChangeShapeType="1"/>
          </p:cNvSpPr>
          <p:nvPr/>
        </p:nvSpPr>
        <p:spPr bwMode="auto">
          <a:xfrm flipH="1">
            <a:off x="5660378" y="2969164"/>
            <a:ext cx="1587" cy="271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u="none"/>
          </a:p>
        </p:txBody>
      </p:sp>
      <p:sp>
        <p:nvSpPr>
          <p:cNvPr id="16" name="Line 65"/>
          <p:cNvSpPr>
            <a:spLocks noChangeShapeType="1"/>
          </p:cNvSpPr>
          <p:nvPr/>
        </p:nvSpPr>
        <p:spPr bwMode="auto">
          <a:xfrm flipH="1">
            <a:off x="8112110" y="2969164"/>
            <a:ext cx="1588" cy="271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u="none"/>
          </a:p>
        </p:txBody>
      </p:sp>
      <p:sp>
        <p:nvSpPr>
          <p:cNvPr id="17" name="Rectangle 47"/>
          <p:cNvSpPr>
            <a:spLocks noChangeArrowheads="1"/>
          </p:cNvSpPr>
          <p:nvPr/>
        </p:nvSpPr>
        <p:spPr bwMode="auto">
          <a:xfrm>
            <a:off x="5750665" y="1344874"/>
            <a:ext cx="2178050" cy="387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i="1" u="none" dirty="0">
                <a:solidFill>
                  <a:schemeClr val="bg1"/>
                </a:solidFill>
                <a:cs typeface="Times New Roman" pitchFamily="18" charset="0"/>
              </a:rPr>
              <a:t>Event Handler</a:t>
            </a:r>
            <a:endParaRPr lang="en-US" sz="1400" b="1" i="1" u="none" dirty="0">
              <a:solidFill>
                <a:schemeClr val="bg1"/>
              </a:solidFill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i="1" u="none" dirty="0">
              <a:solidFill>
                <a:schemeClr val="bg1"/>
              </a:solidFill>
            </a:endParaRPr>
          </a:p>
        </p:txBody>
      </p:sp>
      <p:sp>
        <p:nvSpPr>
          <p:cNvPr id="18" name="Rectangle 59"/>
          <p:cNvSpPr>
            <a:spLocks noChangeArrowheads="1"/>
          </p:cNvSpPr>
          <p:nvPr/>
        </p:nvSpPr>
        <p:spPr bwMode="auto">
          <a:xfrm>
            <a:off x="7379898" y="3231102"/>
            <a:ext cx="1393825" cy="638175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/>
          </a:p>
        </p:txBody>
      </p:sp>
      <p:sp>
        <p:nvSpPr>
          <p:cNvPr id="19" name="Rectangle 58"/>
          <p:cNvSpPr>
            <a:spLocks noChangeArrowheads="1"/>
          </p:cNvSpPr>
          <p:nvPr/>
        </p:nvSpPr>
        <p:spPr bwMode="auto">
          <a:xfrm>
            <a:off x="7326575" y="3291427"/>
            <a:ext cx="1544638" cy="3857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 smtClean="0">
                <a:solidFill>
                  <a:srgbClr val="000000"/>
                </a:solidFill>
                <a:cs typeface="Times New Roman" pitchFamily="18" charset="0"/>
              </a:rPr>
              <a:t>HTTP</a:t>
            </a:r>
          </a:p>
          <a:p>
            <a:pPr algn="ctr">
              <a:tabLst>
                <a:tab pos="611188" algn="l"/>
              </a:tabLst>
            </a:pPr>
            <a:r>
              <a:rPr lang="en-GB" sz="1400" b="1" u="none" dirty="0" smtClean="0">
                <a:solidFill>
                  <a:srgbClr val="000000"/>
                </a:solidFill>
                <a:cs typeface="Times New Roman" pitchFamily="18" charset="0"/>
              </a:rPr>
              <a:t>Acceptor</a:t>
            </a:r>
            <a:endParaRPr lang="en-US" sz="1400" b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/>
          </a:p>
        </p:txBody>
      </p:sp>
      <p:sp>
        <p:nvSpPr>
          <p:cNvPr id="20" name="Rectangle 52"/>
          <p:cNvSpPr>
            <a:spLocks noChangeArrowheads="1"/>
          </p:cNvSpPr>
          <p:nvPr/>
        </p:nvSpPr>
        <p:spPr bwMode="auto">
          <a:xfrm>
            <a:off x="4922190" y="3231102"/>
            <a:ext cx="1393825" cy="638175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/>
          </a:p>
        </p:txBody>
      </p:sp>
      <p:sp>
        <p:nvSpPr>
          <p:cNvPr id="21" name="Rectangle 51"/>
          <p:cNvSpPr>
            <a:spLocks noChangeArrowheads="1"/>
          </p:cNvSpPr>
          <p:nvPr/>
        </p:nvSpPr>
        <p:spPr bwMode="auto">
          <a:xfrm>
            <a:off x="4866628" y="3310477"/>
            <a:ext cx="1544637" cy="3857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 smtClean="0">
                <a:solidFill>
                  <a:srgbClr val="000000"/>
                </a:solidFill>
                <a:cs typeface="Times New Roman" pitchFamily="18" charset="0"/>
              </a:rPr>
              <a:t>HTTP</a:t>
            </a:r>
          </a:p>
          <a:p>
            <a:pPr algn="ctr">
              <a:tabLst>
                <a:tab pos="611188" algn="l"/>
              </a:tabLst>
            </a:pPr>
            <a:r>
              <a:rPr lang="en-GB" sz="1400" b="1" u="none" dirty="0" smtClean="0">
                <a:solidFill>
                  <a:srgbClr val="000000"/>
                </a:solidFill>
                <a:cs typeface="Times New Roman" pitchFamily="18" charset="0"/>
              </a:rPr>
              <a:t>Connector</a:t>
            </a:r>
            <a:endParaRPr lang="en-US" sz="1400" b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/>
          </a:p>
        </p:txBody>
      </p:sp>
      <p:sp>
        <p:nvSpPr>
          <p:cNvPr id="22" name="Isosceles Triangle 21"/>
          <p:cNvSpPr/>
          <p:nvPr/>
        </p:nvSpPr>
        <p:spPr bwMode="auto">
          <a:xfrm>
            <a:off x="6708363" y="2423637"/>
            <a:ext cx="286871" cy="296863"/>
          </a:xfrm>
          <a:prstGeom prst="triangl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2623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7" name="Rectangle 2"/>
          <p:cNvSpPr>
            <a:spLocks noGrp="1" noChangeArrowheads="1"/>
          </p:cNvSpPr>
          <p:nvPr>
            <p:ph type="title"/>
          </p:nvPr>
        </p:nvSpPr>
        <p:spPr>
          <a:xfrm>
            <a:off x="-238125" y="257175"/>
            <a:ext cx="9610725" cy="914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Limitations of the Acceptor-Connector Pattern</a:t>
            </a:r>
          </a:p>
        </p:txBody>
      </p:sp>
      <p:sp>
        <p:nvSpPr>
          <p:cNvPr id="144389" name="Rectangle 4"/>
          <p:cNvSpPr>
            <a:spLocks noChangeArrowheads="1"/>
          </p:cNvSpPr>
          <p:nvPr/>
        </p:nvSpPr>
        <p:spPr bwMode="auto">
          <a:xfrm>
            <a:off x="-1" y="1020763"/>
            <a:ext cx="5000626" cy="34009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i="1" u="none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Additional indirection</a:t>
            </a:r>
          </a:p>
          <a:p>
            <a:pPr marL="228600" lvl="1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Can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incur additional indirection compared to using the underlying network programming interfaces directly </a:t>
            </a:r>
          </a:p>
          <a:p>
            <a:pPr>
              <a:spcAft>
                <a:spcPts val="600"/>
              </a:spcAft>
            </a:pPr>
            <a:r>
              <a:rPr lang="en-US" sz="2000" b="1" i="1" u="none" dirty="0">
                <a:latin typeface="+mn-lt"/>
              </a:rPr>
              <a:t>Additional complexity</a:t>
            </a:r>
          </a:p>
          <a:p>
            <a:pPr marL="228600" lvl="1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 smtClean="0">
                <a:latin typeface="+mn-lt"/>
              </a:rPr>
              <a:t>May </a:t>
            </a:r>
            <a:r>
              <a:rPr lang="en-US" sz="2000" u="none" dirty="0">
                <a:latin typeface="+mn-lt"/>
              </a:rPr>
              <a:t>add unnecessary complexity for simple client applications that connect with only one server &amp; perform one service using a single network programming interface</a:t>
            </a:r>
          </a:p>
        </p:txBody>
      </p:sp>
      <p:sp>
        <p:nvSpPr>
          <p:cNvPr id="4" name="Rectangle 50"/>
          <p:cNvSpPr>
            <a:spLocks noChangeArrowheads="1"/>
          </p:cNvSpPr>
          <p:nvPr/>
        </p:nvSpPr>
        <p:spPr bwMode="auto">
          <a:xfrm>
            <a:off x="5787178" y="1676939"/>
            <a:ext cx="2047875" cy="72231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/>
          </a:p>
        </p:txBody>
      </p:sp>
      <p:sp>
        <p:nvSpPr>
          <p:cNvPr id="5" name="Rectangle 306"/>
          <p:cNvSpPr>
            <a:spLocks noChangeArrowheads="1"/>
          </p:cNvSpPr>
          <p:nvPr/>
        </p:nvSpPr>
        <p:spPr bwMode="auto">
          <a:xfrm>
            <a:off x="5467186" y="5095842"/>
            <a:ext cx="1587" cy="1587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" name="Rectangle 343"/>
          <p:cNvSpPr>
            <a:spLocks noChangeArrowheads="1"/>
          </p:cNvSpPr>
          <p:nvPr/>
        </p:nvSpPr>
        <p:spPr bwMode="auto">
          <a:xfrm>
            <a:off x="8580273" y="4730717"/>
            <a:ext cx="1588" cy="1746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Rectangle 344"/>
          <p:cNvSpPr>
            <a:spLocks noChangeArrowheads="1"/>
          </p:cNvSpPr>
          <p:nvPr/>
        </p:nvSpPr>
        <p:spPr bwMode="auto">
          <a:xfrm>
            <a:off x="7476961" y="4554504"/>
            <a:ext cx="1587" cy="1746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Rectangle 61"/>
          <p:cNvSpPr>
            <a:spLocks noChangeArrowheads="1"/>
          </p:cNvSpPr>
          <p:nvPr/>
        </p:nvSpPr>
        <p:spPr bwMode="auto">
          <a:xfrm>
            <a:off x="6144365" y="4237577"/>
            <a:ext cx="1393825" cy="63817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7658840" y="1864264"/>
            <a:ext cx="1588" cy="206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10" name="Rectangle 48"/>
          <p:cNvSpPr>
            <a:spLocks noChangeArrowheads="1"/>
          </p:cNvSpPr>
          <p:nvPr/>
        </p:nvSpPr>
        <p:spPr bwMode="auto">
          <a:xfrm>
            <a:off x="5787178" y="1291177"/>
            <a:ext cx="2047875" cy="385762"/>
          </a:xfrm>
          <a:prstGeom prst="rect">
            <a:avLst/>
          </a:prstGeom>
          <a:solidFill>
            <a:srgbClr val="3366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/>
          </a:p>
        </p:txBody>
      </p:sp>
      <p:sp>
        <p:nvSpPr>
          <p:cNvPr id="11" name="Rectangle 49"/>
          <p:cNvSpPr>
            <a:spLocks noChangeArrowheads="1"/>
          </p:cNvSpPr>
          <p:nvPr/>
        </p:nvSpPr>
        <p:spPr bwMode="auto">
          <a:xfrm>
            <a:off x="5763365" y="1676939"/>
            <a:ext cx="2201863" cy="935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600" i="1" u="none">
                <a:solidFill>
                  <a:srgbClr val="000000"/>
                </a:solidFill>
                <a:cs typeface="Times New Roman" pitchFamily="18" charset="0"/>
              </a:rPr>
              <a:t>handle_event ()</a:t>
            </a:r>
            <a:endParaRPr lang="en-US" sz="1600" i="1" u="none">
              <a:cs typeface="Times New Roman" pitchFamily="18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600" i="1" u="none">
                <a:solidFill>
                  <a:srgbClr val="000000"/>
                </a:solidFill>
                <a:cs typeface="Times New Roman" pitchFamily="18" charset="0"/>
              </a:rPr>
              <a:t>get_handle()</a:t>
            </a:r>
            <a:endParaRPr lang="en-US" sz="1600" i="1" u="none"/>
          </a:p>
        </p:txBody>
      </p:sp>
      <p:sp>
        <p:nvSpPr>
          <p:cNvPr id="12" name="Rectangle 60"/>
          <p:cNvSpPr>
            <a:spLocks noChangeArrowheads="1"/>
          </p:cNvSpPr>
          <p:nvPr/>
        </p:nvSpPr>
        <p:spPr bwMode="auto">
          <a:xfrm>
            <a:off x="6098328" y="4305839"/>
            <a:ext cx="1544637" cy="3857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 smtClean="0">
                <a:solidFill>
                  <a:srgbClr val="000000"/>
                </a:solidFill>
                <a:cs typeface="Times New Roman" pitchFamily="18" charset="0"/>
              </a:rPr>
              <a:t>HTTP</a:t>
            </a:r>
            <a:endParaRPr lang="en-GB" sz="1400" b="1" u="none" dirty="0">
              <a:solidFill>
                <a:srgbClr val="000000"/>
              </a:solidFill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r>
              <a:rPr lang="en-GB" sz="1400" b="1" u="none" dirty="0">
                <a:solidFill>
                  <a:srgbClr val="000000"/>
                </a:solidFill>
                <a:cs typeface="Times New Roman" pitchFamily="18" charset="0"/>
              </a:rPr>
              <a:t>Handler</a:t>
            </a:r>
            <a:endParaRPr lang="en-US" sz="1400" b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/>
          </a:p>
        </p:txBody>
      </p:sp>
      <p:sp>
        <p:nvSpPr>
          <p:cNvPr id="13" name="Line 62"/>
          <p:cNvSpPr>
            <a:spLocks noChangeShapeType="1"/>
          </p:cNvSpPr>
          <p:nvPr/>
        </p:nvSpPr>
        <p:spPr bwMode="auto">
          <a:xfrm>
            <a:off x="6851209" y="2399253"/>
            <a:ext cx="1181" cy="182721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u="none"/>
          </a:p>
        </p:txBody>
      </p:sp>
      <p:sp>
        <p:nvSpPr>
          <p:cNvPr id="14" name="Line 63"/>
          <p:cNvSpPr>
            <a:spLocks noChangeShapeType="1"/>
          </p:cNvSpPr>
          <p:nvPr/>
        </p:nvSpPr>
        <p:spPr bwMode="auto">
          <a:xfrm>
            <a:off x="5663353" y="2984244"/>
            <a:ext cx="245034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u="none"/>
          </a:p>
        </p:txBody>
      </p:sp>
      <p:sp>
        <p:nvSpPr>
          <p:cNvPr id="15" name="Line 64"/>
          <p:cNvSpPr>
            <a:spLocks noChangeShapeType="1"/>
          </p:cNvSpPr>
          <p:nvPr/>
        </p:nvSpPr>
        <p:spPr bwMode="auto">
          <a:xfrm flipH="1">
            <a:off x="5660378" y="2969164"/>
            <a:ext cx="1587" cy="271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u="none"/>
          </a:p>
        </p:txBody>
      </p:sp>
      <p:sp>
        <p:nvSpPr>
          <p:cNvPr id="16" name="Line 65"/>
          <p:cNvSpPr>
            <a:spLocks noChangeShapeType="1"/>
          </p:cNvSpPr>
          <p:nvPr/>
        </p:nvSpPr>
        <p:spPr bwMode="auto">
          <a:xfrm flipH="1">
            <a:off x="8112110" y="2969164"/>
            <a:ext cx="1588" cy="271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 u="none"/>
          </a:p>
        </p:txBody>
      </p:sp>
      <p:sp>
        <p:nvSpPr>
          <p:cNvPr id="17" name="Rectangle 47"/>
          <p:cNvSpPr>
            <a:spLocks noChangeArrowheads="1"/>
          </p:cNvSpPr>
          <p:nvPr/>
        </p:nvSpPr>
        <p:spPr bwMode="auto">
          <a:xfrm>
            <a:off x="5750665" y="1344874"/>
            <a:ext cx="2178050" cy="387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i="1" u="none" dirty="0">
                <a:solidFill>
                  <a:schemeClr val="bg1"/>
                </a:solidFill>
                <a:cs typeface="Times New Roman" pitchFamily="18" charset="0"/>
              </a:rPr>
              <a:t>Event Handler</a:t>
            </a:r>
            <a:endParaRPr lang="en-US" sz="1400" b="1" i="1" u="none" dirty="0">
              <a:solidFill>
                <a:schemeClr val="bg1"/>
              </a:solidFill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i="1" u="none" dirty="0">
              <a:solidFill>
                <a:schemeClr val="bg1"/>
              </a:solidFill>
            </a:endParaRPr>
          </a:p>
        </p:txBody>
      </p:sp>
      <p:sp>
        <p:nvSpPr>
          <p:cNvPr id="18" name="Rectangle 59"/>
          <p:cNvSpPr>
            <a:spLocks noChangeArrowheads="1"/>
          </p:cNvSpPr>
          <p:nvPr/>
        </p:nvSpPr>
        <p:spPr bwMode="auto">
          <a:xfrm>
            <a:off x="7379898" y="3231102"/>
            <a:ext cx="1393825" cy="638175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/>
          </a:p>
        </p:txBody>
      </p:sp>
      <p:sp>
        <p:nvSpPr>
          <p:cNvPr id="19" name="Rectangle 58"/>
          <p:cNvSpPr>
            <a:spLocks noChangeArrowheads="1"/>
          </p:cNvSpPr>
          <p:nvPr/>
        </p:nvSpPr>
        <p:spPr bwMode="auto">
          <a:xfrm>
            <a:off x="7326575" y="3291427"/>
            <a:ext cx="1544638" cy="3857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 smtClean="0">
                <a:solidFill>
                  <a:srgbClr val="000000"/>
                </a:solidFill>
                <a:cs typeface="Times New Roman" pitchFamily="18" charset="0"/>
              </a:rPr>
              <a:t>HTTP</a:t>
            </a:r>
          </a:p>
          <a:p>
            <a:pPr algn="ctr">
              <a:tabLst>
                <a:tab pos="611188" algn="l"/>
              </a:tabLst>
            </a:pPr>
            <a:r>
              <a:rPr lang="en-GB" sz="1400" b="1" u="none" dirty="0" smtClean="0">
                <a:solidFill>
                  <a:srgbClr val="000000"/>
                </a:solidFill>
                <a:cs typeface="Times New Roman" pitchFamily="18" charset="0"/>
              </a:rPr>
              <a:t>Acceptor</a:t>
            </a:r>
            <a:endParaRPr lang="en-US" sz="1400" b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/>
          </a:p>
        </p:txBody>
      </p:sp>
      <p:sp>
        <p:nvSpPr>
          <p:cNvPr id="20" name="Rectangle 52"/>
          <p:cNvSpPr>
            <a:spLocks noChangeArrowheads="1"/>
          </p:cNvSpPr>
          <p:nvPr/>
        </p:nvSpPr>
        <p:spPr bwMode="auto">
          <a:xfrm>
            <a:off x="4922190" y="3231102"/>
            <a:ext cx="1393825" cy="638175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/>
          </a:p>
        </p:txBody>
      </p:sp>
      <p:sp>
        <p:nvSpPr>
          <p:cNvPr id="21" name="Rectangle 51"/>
          <p:cNvSpPr>
            <a:spLocks noChangeArrowheads="1"/>
          </p:cNvSpPr>
          <p:nvPr/>
        </p:nvSpPr>
        <p:spPr bwMode="auto">
          <a:xfrm>
            <a:off x="4866628" y="3310477"/>
            <a:ext cx="1544637" cy="3857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 smtClean="0">
                <a:solidFill>
                  <a:srgbClr val="000000"/>
                </a:solidFill>
                <a:cs typeface="Times New Roman" pitchFamily="18" charset="0"/>
              </a:rPr>
              <a:t>HTTP</a:t>
            </a:r>
          </a:p>
          <a:p>
            <a:pPr algn="ctr">
              <a:tabLst>
                <a:tab pos="611188" algn="l"/>
              </a:tabLst>
            </a:pPr>
            <a:r>
              <a:rPr lang="en-GB" sz="1400" b="1" u="none" dirty="0" smtClean="0">
                <a:solidFill>
                  <a:srgbClr val="000000"/>
                </a:solidFill>
                <a:cs typeface="Times New Roman" pitchFamily="18" charset="0"/>
              </a:rPr>
              <a:t>Connector</a:t>
            </a:r>
            <a:endParaRPr lang="en-US" sz="1400" b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/>
          </a:p>
        </p:txBody>
      </p:sp>
      <p:sp>
        <p:nvSpPr>
          <p:cNvPr id="22" name="Isosceles Triangle 21"/>
          <p:cNvSpPr/>
          <p:nvPr/>
        </p:nvSpPr>
        <p:spPr bwMode="auto">
          <a:xfrm>
            <a:off x="6708363" y="2423637"/>
            <a:ext cx="286871" cy="296863"/>
          </a:xfrm>
          <a:prstGeom prst="triangl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8902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ext Box 3075"/>
          <p:cNvSpPr txBox="1">
            <a:spLocks noChangeArrowheads="1"/>
          </p:cNvSpPr>
          <p:nvPr/>
        </p:nvSpPr>
        <p:spPr bwMode="auto">
          <a:xfrm>
            <a:off x="895155" y="2306338"/>
            <a:ext cx="7372350" cy="1292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800" u="none" dirty="0" smtClean="0">
                <a:solidFill>
                  <a:srgbClr val="336699"/>
                </a:solidFill>
                <a:latin typeface="Impact" pitchFamily="34" charset="0"/>
              </a:rPr>
              <a:t>Douglas </a:t>
            </a:r>
            <a:r>
              <a:rPr lang="en-US" sz="2800" u="none" dirty="0">
                <a:solidFill>
                  <a:srgbClr val="336699"/>
                </a:solidFill>
                <a:latin typeface="Impact" pitchFamily="34" charset="0"/>
              </a:rPr>
              <a:t>C. Schmidt</a:t>
            </a:r>
          </a:p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    </a:t>
            </a:r>
            <a:r>
              <a:rPr lang="en-US" sz="2400" u="none" dirty="0">
                <a:solidFill>
                  <a:srgbClr val="336699"/>
                </a:solidFill>
                <a:latin typeface="Impact" pitchFamily="34" charset="0"/>
                <a:hlinkClick r:id="rId3"/>
              </a:rPr>
              <a:t>d.schmidt@vanderbilt.edu</a:t>
            </a:r>
            <a:endParaRPr lang="en-US" sz="2400" u="none" dirty="0">
              <a:solidFill>
                <a:srgbClr val="336699"/>
              </a:solidFill>
              <a:latin typeface="Impact" pitchFamily="34" charset="0"/>
            </a:endParaRPr>
          </a:p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www.dre.vanderbilt.edu/~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schmidt</a:t>
            </a:r>
            <a:r>
              <a:rPr lang="en-US" u="none" dirty="0">
                <a:solidFill>
                  <a:srgbClr val="336699"/>
                </a:solidFill>
                <a:latin typeface="Impact" pitchFamily="34" charset="0"/>
              </a:rPr>
              <a:t>	</a:t>
            </a:r>
          </a:p>
        </p:txBody>
      </p:sp>
      <p:sp>
        <p:nvSpPr>
          <p:cNvPr id="10245" name="Rectangle 3086"/>
          <p:cNvSpPr>
            <a:spLocks noChangeArrowheads="1"/>
          </p:cNvSpPr>
          <p:nvPr/>
        </p:nvSpPr>
        <p:spPr bwMode="auto">
          <a:xfrm>
            <a:off x="2324100" y="4074919"/>
            <a:ext cx="4124326" cy="227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ct val="5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Professor of 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Computer Science</a:t>
            </a:r>
          </a:p>
          <a:p>
            <a:pPr algn="ctr" eaLnBrk="1" hangingPunct="1">
              <a:lnSpc>
                <a:spcPct val="90000"/>
              </a:lnSpc>
              <a:spcBef>
                <a:spcPct val="5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Institute for Software Integrated Systems </a:t>
            </a:r>
            <a:b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Vanderbilt </a:t>
            </a: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University 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Nashville</a:t>
            </a: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, 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Tennessee, USA</a:t>
            </a:r>
            <a:endParaRPr lang="en-US" sz="2400" u="none" dirty="0">
              <a:solidFill>
                <a:srgbClr val="336699"/>
              </a:solidFill>
              <a:latin typeface="Impact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93750" y="4019550"/>
            <a:ext cx="1228725" cy="2016125"/>
            <a:chOff x="793750" y="4019550"/>
            <a:chExt cx="1228725" cy="2016125"/>
          </a:xfrm>
        </p:grpSpPr>
        <p:pic>
          <p:nvPicPr>
            <p:cNvPr id="10" name="Picture 10" descr="isi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019550"/>
              <a:ext cx="1228725" cy="82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 descr="vsb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864100"/>
              <a:ext cx="122872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893" y="4080273"/>
            <a:ext cx="1615212" cy="199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3074"/>
          <p:cNvSpPr txBox="1">
            <a:spLocks noChangeArrowheads="1"/>
          </p:cNvSpPr>
          <p:nvPr/>
        </p:nvSpPr>
        <p:spPr bwMode="auto">
          <a:xfrm>
            <a:off x="57150" y="292423"/>
            <a:ext cx="902970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lnSpc>
                <a:spcPct val="120000"/>
              </a:lnSpc>
              <a:defRPr/>
            </a:pPr>
            <a:r>
              <a:rPr lang="en-US" sz="4000" u="none" kern="0" dirty="0" smtClean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>Patterns &amp; Frameworks for </a:t>
            </a:r>
            <a:br>
              <a:rPr lang="en-US" sz="4000" u="none" kern="0" dirty="0" smtClean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</a:br>
            <a:r>
              <a:rPr lang="en-US" sz="4000" u="none" kern="0" dirty="0" smtClean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>Synchronous Event Handling, Connections, &amp; Service Initialization: Part 2</a:t>
            </a:r>
          </a:p>
        </p:txBody>
      </p:sp>
    </p:spTree>
    <p:extLst>
      <p:ext uri="{BB962C8B-B14F-4D97-AF65-F5344CB8AC3E}">
        <p14:creationId xmlns:p14="http://schemas.microsoft.com/office/powerpoint/2010/main" val="23012259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</a:t>
            </a:r>
            <a:r>
              <a:rPr lang="en-US" sz="3200" dirty="0"/>
              <a:t>Part of the Module</a:t>
            </a:r>
            <a:endParaRPr lang="en-US" sz="3200" dirty="0" smtClean="0"/>
          </a:p>
        </p:txBody>
      </p:sp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8123" y="980123"/>
            <a:ext cx="4930415" cy="1092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Describe the </a:t>
            </a:r>
            <a: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</a:rPr>
              <a:t>Reactor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&amp;</a:t>
            </a:r>
            <a: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</a:rPr>
              <a:t> Acceptor-Connector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patterns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 smtClean="0"/>
              <a:t>Describe the ACE </a:t>
            </a:r>
            <a:r>
              <a:rPr lang="en-US" sz="2000" i="1" u="none" dirty="0" smtClean="0"/>
              <a:t>Reactor</a:t>
            </a:r>
            <a:r>
              <a:rPr lang="en-US" sz="2000" u="none" dirty="0" smtClean="0"/>
              <a:t> framework</a:t>
            </a:r>
          </a:p>
        </p:txBody>
      </p:sp>
      <p:sp>
        <p:nvSpPr>
          <p:cNvPr id="6" name="Isosceles Triangle 5"/>
          <p:cNvSpPr/>
          <p:nvPr/>
        </p:nvSpPr>
        <p:spPr bwMode="auto">
          <a:xfrm rot="1739054">
            <a:off x="4542274" y="2452530"/>
            <a:ext cx="1554529" cy="2032969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00" y="889544"/>
            <a:ext cx="3536336" cy="2537785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3" y="3626667"/>
            <a:ext cx="7080252" cy="2216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95824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-1" y="6353174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6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for the ACE Reactor Framework</a:t>
            </a:r>
            <a:endParaRPr lang="en-US" dirty="0"/>
          </a:p>
        </p:txBody>
      </p:sp>
      <p:sp>
        <p:nvSpPr>
          <p:cNvPr id="2566150" name="Rectangle 6"/>
          <p:cNvSpPr>
            <a:spLocks noChangeArrowheads="1"/>
          </p:cNvSpPr>
          <p:nvPr/>
        </p:nvSpPr>
        <p:spPr bwMode="auto">
          <a:xfrm>
            <a:off x="3" y="803275"/>
            <a:ext cx="4571997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12713" indent="-112713">
              <a:spcBef>
                <a:spcPts val="600"/>
              </a:spcBef>
            </a:pPr>
            <a:endParaRPr lang="en-US" sz="2000" b="1" u="none" dirty="0" smtClean="0">
              <a:solidFill>
                <a:srgbClr val="000000"/>
              </a:solidFill>
              <a:latin typeface="+mn-lt"/>
            </a:endParaRPr>
          </a:p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rgbClr val="000000"/>
                </a:solidFill>
                <a:latin typeface="+mn-lt"/>
              </a:rPr>
              <a:t>Event-driven networked app have historically been programmed via native OS mechanisms</a:t>
            </a:r>
          </a:p>
          <a:p>
            <a:pPr marL="4572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solidFill>
                  <a:srgbClr val="000000"/>
                </a:solidFill>
                <a:latin typeface="+mn-lt"/>
              </a:rPr>
              <a:t>e</a:t>
            </a:r>
            <a:r>
              <a:rPr lang="en-US" sz="2000" u="none" dirty="0" smtClean="0">
                <a:solidFill>
                  <a:srgbClr val="000000"/>
                </a:solidFill>
                <a:latin typeface="+mn-lt"/>
              </a:rPr>
              <a:t>.g., Socket API &amp; </a:t>
            </a:r>
            <a: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select()</a:t>
            </a:r>
            <a:r>
              <a:rPr lang="en-US" sz="2000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225" y="3208593"/>
            <a:ext cx="4229303" cy="3642462"/>
          </a:xfrm>
          <a:prstGeom prst="rect">
            <a:avLst/>
          </a:prstGeom>
        </p:spPr>
      </p:pic>
      <p:sp>
        <p:nvSpPr>
          <p:cNvPr id="7" name="Line Callout 1 6"/>
          <p:cNvSpPr/>
          <p:nvPr/>
        </p:nvSpPr>
        <p:spPr bwMode="auto">
          <a:xfrm>
            <a:off x="4457498" y="1091344"/>
            <a:ext cx="4575513" cy="2192908"/>
          </a:xfrm>
          <a:prstGeom prst="borderCallout1">
            <a:avLst>
              <a:gd name="adj1" fmla="val 101071"/>
              <a:gd name="adj2" fmla="val 98195"/>
              <a:gd name="adj3" fmla="val 133350"/>
              <a:gd name="adj4" fmla="val 85455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1300" b="1" u="none" dirty="0" smtClean="0">
                <a:latin typeface="Courier New" pitchFamily="49" charset="0"/>
              </a:rPr>
              <a:t>select (maxfdp1, </a:t>
            </a:r>
            <a:r>
              <a:rPr lang="en-US" sz="1300" b="1" u="none" dirty="0">
                <a:latin typeface="Courier New" pitchFamily="49" charset="0"/>
              </a:rPr>
              <a:t>&amp;</a:t>
            </a:r>
            <a:r>
              <a:rPr lang="en-US" sz="1300" b="1" u="none" dirty="0" err="1">
                <a:latin typeface="Courier New" pitchFamily="49" charset="0"/>
              </a:rPr>
              <a:t>ready_handles</a:t>
            </a:r>
            <a:r>
              <a:rPr lang="en-US" sz="1300" b="1" u="none" dirty="0">
                <a:latin typeface="Courier New" pitchFamily="49" charset="0"/>
              </a:rPr>
              <a:t>, 0, 0, 0);</a:t>
            </a:r>
          </a:p>
          <a:p>
            <a:pPr>
              <a:lnSpc>
                <a:spcPct val="90000"/>
              </a:lnSpc>
            </a:pPr>
            <a:r>
              <a:rPr lang="en-US" sz="1300" b="1" u="none" dirty="0" smtClean="0">
                <a:latin typeface="Courier New" pitchFamily="49" charset="0"/>
              </a:rPr>
              <a:t>if </a:t>
            </a:r>
            <a:r>
              <a:rPr lang="en-US" sz="1300" b="1" u="none" dirty="0">
                <a:latin typeface="Courier New" pitchFamily="49" charset="0"/>
              </a:rPr>
              <a:t>(FD_ISSET (acceptor,  &amp;</a:t>
            </a:r>
            <a:r>
              <a:rPr lang="en-US" sz="1300" b="1" u="none" dirty="0" err="1">
                <a:latin typeface="Courier New" pitchFamily="49" charset="0"/>
              </a:rPr>
              <a:t>ready_handles</a:t>
            </a:r>
            <a:r>
              <a:rPr lang="en-US" sz="1300" b="1" u="none" dirty="0">
                <a:latin typeface="Courier New" pitchFamily="49" charset="0"/>
              </a:rPr>
              <a:t>)) {</a:t>
            </a:r>
          </a:p>
          <a:p>
            <a:pPr>
              <a:lnSpc>
                <a:spcPct val="90000"/>
              </a:lnSpc>
            </a:pPr>
            <a:r>
              <a:rPr lang="en-US" sz="1300" b="1" u="none" dirty="0">
                <a:latin typeface="Courier New" pitchFamily="49" charset="0"/>
              </a:rPr>
              <a:t>    </a:t>
            </a:r>
            <a:r>
              <a:rPr lang="en-US" sz="1300" b="1" u="none" dirty="0" err="1">
                <a:latin typeface="Courier New" pitchFamily="49" charset="0"/>
              </a:rPr>
              <a:t>int</a:t>
            </a:r>
            <a:r>
              <a:rPr lang="en-US" sz="1300" b="1" u="none" dirty="0">
                <a:latin typeface="Courier New" pitchFamily="49" charset="0"/>
              </a:rPr>
              <a:t> h = accept (acceptor, 0, 0);</a:t>
            </a:r>
          </a:p>
          <a:p>
            <a:r>
              <a:rPr lang="en-US" sz="1300" b="1" u="none" dirty="0">
                <a:latin typeface="Courier New" pitchFamily="49" charset="0"/>
              </a:rPr>
              <a:t>    FD_SET (handle, &amp;</a:t>
            </a:r>
            <a:r>
              <a:rPr lang="en-US" sz="1300" b="1" u="none" dirty="0" err="1">
                <a:latin typeface="Courier New" pitchFamily="49" charset="0"/>
              </a:rPr>
              <a:t>ready_handles</a:t>
            </a:r>
            <a:r>
              <a:rPr lang="en-US" sz="1300" b="1" u="none" dirty="0">
                <a:latin typeface="Courier New" pitchFamily="49" charset="0"/>
              </a:rPr>
              <a:t>);</a:t>
            </a:r>
          </a:p>
          <a:p>
            <a:pPr>
              <a:lnSpc>
                <a:spcPct val="90000"/>
              </a:lnSpc>
            </a:pPr>
            <a:r>
              <a:rPr lang="en-US" sz="1300" b="1" u="none" dirty="0">
                <a:latin typeface="Courier New" pitchFamily="49" charset="0"/>
              </a:rPr>
              <a:t>    // ... Handle connection acceptance</a:t>
            </a:r>
          </a:p>
          <a:p>
            <a:pPr>
              <a:lnSpc>
                <a:spcPct val="90000"/>
              </a:lnSpc>
            </a:pPr>
            <a:r>
              <a:rPr lang="en-US" sz="1300" b="1" u="none" dirty="0" smtClean="0">
                <a:latin typeface="Courier New" pitchFamily="49" charset="0"/>
              </a:rPr>
              <a:t>} </a:t>
            </a:r>
            <a:r>
              <a:rPr lang="en-US" sz="1300" b="1" u="none" dirty="0">
                <a:latin typeface="Courier New" pitchFamily="49" charset="0"/>
              </a:rPr>
              <a:t>else </a:t>
            </a:r>
          </a:p>
          <a:p>
            <a:r>
              <a:rPr lang="en-US" sz="1300" b="1" u="none" dirty="0">
                <a:latin typeface="Courier New" pitchFamily="49" charset="0"/>
              </a:rPr>
              <a:t>  </a:t>
            </a:r>
            <a:r>
              <a:rPr lang="en-US" sz="1300" b="1" u="none" dirty="0" smtClean="0">
                <a:latin typeface="Courier New" pitchFamily="49" charset="0"/>
              </a:rPr>
              <a:t>for </a:t>
            </a:r>
            <a:r>
              <a:rPr lang="en-US" sz="1300" b="1" u="none" dirty="0">
                <a:latin typeface="Courier New" pitchFamily="49" charset="0"/>
              </a:rPr>
              <a:t>(</a:t>
            </a:r>
            <a:r>
              <a:rPr lang="en-US" sz="1300" b="1" u="none" dirty="0" err="1">
                <a:latin typeface="Courier New" pitchFamily="49" charset="0"/>
              </a:rPr>
              <a:t>int</a:t>
            </a:r>
            <a:r>
              <a:rPr lang="en-US" sz="1300" b="1" u="none" dirty="0">
                <a:latin typeface="Courier New" pitchFamily="49" charset="0"/>
              </a:rPr>
              <a:t> handle = </a:t>
            </a:r>
            <a:r>
              <a:rPr lang="en-US" sz="1300" b="1" u="none" dirty="0" err="1">
                <a:latin typeface="Courier New" pitchFamily="49" charset="0"/>
              </a:rPr>
              <a:t>s_handle</a:t>
            </a:r>
            <a:r>
              <a:rPr lang="en-US" sz="1300" b="1" u="none" dirty="0">
                <a:latin typeface="Courier New" pitchFamily="49" charset="0"/>
              </a:rPr>
              <a:t> + 1; </a:t>
            </a:r>
            <a:br>
              <a:rPr lang="en-US" sz="1300" b="1" u="none" dirty="0">
                <a:latin typeface="Courier New" pitchFamily="49" charset="0"/>
              </a:rPr>
            </a:br>
            <a:r>
              <a:rPr lang="en-US" sz="1300" b="1" u="none" dirty="0">
                <a:latin typeface="Courier New" pitchFamily="49" charset="0"/>
              </a:rPr>
              <a:t>      </a:t>
            </a:r>
            <a:r>
              <a:rPr lang="en-US" sz="1300" b="1" u="none" dirty="0" smtClean="0">
                <a:latin typeface="Courier New" pitchFamily="49" charset="0"/>
              </a:rPr>
              <a:t> </a:t>
            </a:r>
            <a:r>
              <a:rPr lang="en-US" sz="1300" b="1" u="none" dirty="0">
                <a:latin typeface="Courier New" pitchFamily="49" charset="0"/>
              </a:rPr>
              <a:t>handle &lt; maxhandlep1; ++handle)</a:t>
            </a:r>
          </a:p>
          <a:p>
            <a:r>
              <a:rPr lang="en-US" sz="1300" b="1" u="none" dirty="0">
                <a:latin typeface="Courier New" pitchFamily="49" charset="0"/>
              </a:rPr>
              <a:t>    </a:t>
            </a:r>
            <a:r>
              <a:rPr lang="en-US" sz="1300" b="1" u="none" dirty="0" smtClean="0">
                <a:latin typeface="Courier New" pitchFamily="49" charset="0"/>
              </a:rPr>
              <a:t>if </a:t>
            </a:r>
            <a:r>
              <a:rPr lang="en-US" sz="1300" b="1" u="none" dirty="0">
                <a:latin typeface="Courier New" pitchFamily="49" charset="0"/>
              </a:rPr>
              <a:t>(FD_ISSET (handle, &amp;</a:t>
            </a:r>
            <a:r>
              <a:rPr lang="en-US" sz="1300" b="1" u="none" dirty="0" err="1">
                <a:latin typeface="Courier New" pitchFamily="49" charset="0"/>
              </a:rPr>
              <a:t>ready_handles</a:t>
            </a:r>
            <a:r>
              <a:rPr lang="en-US" sz="1300" b="1" u="none" dirty="0">
                <a:latin typeface="Courier New" pitchFamily="49" charset="0"/>
              </a:rPr>
              <a:t>)) {</a:t>
            </a:r>
          </a:p>
          <a:p>
            <a:r>
              <a:rPr lang="en-US" sz="1300" b="1" u="none" dirty="0">
                <a:latin typeface="Courier New" pitchFamily="49" charset="0"/>
              </a:rPr>
              <a:t>      </a:t>
            </a:r>
            <a:r>
              <a:rPr lang="en-US" sz="1300" b="1" u="none" dirty="0" smtClean="0">
                <a:latin typeface="Courier New" pitchFamily="49" charset="0"/>
              </a:rPr>
              <a:t>// </a:t>
            </a:r>
            <a:r>
              <a:rPr lang="en-US" sz="1300" b="1" u="none" dirty="0">
                <a:latin typeface="Courier New" pitchFamily="49" charset="0"/>
              </a:rPr>
              <a:t>... Perform app protocol processing</a:t>
            </a:r>
          </a:p>
          <a:p>
            <a:r>
              <a:rPr lang="en-US" sz="1300" b="1" u="none" dirty="0">
                <a:latin typeface="Courier New" pitchFamily="49" charset="0"/>
              </a:rPr>
              <a:t>    </a:t>
            </a:r>
            <a:r>
              <a:rPr lang="en-US" sz="1300" b="1" u="none" dirty="0" smtClean="0">
                <a:latin typeface="Courier New" pitchFamily="49" charset="0"/>
              </a:rPr>
              <a:t>}</a:t>
            </a:r>
            <a:endParaRPr lang="en-US" sz="1300" b="1" u="none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08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-1" y="6353174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66150" name="Rectangle 6"/>
          <p:cNvSpPr>
            <a:spLocks noChangeArrowheads="1"/>
          </p:cNvSpPr>
          <p:nvPr/>
        </p:nvSpPr>
        <p:spPr bwMode="auto">
          <a:xfrm>
            <a:off x="3" y="803275"/>
            <a:ext cx="4571997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12713" indent="-112713">
              <a:spcBef>
                <a:spcPts val="600"/>
              </a:spcBef>
            </a:pPr>
            <a:endParaRPr lang="en-US" sz="2000" b="1" u="none" dirty="0" smtClean="0">
              <a:solidFill>
                <a:srgbClr val="000000"/>
              </a:solidFill>
              <a:latin typeface="+mn-lt"/>
            </a:endParaRPr>
          </a:p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Event-driven networked app have historically been programmed via native OS mechanisms</a:t>
            </a:r>
          </a:p>
          <a:p>
            <a:pPr marL="4572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e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.g., Socket API &amp; </a:t>
            </a:r>
            <a:r>
              <a:rPr lang="en-US" sz="2000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select()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rgbClr val="000000"/>
                </a:solidFill>
                <a:latin typeface="+mn-lt"/>
              </a:rPr>
              <a:t>Apps developed this way are often non-portable &amp; inflexible </a:t>
            </a:r>
          </a:p>
          <a:p>
            <a:pPr marL="4572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rgbClr val="000000"/>
                </a:solidFill>
                <a:latin typeface="+mn-lt"/>
              </a:rPr>
              <a:t>i.e., they tightly couple event detection, </a:t>
            </a:r>
            <a:r>
              <a:rPr lang="en-US" sz="2000" u="none" dirty="0" err="1" smtClean="0">
                <a:solidFill>
                  <a:srgbClr val="000000"/>
                </a:solidFill>
                <a:latin typeface="+mn-lt"/>
              </a:rPr>
              <a:t>demuxing</a:t>
            </a:r>
            <a:r>
              <a:rPr lang="en-US" sz="2000" u="none" dirty="0" smtClean="0">
                <a:solidFill>
                  <a:srgbClr val="000000"/>
                </a:solidFill>
                <a:latin typeface="+mn-lt"/>
              </a:rPr>
              <a:t>, &amp; dispatching code together with app event processing code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225" y="3208593"/>
            <a:ext cx="4229303" cy="3642462"/>
          </a:xfrm>
          <a:prstGeom prst="rect">
            <a:avLst/>
          </a:prstGeom>
        </p:spPr>
      </p:pic>
      <p:sp>
        <p:nvSpPr>
          <p:cNvPr id="7" name="Line Callout 1 6"/>
          <p:cNvSpPr/>
          <p:nvPr/>
        </p:nvSpPr>
        <p:spPr bwMode="auto">
          <a:xfrm>
            <a:off x="4457498" y="1091344"/>
            <a:ext cx="4575513" cy="2192908"/>
          </a:xfrm>
          <a:prstGeom prst="borderCallout1">
            <a:avLst>
              <a:gd name="adj1" fmla="val 101071"/>
              <a:gd name="adj2" fmla="val 98195"/>
              <a:gd name="adj3" fmla="val 133350"/>
              <a:gd name="adj4" fmla="val 85455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1300" b="1" u="none" dirty="0" smtClean="0">
                <a:latin typeface="Courier New" pitchFamily="49" charset="0"/>
              </a:rPr>
              <a:t>select (maxfdp1, </a:t>
            </a:r>
            <a:r>
              <a:rPr lang="en-US" sz="1300" b="1" u="none" dirty="0">
                <a:latin typeface="Courier New" pitchFamily="49" charset="0"/>
              </a:rPr>
              <a:t>&amp;</a:t>
            </a:r>
            <a:r>
              <a:rPr lang="en-US" sz="1300" b="1" u="none" dirty="0" err="1">
                <a:latin typeface="Courier New" pitchFamily="49" charset="0"/>
              </a:rPr>
              <a:t>ready_handles</a:t>
            </a:r>
            <a:r>
              <a:rPr lang="en-US" sz="1300" b="1" u="none" dirty="0">
                <a:latin typeface="Courier New" pitchFamily="49" charset="0"/>
              </a:rPr>
              <a:t>, 0, 0, 0);</a:t>
            </a:r>
          </a:p>
          <a:p>
            <a:pPr>
              <a:lnSpc>
                <a:spcPct val="90000"/>
              </a:lnSpc>
            </a:pPr>
            <a:r>
              <a:rPr lang="en-US" sz="1300" b="1" u="none" dirty="0" smtClean="0">
                <a:latin typeface="Courier New" pitchFamily="49" charset="0"/>
              </a:rPr>
              <a:t>if </a:t>
            </a:r>
            <a:r>
              <a:rPr lang="en-US" sz="1300" b="1" u="none" dirty="0">
                <a:latin typeface="Courier New" pitchFamily="49" charset="0"/>
              </a:rPr>
              <a:t>(FD_ISSET (acceptor,  &amp;</a:t>
            </a:r>
            <a:r>
              <a:rPr lang="en-US" sz="1300" b="1" u="none" dirty="0" err="1">
                <a:latin typeface="Courier New" pitchFamily="49" charset="0"/>
              </a:rPr>
              <a:t>ready_handles</a:t>
            </a:r>
            <a:r>
              <a:rPr lang="en-US" sz="1300" b="1" u="none" dirty="0">
                <a:latin typeface="Courier New" pitchFamily="49" charset="0"/>
              </a:rPr>
              <a:t>)) {</a:t>
            </a:r>
          </a:p>
          <a:p>
            <a:pPr>
              <a:lnSpc>
                <a:spcPct val="90000"/>
              </a:lnSpc>
            </a:pPr>
            <a:r>
              <a:rPr lang="en-US" sz="1300" b="1" u="none" dirty="0">
                <a:latin typeface="Courier New" pitchFamily="49" charset="0"/>
              </a:rPr>
              <a:t>    </a:t>
            </a:r>
            <a:r>
              <a:rPr lang="en-US" sz="1300" b="1" u="none" dirty="0" err="1">
                <a:latin typeface="Courier New" pitchFamily="49" charset="0"/>
              </a:rPr>
              <a:t>int</a:t>
            </a:r>
            <a:r>
              <a:rPr lang="en-US" sz="1300" b="1" u="none" dirty="0">
                <a:latin typeface="Courier New" pitchFamily="49" charset="0"/>
              </a:rPr>
              <a:t> h = accept (acceptor, 0, 0);</a:t>
            </a:r>
          </a:p>
          <a:p>
            <a:r>
              <a:rPr lang="en-US" sz="1300" b="1" u="none" dirty="0">
                <a:latin typeface="Courier New" pitchFamily="49" charset="0"/>
              </a:rPr>
              <a:t>    FD_SET (handle, &amp;</a:t>
            </a:r>
            <a:r>
              <a:rPr lang="en-US" sz="1300" b="1" u="none" dirty="0" err="1">
                <a:latin typeface="Courier New" pitchFamily="49" charset="0"/>
              </a:rPr>
              <a:t>ready_handles</a:t>
            </a:r>
            <a:r>
              <a:rPr lang="en-US" sz="1300" b="1" u="none" dirty="0">
                <a:latin typeface="Courier New" pitchFamily="49" charset="0"/>
              </a:rPr>
              <a:t>);</a:t>
            </a:r>
          </a:p>
          <a:p>
            <a:pPr>
              <a:lnSpc>
                <a:spcPct val="90000"/>
              </a:lnSpc>
            </a:pPr>
            <a:r>
              <a:rPr lang="en-US" sz="1300" b="1" u="none" dirty="0">
                <a:latin typeface="Courier New" pitchFamily="49" charset="0"/>
              </a:rPr>
              <a:t>    // ... Handle connection acceptance</a:t>
            </a:r>
          </a:p>
          <a:p>
            <a:pPr>
              <a:lnSpc>
                <a:spcPct val="90000"/>
              </a:lnSpc>
            </a:pPr>
            <a:r>
              <a:rPr lang="en-US" sz="1300" b="1" u="none" dirty="0" smtClean="0">
                <a:latin typeface="Courier New" pitchFamily="49" charset="0"/>
              </a:rPr>
              <a:t>} </a:t>
            </a:r>
            <a:r>
              <a:rPr lang="en-US" sz="1300" b="1" u="none" dirty="0">
                <a:latin typeface="Courier New" pitchFamily="49" charset="0"/>
              </a:rPr>
              <a:t>else </a:t>
            </a:r>
          </a:p>
          <a:p>
            <a:r>
              <a:rPr lang="en-US" sz="1300" b="1" u="none" dirty="0">
                <a:latin typeface="Courier New" pitchFamily="49" charset="0"/>
              </a:rPr>
              <a:t>  </a:t>
            </a:r>
            <a:r>
              <a:rPr lang="en-US" sz="1300" b="1" u="none" dirty="0" smtClean="0">
                <a:latin typeface="Courier New" pitchFamily="49" charset="0"/>
              </a:rPr>
              <a:t>for </a:t>
            </a:r>
            <a:r>
              <a:rPr lang="en-US" sz="1300" b="1" u="none" dirty="0">
                <a:latin typeface="Courier New" pitchFamily="49" charset="0"/>
              </a:rPr>
              <a:t>(</a:t>
            </a:r>
            <a:r>
              <a:rPr lang="en-US" sz="1300" b="1" u="none" dirty="0" err="1">
                <a:latin typeface="Courier New" pitchFamily="49" charset="0"/>
              </a:rPr>
              <a:t>int</a:t>
            </a:r>
            <a:r>
              <a:rPr lang="en-US" sz="1300" b="1" u="none" dirty="0">
                <a:latin typeface="Courier New" pitchFamily="49" charset="0"/>
              </a:rPr>
              <a:t> handle = </a:t>
            </a:r>
            <a:r>
              <a:rPr lang="en-US" sz="1300" b="1" u="none" dirty="0" err="1">
                <a:latin typeface="Courier New" pitchFamily="49" charset="0"/>
              </a:rPr>
              <a:t>s_handle</a:t>
            </a:r>
            <a:r>
              <a:rPr lang="en-US" sz="1300" b="1" u="none" dirty="0">
                <a:latin typeface="Courier New" pitchFamily="49" charset="0"/>
              </a:rPr>
              <a:t> + 1; </a:t>
            </a:r>
            <a:br>
              <a:rPr lang="en-US" sz="1300" b="1" u="none" dirty="0">
                <a:latin typeface="Courier New" pitchFamily="49" charset="0"/>
              </a:rPr>
            </a:br>
            <a:r>
              <a:rPr lang="en-US" sz="1300" b="1" u="none" dirty="0">
                <a:latin typeface="Courier New" pitchFamily="49" charset="0"/>
              </a:rPr>
              <a:t>      </a:t>
            </a:r>
            <a:r>
              <a:rPr lang="en-US" sz="1300" b="1" u="none" dirty="0" smtClean="0">
                <a:latin typeface="Courier New" pitchFamily="49" charset="0"/>
              </a:rPr>
              <a:t> </a:t>
            </a:r>
            <a:r>
              <a:rPr lang="en-US" sz="1300" b="1" u="none" dirty="0">
                <a:latin typeface="Courier New" pitchFamily="49" charset="0"/>
              </a:rPr>
              <a:t>handle &lt; maxhandlep1; ++handle)</a:t>
            </a:r>
          </a:p>
          <a:p>
            <a:r>
              <a:rPr lang="en-US" sz="1300" b="1" u="none" dirty="0">
                <a:latin typeface="Courier New" pitchFamily="49" charset="0"/>
              </a:rPr>
              <a:t>    </a:t>
            </a:r>
            <a:r>
              <a:rPr lang="en-US" sz="1300" b="1" u="none" dirty="0" smtClean="0">
                <a:latin typeface="Courier New" pitchFamily="49" charset="0"/>
              </a:rPr>
              <a:t>if </a:t>
            </a:r>
            <a:r>
              <a:rPr lang="en-US" sz="1300" b="1" u="none" dirty="0">
                <a:latin typeface="Courier New" pitchFamily="49" charset="0"/>
              </a:rPr>
              <a:t>(FD_ISSET (handle, &amp;</a:t>
            </a:r>
            <a:r>
              <a:rPr lang="en-US" sz="1300" b="1" u="none" dirty="0" err="1">
                <a:latin typeface="Courier New" pitchFamily="49" charset="0"/>
              </a:rPr>
              <a:t>ready_handles</a:t>
            </a:r>
            <a:r>
              <a:rPr lang="en-US" sz="1300" b="1" u="none" dirty="0">
                <a:latin typeface="Courier New" pitchFamily="49" charset="0"/>
              </a:rPr>
              <a:t>)) {</a:t>
            </a:r>
          </a:p>
          <a:p>
            <a:r>
              <a:rPr lang="en-US" sz="1300" b="1" u="none" dirty="0">
                <a:latin typeface="Courier New" pitchFamily="49" charset="0"/>
              </a:rPr>
              <a:t>      </a:t>
            </a:r>
            <a:r>
              <a:rPr lang="en-US" sz="1300" b="1" u="none" dirty="0" smtClean="0">
                <a:latin typeface="Courier New" pitchFamily="49" charset="0"/>
              </a:rPr>
              <a:t>// </a:t>
            </a:r>
            <a:r>
              <a:rPr lang="en-US" sz="1300" b="1" u="none" dirty="0">
                <a:latin typeface="Courier New" pitchFamily="49" charset="0"/>
              </a:rPr>
              <a:t>... Perform app protocol processing</a:t>
            </a:r>
          </a:p>
          <a:p>
            <a:r>
              <a:rPr lang="en-US" sz="1300" b="1" u="none" dirty="0">
                <a:latin typeface="Courier New" pitchFamily="49" charset="0"/>
              </a:rPr>
              <a:t>    </a:t>
            </a:r>
            <a:r>
              <a:rPr lang="en-US" sz="1300" b="1" u="none" dirty="0" smtClean="0">
                <a:latin typeface="Courier New" pitchFamily="49" charset="0"/>
              </a:rPr>
              <a:t>}</a:t>
            </a:r>
            <a:endParaRPr lang="en-US" sz="1300" b="1" u="none" dirty="0">
              <a:latin typeface="Courier New" pitchFamily="49" charset="0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dirty="0" smtClean="0"/>
              <a:t>Motivation for the ACE Reactor 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7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Rectangle 447"/>
          <p:cNvSpPr/>
          <p:nvPr/>
        </p:nvSpPr>
        <p:spPr bwMode="auto">
          <a:xfrm>
            <a:off x="-1" y="6353174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title"/>
          </p:nvPr>
        </p:nvSpPr>
        <p:spPr>
          <a:xfrm>
            <a:off x="-257176" y="257175"/>
            <a:ext cx="9648826" cy="914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sz="3200" dirty="0" smtClean="0"/>
              <a:t>Simplifying Event Handling Concerns</a:t>
            </a:r>
          </a:p>
        </p:txBody>
      </p:sp>
      <p:sp>
        <p:nvSpPr>
          <p:cNvPr id="438" name="Rectangle 440"/>
          <p:cNvSpPr>
            <a:spLocks noChangeArrowheads="1"/>
          </p:cNvSpPr>
          <p:nvPr/>
        </p:nvSpPr>
        <p:spPr bwMode="auto">
          <a:xfrm>
            <a:off x="2290531" y="3800236"/>
            <a:ext cx="7301144" cy="32224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b="1" u="none" dirty="0" smtClean="0">
                <a:latin typeface="Courier New" pitchFamily="49" charset="0"/>
              </a:rPr>
              <a:t> </a:t>
            </a:r>
            <a:r>
              <a:rPr lang="en-US" b="1" u="none" dirty="0" smtClean="0">
                <a:latin typeface="Courier New" pitchFamily="49" charset="0"/>
              </a:rPr>
              <a:t>select (width, &amp;</a:t>
            </a:r>
            <a:r>
              <a:rPr lang="en-US" b="1" u="none" dirty="0" err="1" smtClean="0">
                <a:latin typeface="Courier New" pitchFamily="49" charset="0"/>
              </a:rPr>
              <a:t>ready_handles</a:t>
            </a:r>
            <a:r>
              <a:rPr lang="en-US" b="1" u="none" dirty="0" smtClean="0">
                <a:latin typeface="Courier New" pitchFamily="49" charset="0"/>
              </a:rPr>
              <a:t>, 0, 0, 0);</a:t>
            </a:r>
          </a:p>
          <a:p>
            <a:pPr>
              <a:lnSpc>
                <a:spcPct val="90000"/>
              </a:lnSpc>
            </a:pPr>
            <a:r>
              <a:rPr lang="en-US" b="1" u="none" dirty="0" smtClean="0">
                <a:latin typeface="Courier New" pitchFamily="49" charset="0"/>
              </a:rPr>
              <a:t> if (FD_ISSET (acceptor,  &amp;</a:t>
            </a:r>
            <a:r>
              <a:rPr lang="en-US" b="1" u="none" dirty="0" err="1" smtClean="0">
                <a:latin typeface="Courier New" pitchFamily="49" charset="0"/>
              </a:rPr>
              <a:t>ready_handles</a:t>
            </a:r>
            <a:r>
              <a:rPr lang="en-US" b="1" u="none" dirty="0" smtClean="0">
                <a:latin typeface="Courier New" pitchFamily="49" charset="0"/>
              </a:rPr>
              <a:t>)) {</a:t>
            </a:r>
          </a:p>
          <a:p>
            <a:pPr>
              <a:lnSpc>
                <a:spcPct val="90000"/>
              </a:lnSpc>
            </a:pPr>
            <a:r>
              <a:rPr lang="en-US" b="1" u="none" dirty="0" smtClean="0">
                <a:latin typeface="Courier New" pitchFamily="49" charset="0"/>
              </a:rPr>
              <a:t>    </a:t>
            </a:r>
            <a:r>
              <a:rPr lang="en-US" b="1" u="none" dirty="0" err="1" smtClean="0">
                <a:latin typeface="Courier New" pitchFamily="49" charset="0"/>
              </a:rPr>
              <a:t>int</a:t>
            </a:r>
            <a:r>
              <a:rPr lang="en-US" b="1" u="none" dirty="0" smtClean="0">
                <a:latin typeface="Courier New" pitchFamily="49" charset="0"/>
              </a:rPr>
              <a:t> h = accept (acceptor, 0, 0);</a:t>
            </a:r>
          </a:p>
          <a:p>
            <a:r>
              <a:rPr lang="en-US" b="1" u="none" dirty="0">
                <a:latin typeface="Courier New" pitchFamily="49" charset="0"/>
              </a:rPr>
              <a:t> </a:t>
            </a:r>
            <a:r>
              <a:rPr lang="en-US" b="1" u="none" dirty="0" smtClean="0">
                <a:latin typeface="Courier New" pitchFamily="49" charset="0"/>
              </a:rPr>
              <a:t>   </a:t>
            </a:r>
            <a:r>
              <a:rPr lang="en-US" b="1" u="none" dirty="0">
                <a:latin typeface="Courier New" pitchFamily="49" charset="0"/>
              </a:rPr>
              <a:t>FD_SET (handle, &amp;</a:t>
            </a:r>
            <a:r>
              <a:rPr lang="en-US" b="1" u="none" dirty="0" err="1" smtClean="0">
                <a:latin typeface="Courier New" pitchFamily="49" charset="0"/>
              </a:rPr>
              <a:t>ready_handles</a:t>
            </a:r>
            <a:r>
              <a:rPr lang="en-US" b="1" u="none" dirty="0">
                <a:latin typeface="Courier New" pitchFamily="49" charset="0"/>
              </a:rPr>
              <a:t>);</a:t>
            </a:r>
          </a:p>
          <a:p>
            <a:pPr>
              <a:lnSpc>
                <a:spcPct val="90000"/>
              </a:lnSpc>
            </a:pPr>
            <a:r>
              <a:rPr lang="en-US" b="1" u="none" dirty="0">
                <a:latin typeface="Courier New" pitchFamily="49" charset="0"/>
              </a:rPr>
              <a:t> </a:t>
            </a:r>
            <a:r>
              <a:rPr lang="en-US" b="1" u="none" dirty="0" smtClean="0">
                <a:latin typeface="Courier New" pitchFamily="49" charset="0"/>
              </a:rPr>
              <a:t>   // ... Handle connection acceptance</a:t>
            </a:r>
          </a:p>
          <a:p>
            <a:pPr>
              <a:lnSpc>
                <a:spcPct val="90000"/>
              </a:lnSpc>
            </a:pPr>
            <a:r>
              <a:rPr lang="en-US" b="1" u="none" dirty="0" smtClean="0">
                <a:latin typeface="Courier New" pitchFamily="49" charset="0"/>
              </a:rPr>
              <a:t> } else </a:t>
            </a:r>
          </a:p>
          <a:p>
            <a:r>
              <a:rPr lang="en-US" b="1" u="none" dirty="0" smtClean="0">
                <a:latin typeface="Courier New" pitchFamily="49" charset="0"/>
              </a:rPr>
              <a:t>    for (</a:t>
            </a:r>
            <a:r>
              <a:rPr lang="en-US" b="1" u="none" dirty="0" err="1" smtClean="0">
                <a:latin typeface="Courier New" pitchFamily="49" charset="0"/>
              </a:rPr>
              <a:t>int</a:t>
            </a:r>
            <a:r>
              <a:rPr lang="en-US" b="1" u="none" dirty="0" smtClean="0">
                <a:latin typeface="Courier New" pitchFamily="49" charset="0"/>
              </a:rPr>
              <a:t> </a:t>
            </a:r>
            <a:r>
              <a:rPr lang="en-US" b="1" u="none" dirty="0">
                <a:latin typeface="Courier New" pitchFamily="49" charset="0"/>
              </a:rPr>
              <a:t>handle = </a:t>
            </a:r>
            <a:r>
              <a:rPr lang="en-US" b="1" u="none" dirty="0" err="1">
                <a:latin typeface="Courier New" pitchFamily="49" charset="0"/>
              </a:rPr>
              <a:t>s_handle</a:t>
            </a:r>
            <a:r>
              <a:rPr lang="en-US" b="1" u="none" dirty="0">
                <a:latin typeface="Courier New" pitchFamily="49" charset="0"/>
              </a:rPr>
              <a:t> + </a:t>
            </a:r>
            <a:r>
              <a:rPr lang="en-US" b="1" u="none" dirty="0" smtClean="0">
                <a:latin typeface="Courier New" pitchFamily="49" charset="0"/>
              </a:rPr>
              <a:t>1; </a:t>
            </a:r>
            <a:br>
              <a:rPr lang="en-US" b="1" u="none" dirty="0" smtClean="0">
                <a:latin typeface="Courier New" pitchFamily="49" charset="0"/>
              </a:rPr>
            </a:br>
            <a:r>
              <a:rPr lang="en-US" b="1" u="none" dirty="0" smtClean="0">
                <a:latin typeface="Courier New" pitchFamily="49" charset="0"/>
              </a:rPr>
              <a:t>         handle </a:t>
            </a:r>
            <a:r>
              <a:rPr lang="en-US" b="1" u="none" dirty="0">
                <a:latin typeface="Courier New" pitchFamily="49" charset="0"/>
              </a:rPr>
              <a:t>&lt; </a:t>
            </a:r>
            <a:r>
              <a:rPr lang="en-US" b="1" u="none" dirty="0" smtClean="0">
                <a:latin typeface="Courier New" pitchFamily="49" charset="0"/>
              </a:rPr>
              <a:t>maxhandlep1; ++handle)</a:t>
            </a:r>
            <a:endParaRPr lang="en-US" b="1" u="none" dirty="0">
              <a:latin typeface="Courier New" pitchFamily="49" charset="0"/>
            </a:endParaRPr>
          </a:p>
          <a:p>
            <a:r>
              <a:rPr lang="en-US" b="1" u="none" dirty="0">
                <a:latin typeface="Courier New" pitchFamily="49" charset="0"/>
              </a:rPr>
              <a:t>    </a:t>
            </a:r>
            <a:r>
              <a:rPr lang="en-US" b="1" u="none" dirty="0" smtClean="0">
                <a:latin typeface="Courier New" pitchFamily="49" charset="0"/>
              </a:rPr>
              <a:t>  if </a:t>
            </a:r>
            <a:r>
              <a:rPr lang="en-US" b="1" u="none" dirty="0">
                <a:latin typeface="Courier New" pitchFamily="49" charset="0"/>
              </a:rPr>
              <a:t>(FD_ISSET (handle, </a:t>
            </a:r>
            <a:r>
              <a:rPr lang="en-US" b="1" u="none" dirty="0" smtClean="0">
                <a:latin typeface="Courier New" pitchFamily="49" charset="0"/>
              </a:rPr>
              <a:t>&amp;</a:t>
            </a:r>
            <a:r>
              <a:rPr lang="en-US" b="1" u="none" dirty="0" err="1" smtClean="0">
                <a:latin typeface="Courier New" pitchFamily="49" charset="0"/>
              </a:rPr>
              <a:t>ready_handles</a:t>
            </a:r>
            <a:r>
              <a:rPr lang="en-US" b="1" u="none" dirty="0">
                <a:latin typeface="Courier New" pitchFamily="49" charset="0"/>
              </a:rPr>
              <a:t>)) {</a:t>
            </a:r>
          </a:p>
          <a:p>
            <a:r>
              <a:rPr lang="en-US" b="1" u="none" dirty="0">
                <a:latin typeface="Courier New" pitchFamily="49" charset="0"/>
              </a:rPr>
              <a:t>      </a:t>
            </a:r>
            <a:r>
              <a:rPr lang="en-US" b="1" u="none" dirty="0" smtClean="0">
                <a:latin typeface="Courier New" pitchFamily="49" charset="0"/>
              </a:rPr>
              <a:t>  // ... Perform HTTP processing</a:t>
            </a:r>
            <a:endParaRPr lang="en-US" b="1" u="none" dirty="0">
              <a:latin typeface="Courier New" pitchFamily="49" charset="0"/>
            </a:endParaRPr>
          </a:p>
          <a:p>
            <a:r>
              <a:rPr lang="en-US" b="1" u="none" dirty="0">
                <a:latin typeface="Courier New" pitchFamily="49" charset="0"/>
              </a:rPr>
              <a:t>    </a:t>
            </a:r>
            <a:r>
              <a:rPr lang="en-US" b="1" u="none" dirty="0" smtClean="0">
                <a:latin typeface="Courier New" pitchFamily="49" charset="0"/>
              </a:rPr>
              <a:t>  }</a:t>
            </a:r>
          </a:p>
          <a:p>
            <a:pPr>
              <a:lnSpc>
                <a:spcPct val="90000"/>
              </a:lnSpc>
            </a:pPr>
            <a:r>
              <a:rPr lang="en-US" sz="1600" b="1" u="none" dirty="0" smtClean="0">
                <a:latin typeface="Courier New" pitchFamily="49" charset="0"/>
              </a:rPr>
              <a:t>      </a:t>
            </a:r>
            <a:endParaRPr lang="en-US" sz="1600" b="1" u="none" dirty="0">
              <a:latin typeface="Courier New" pitchFamily="49" charset="0"/>
            </a:endParaRPr>
          </a:p>
        </p:txBody>
      </p:sp>
      <p:sp>
        <p:nvSpPr>
          <p:cNvPr id="440" name="Text Box 9"/>
          <p:cNvSpPr txBox="1">
            <a:spLocks noChangeArrowheads="1"/>
          </p:cNvSpPr>
          <p:nvPr/>
        </p:nvSpPr>
        <p:spPr bwMode="auto">
          <a:xfrm>
            <a:off x="23654" y="3426892"/>
            <a:ext cx="1576546" cy="923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marL="114300" indent="-1143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>
              <a:spcBef>
                <a:spcPct val="75000"/>
              </a:spcBef>
              <a:buClr>
                <a:srgbClr val="006699"/>
              </a:buClr>
              <a:buSzPct val="85000"/>
              <a:buFont typeface="Wingdings" pitchFamily="2" charset="2"/>
              <a:buNone/>
            </a:pPr>
            <a:r>
              <a:rPr lang="en-US" sz="1800" b="1" u="none" dirty="0" smtClean="0">
                <a:solidFill>
                  <a:srgbClr val="336699"/>
                </a:solidFill>
                <a:latin typeface="Arial" charset="0"/>
              </a:rPr>
              <a:t>Use of non-portable handle type </a:t>
            </a:r>
          </a:p>
        </p:txBody>
      </p:sp>
      <p:sp>
        <p:nvSpPr>
          <p:cNvPr id="443" name="Text Box 9"/>
          <p:cNvSpPr txBox="1">
            <a:spLocks noChangeArrowheads="1"/>
          </p:cNvSpPr>
          <p:nvPr/>
        </p:nvSpPr>
        <p:spPr bwMode="auto">
          <a:xfrm>
            <a:off x="2982238" y="3369484"/>
            <a:ext cx="5727197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marL="114300" indent="-1143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>
              <a:spcBef>
                <a:spcPct val="75000"/>
              </a:spcBef>
              <a:buClr>
                <a:srgbClr val="006699"/>
              </a:buClr>
              <a:buSzPct val="85000"/>
              <a:buFont typeface="Wingdings" pitchFamily="2" charset="2"/>
              <a:buNone/>
            </a:pPr>
            <a:r>
              <a:rPr lang="en-US" sz="1800" b="1" u="none" dirty="0" smtClean="0">
                <a:solidFill>
                  <a:srgbClr val="336699"/>
                </a:solidFill>
                <a:latin typeface="Arial" charset="0"/>
              </a:rPr>
              <a:t>Hard-coded to a particular system call </a:t>
            </a:r>
          </a:p>
        </p:txBody>
      </p:sp>
      <p:sp>
        <p:nvSpPr>
          <p:cNvPr id="444" name="Text Box 9"/>
          <p:cNvSpPr txBox="1">
            <a:spLocks noChangeArrowheads="1"/>
          </p:cNvSpPr>
          <p:nvPr/>
        </p:nvSpPr>
        <p:spPr bwMode="auto">
          <a:xfrm>
            <a:off x="23653" y="4737804"/>
            <a:ext cx="2044561" cy="923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marL="114300" indent="-1143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>
              <a:spcBef>
                <a:spcPct val="75000"/>
              </a:spcBef>
              <a:buClr>
                <a:srgbClr val="006699"/>
              </a:buClr>
              <a:buSzPct val="85000"/>
              <a:buFont typeface="Wingdings" pitchFamily="2" charset="2"/>
              <a:buNone/>
            </a:pPr>
            <a:r>
              <a:rPr lang="en-US" sz="1800" b="1" u="none" dirty="0" smtClean="0">
                <a:solidFill>
                  <a:srgbClr val="336699"/>
                </a:solidFill>
                <a:latin typeface="Arial" charset="0"/>
              </a:rPr>
              <a:t>Inefficient O(n) sequential search </a:t>
            </a:r>
          </a:p>
        </p:txBody>
      </p:sp>
      <p:sp>
        <p:nvSpPr>
          <p:cNvPr id="445" name="AutoShape 8"/>
          <p:cNvSpPr>
            <a:spLocks noChangeArrowheads="1"/>
          </p:cNvSpPr>
          <p:nvPr/>
        </p:nvSpPr>
        <p:spPr bwMode="auto">
          <a:xfrm rot="12570949">
            <a:off x="1590108" y="4132254"/>
            <a:ext cx="785357" cy="285285"/>
          </a:xfrm>
          <a:prstGeom prst="leftArrow">
            <a:avLst>
              <a:gd name="adj1" fmla="val 50000"/>
              <a:gd name="adj2" fmla="val 60965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>
            <a:spAutoFit/>
          </a:bodyPr>
          <a:lstStyle/>
          <a:p>
            <a:endParaRPr lang="en-US" sz="2000" u="none" smtClean="0">
              <a:solidFill>
                <a:srgbClr val="000000"/>
              </a:solidFill>
            </a:endParaRPr>
          </a:p>
        </p:txBody>
      </p:sp>
      <p:sp>
        <p:nvSpPr>
          <p:cNvPr id="446" name="AutoShape 8"/>
          <p:cNvSpPr>
            <a:spLocks noChangeArrowheads="1"/>
          </p:cNvSpPr>
          <p:nvPr/>
        </p:nvSpPr>
        <p:spPr bwMode="auto">
          <a:xfrm rot="11794381">
            <a:off x="1490325" y="5252837"/>
            <a:ext cx="785357" cy="285285"/>
          </a:xfrm>
          <a:prstGeom prst="leftArrow">
            <a:avLst>
              <a:gd name="adj1" fmla="val 50000"/>
              <a:gd name="adj2" fmla="val 60965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>
            <a:spAutoFit/>
          </a:bodyPr>
          <a:lstStyle/>
          <a:p>
            <a:endParaRPr lang="en-US" sz="2000" u="none" smtClean="0">
              <a:solidFill>
                <a:srgbClr val="000000"/>
              </a:solidFill>
            </a:endParaRPr>
          </a:p>
        </p:txBody>
      </p:sp>
      <p:sp>
        <p:nvSpPr>
          <p:cNvPr id="447" name="AutoShape 10"/>
          <p:cNvSpPr>
            <a:spLocks noChangeArrowheads="1"/>
          </p:cNvSpPr>
          <p:nvPr/>
        </p:nvSpPr>
        <p:spPr bwMode="auto">
          <a:xfrm rot="5400000" flipV="1">
            <a:off x="2555289" y="3444679"/>
            <a:ext cx="367742" cy="425450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>
            <a:spAutoFit/>
          </a:bodyPr>
          <a:lstStyle/>
          <a:p>
            <a:endParaRPr lang="en-US" sz="2000" u="none" smtClean="0">
              <a:solidFill>
                <a:srgbClr val="000000"/>
              </a:solidFill>
            </a:endParaRPr>
          </a:p>
        </p:txBody>
      </p:sp>
      <p:graphicFrame>
        <p:nvGraphicFramePr>
          <p:cNvPr id="449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364728"/>
              </p:ext>
            </p:extLst>
          </p:nvPr>
        </p:nvGraphicFramePr>
        <p:xfrm>
          <a:off x="12700" y="981075"/>
          <a:ext cx="6140450" cy="2103120"/>
        </p:xfrm>
        <a:graphic>
          <a:graphicData uri="http://schemas.openxmlformats.org/drawingml/2006/table">
            <a:tbl>
              <a:tblPr/>
              <a:tblGrid>
                <a:gridCol w="2587625"/>
                <a:gridCol w="3552825"/>
              </a:tblGrid>
              <a:tr h="1968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585913"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Web servers must </a:t>
                      </a:r>
                      <a:r>
                        <a:rPr kumimoji="0" lang="en-US" sz="1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demux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&amp; process multiple types of indication events arriving from clients simultaneously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Developers often tightly couple event </a:t>
                      </a:r>
                      <a:r>
                        <a:rPr kumimoji="0" lang="en-US" sz="1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demuxing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&amp; connection code with app protocol processing code, which impedes understanding, reuse, &amp; optimization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50" name="Text Box 9"/>
          <p:cNvSpPr txBox="1">
            <a:spLocks noChangeArrowheads="1"/>
          </p:cNvSpPr>
          <p:nvPr/>
        </p:nvSpPr>
        <p:spPr bwMode="auto">
          <a:xfrm>
            <a:off x="245970" y="6029687"/>
            <a:ext cx="2044561" cy="646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marL="114300" indent="-1143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>
              <a:spcBef>
                <a:spcPct val="75000"/>
              </a:spcBef>
              <a:buClr>
                <a:srgbClr val="006699"/>
              </a:buClr>
              <a:buSzPct val="85000"/>
              <a:buFont typeface="Wingdings" pitchFamily="2" charset="2"/>
              <a:buNone/>
            </a:pPr>
            <a:r>
              <a:rPr lang="en-US" sz="1800" b="1" u="none" dirty="0" smtClean="0">
                <a:solidFill>
                  <a:srgbClr val="336699"/>
                </a:solidFill>
                <a:latin typeface="Arial" charset="0"/>
              </a:rPr>
              <a:t>Tightly-coupled solution </a:t>
            </a:r>
          </a:p>
        </p:txBody>
      </p:sp>
      <p:sp>
        <p:nvSpPr>
          <p:cNvPr id="451" name="AutoShape 8"/>
          <p:cNvSpPr>
            <a:spLocks noChangeArrowheads="1"/>
          </p:cNvSpPr>
          <p:nvPr/>
        </p:nvSpPr>
        <p:spPr bwMode="auto">
          <a:xfrm rot="10800000">
            <a:off x="2296645" y="6263938"/>
            <a:ext cx="785357" cy="285285"/>
          </a:xfrm>
          <a:prstGeom prst="leftArrow">
            <a:avLst>
              <a:gd name="adj1" fmla="val 50000"/>
              <a:gd name="adj2" fmla="val 60965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>
            <a:spAutoFit/>
          </a:bodyPr>
          <a:lstStyle/>
          <a:p>
            <a:endParaRPr lang="en-US" sz="2000" u="none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" grpId="0"/>
      <p:bldP spid="443" grpId="0"/>
      <p:bldP spid="444" grpId="0"/>
      <p:bldP spid="445" grpId="0" animBg="1"/>
      <p:bldP spid="446" grpId="0" animBg="1"/>
      <p:bldP spid="447" grpId="0" animBg="1"/>
      <p:bldP spid="450" grpId="0"/>
      <p:bldP spid="45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-1" y="6353174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66150" name="Rectangle 6"/>
          <p:cNvSpPr>
            <a:spLocks noChangeArrowheads="1"/>
          </p:cNvSpPr>
          <p:nvPr/>
        </p:nvSpPr>
        <p:spPr bwMode="auto">
          <a:xfrm>
            <a:off x="3" y="803275"/>
            <a:ext cx="4571997" cy="4862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12713" indent="-112713">
              <a:spcBef>
                <a:spcPts val="600"/>
              </a:spcBef>
            </a:pPr>
            <a:endParaRPr lang="en-US" sz="2000" b="1" u="none" dirty="0" smtClean="0">
              <a:solidFill>
                <a:srgbClr val="000000"/>
              </a:solidFill>
              <a:latin typeface="+mn-lt"/>
            </a:endParaRPr>
          </a:p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Event-driven networked app have historically been programmed via native OS mechanisms</a:t>
            </a:r>
          </a:p>
          <a:p>
            <a:pPr marL="4572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e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.g., Socket API &amp; </a:t>
            </a:r>
            <a:r>
              <a:rPr lang="en-US" sz="2000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select()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Apps developed this way are often non-portable &amp; inflexible </a:t>
            </a:r>
          </a:p>
          <a:p>
            <a:pPr marL="4572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i.e., they tightly couple event detection, </a:t>
            </a:r>
            <a:r>
              <a:rPr lang="en-US" sz="2000" u="none" dirty="0" err="1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demuxing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, &amp; dispatching code together with app event processing code</a:t>
            </a:r>
          </a:p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rgbClr val="000000"/>
                </a:solidFill>
                <a:latin typeface="+mn-lt"/>
              </a:rPr>
              <a:t>Developers therefore rewrite much code for each new app</a:t>
            </a:r>
          </a:p>
          <a:p>
            <a:pPr marL="4572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rgbClr val="000000"/>
                </a:solidFill>
                <a:latin typeface="+mn-lt"/>
              </a:rPr>
              <a:t>Tedious, expensive, &amp; error prone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225" y="3208593"/>
            <a:ext cx="4229303" cy="3642462"/>
          </a:xfrm>
          <a:prstGeom prst="rect">
            <a:avLst/>
          </a:prstGeom>
        </p:spPr>
      </p:pic>
      <p:sp>
        <p:nvSpPr>
          <p:cNvPr id="7" name="Line Callout 1 6"/>
          <p:cNvSpPr/>
          <p:nvPr/>
        </p:nvSpPr>
        <p:spPr bwMode="auto">
          <a:xfrm>
            <a:off x="4457498" y="1091344"/>
            <a:ext cx="4575513" cy="2192908"/>
          </a:xfrm>
          <a:prstGeom prst="borderCallout1">
            <a:avLst>
              <a:gd name="adj1" fmla="val 101071"/>
              <a:gd name="adj2" fmla="val 98195"/>
              <a:gd name="adj3" fmla="val 133350"/>
              <a:gd name="adj4" fmla="val 85455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1300" b="1" u="none" dirty="0" smtClean="0">
                <a:latin typeface="Courier New" pitchFamily="49" charset="0"/>
              </a:rPr>
              <a:t>select (maxfdp1, </a:t>
            </a:r>
            <a:r>
              <a:rPr lang="en-US" sz="1300" b="1" u="none" dirty="0">
                <a:latin typeface="Courier New" pitchFamily="49" charset="0"/>
              </a:rPr>
              <a:t>&amp;</a:t>
            </a:r>
            <a:r>
              <a:rPr lang="en-US" sz="1300" b="1" u="none" dirty="0" err="1">
                <a:latin typeface="Courier New" pitchFamily="49" charset="0"/>
              </a:rPr>
              <a:t>ready_handles</a:t>
            </a:r>
            <a:r>
              <a:rPr lang="en-US" sz="1300" b="1" u="none" dirty="0">
                <a:latin typeface="Courier New" pitchFamily="49" charset="0"/>
              </a:rPr>
              <a:t>, 0, 0, 0);</a:t>
            </a:r>
          </a:p>
          <a:p>
            <a:pPr>
              <a:lnSpc>
                <a:spcPct val="90000"/>
              </a:lnSpc>
            </a:pPr>
            <a:r>
              <a:rPr lang="en-US" sz="1300" b="1" u="none" dirty="0" smtClean="0">
                <a:latin typeface="Courier New" pitchFamily="49" charset="0"/>
              </a:rPr>
              <a:t>if </a:t>
            </a:r>
            <a:r>
              <a:rPr lang="en-US" sz="1300" b="1" u="none" dirty="0">
                <a:latin typeface="Courier New" pitchFamily="49" charset="0"/>
              </a:rPr>
              <a:t>(FD_ISSET (acceptor,  &amp;</a:t>
            </a:r>
            <a:r>
              <a:rPr lang="en-US" sz="1300" b="1" u="none" dirty="0" err="1">
                <a:latin typeface="Courier New" pitchFamily="49" charset="0"/>
              </a:rPr>
              <a:t>ready_handles</a:t>
            </a:r>
            <a:r>
              <a:rPr lang="en-US" sz="1300" b="1" u="none" dirty="0">
                <a:latin typeface="Courier New" pitchFamily="49" charset="0"/>
              </a:rPr>
              <a:t>)) {</a:t>
            </a:r>
          </a:p>
          <a:p>
            <a:pPr>
              <a:lnSpc>
                <a:spcPct val="90000"/>
              </a:lnSpc>
            </a:pPr>
            <a:r>
              <a:rPr lang="en-US" sz="1300" b="1" u="none" dirty="0">
                <a:latin typeface="Courier New" pitchFamily="49" charset="0"/>
              </a:rPr>
              <a:t>    </a:t>
            </a:r>
            <a:r>
              <a:rPr lang="en-US" sz="1300" b="1" u="none" dirty="0" err="1">
                <a:latin typeface="Courier New" pitchFamily="49" charset="0"/>
              </a:rPr>
              <a:t>int</a:t>
            </a:r>
            <a:r>
              <a:rPr lang="en-US" sz="1300" b="1" u="none" dirty="0">
                <a:latin typeface="Courier New" pitchFamily="49" charset="0"/>
              </a:rPr>
              <a:t> h = accept (acceptor, 0, 0);</a:t>
            </a:r>
          </a:p>
          <a:p>
            <a:r>
              <a:rPr lang="en-US" sz="1300" b="1" u="none" dirty="0">
                <a:latin typeface="Courier New" pitchFamily="49" charset="0"/>
              </a:rPr>
              <a:t>    FD_SET (handle, &amp;</a:t>
            </a:r>
            <a:r>
              <a:rPr lang="en-US" sz="1300" b="1" u="none" dirty="0" err="1">
                <a:latin typeface="Courier New" pitchFamily="49" charset="0"/>
              </a:rPr>
              <a:t>ready_handles</a:t>
            </a:r>
            <a:r>
              <a:rPr lang="en-US" sz="1300" b="1" u="none" dirty="0">
                <a:latin typeface="Courier New" pitchFamily="49" charset="0"/>
              </a:rPr>
              <a:t>);</a:t>
            </a:r>
          </a:p>
          <a:p>
            <a:pPr>
              <a:lnSpc>
                <a:spcPct val="90000"/>
              </a:lnSpc>
            </a:pPr>
            <a:r>
              <a:rPr lang="en-US" sz="1300" b="1" u="none" dirty="0">
                <a:latin typeface="Courier New" pitchFamily="49" charset="0"/>
              </a:rPr>
              <a:t>    // ... Handle connection acceptance</a:t>
            </a:r>
          </a:p>
          <a:p>
            <a:pPr>
              <a:lnSpc>
                <a:spcPct val="90000"/>
              </a:lnSpc>
            </a:pPr>
            <a:r>
              <a:rPr lang="en-US" sz="1300" b="1" u="none" dirty="0" smtClean="0">
                <a:latin typeface="Courier New" pitchFamily="49" charset="0"/>
              </a:rPr>
              <a:t>} </a:t>
            </a:r>
            <a:r>
              <a:rPr lang="en-US" sz="1300" b="1" u="none" dirty="0">
                <a:latin typeface="Courier New" pitchFamily="49" charset="0"/>
              </a:rPr>
              <a:t>else </a:t>
            </a:r>
          </a:p>
          <a:p>
            <a:r>
              <a:rPr lang="en-US" sz="1300" b="1" u="none" dirty="0">
                <a:latin typeface="Courier New" pitchFamily="49" charset="0"/>
              </a:rPr>
              <a:t>  </a:t>
            </a:r>
            <a:r>
              <a:rPr lang="en-US" sz="1300" b="1" u="none" dirty="0" smtClean="0">
                <a:latin typeface="Courier New" pitchFamily="49" charset="0"/>
              </a:rPr>
              <a:t>for </a:t>
            </a:r>
            <a:r>
              <a:rPr lang="en-US" sz="1300" b="1" u="none" dirty="0">
                <a:latin typeface="Courier New" pitchFamily="49" charset="0"/>
              </a:rPr>
              <a:t>(</a:t>
            </a:r>
            <a:r>
              <a:rPr lang="en-US" sz="1300" b="1" u="none" dirty="0" err="1">
                <a:latin typeface="Courier New" pitchFamily="49" charset="0"/>
              </a:rPr>
              <a:t>int</a:t>
            </a:r>
            <a:r>
              <a:rPr lang="en-US" sz="1300" b="1" u="none" dirty="0">
                <a:latin typeface="Courier New" pitchFamily="49" charset="0"/>
              </a:rPr>
              <a:t> handle = </a:t>
            </a:r>
            <a:r>
              <a:rPr lang="en-US" sz="1300" b="1" u="none" dirty="0" err="1">
                <a:latin typeface="Courier New" pitchFamily="49" charset="0"/>
              </a:rPr>
              <a:t>s_handle</a:t>
            </a:r>
            <a:r>
              <a:rPr lang="en-US" sz="1300" b="1" u="none" dirty="0">
                <a:latin typeface="Courier New" pitchFamily="49" charset="0"/>
              </a:rPr>
              <a:t> + 1; </a:t>
            </a:r>
            <a:br>
              <a:rPr lang="en-US" sz="1300" b="1" u="none" dirty="0">
                <a:latin typeface="Courier New" pitchFamily="49" charset="0"/>
              </a:rPr>
            </a:br>
            <a:r>
              <a:rPr lang="en-US" sz="1300" b="1" u="none" dirty="0">
                <a:latin typeface="Courier New" pitchFamily="49" charset="0"/>
              </a:rPr>
              <a:t>      </a:t>
            </a:r>
            <a:r>
              <a:rPr lang="en-US" sz="1300" b="1" u="none" dirty="0" smtClean="0">
                <a:latin typeface="Courier New" pitchFamily="49" charset="0"/>
              </a:rPr>
              <a:t> </a:t>
            </a:r>
            <a:r>
              <a:rPr lang="en-US" sz="1300" b="1" u="none" dirty="0">
                <a:latin typeface="Courier New" pitchFamily="49" charset="0"/>
              </a:rPr>
              <a:t>handle &lt; maxhandlep1; ++handle)</a:t>
            </a:r>
          </a:p>
          <a:p>
            <a:r>
              <a:rPr lang="en-US" sz="1300" b="1" u="none" dirty="0">
                <a:latin typeface="Courier New" pitchFamily="49" charset="0"/>
              </a:rPr>
              <a:t>    </a:t>
            </a:r>
            <a:r>
              <a:rPr lang="en-US" sz="1300" b="1" u="none" dirty="0" smtClean="0">
                <a:latin typeface="Courier New" pitchFamily="49" charset="0"/>
              </a:rPr>
              <a:t>if </a:t>
            </a:r>
            <a:r>
              <a:rPr lang="en-US" sz="1300" b="1" u="none" dirty="0">
                <a:latin typeface="Courier New" pitchFamily="49" charset="0"/>
              </a:rPr>
              <a:t>(FD_ISSET (handle, &amp;</a:t>
            </a:r>
            <a:r>
              <a:rPr lang="en-US" sz="1300" b="1" u="none" dirty="0" err="1">
                <a:latin typeface="Courier New" pitchFamily="49" charset="0"/>
              </a:rPr>
              <a:t>ready_handles</a:t>
            </a:r>
            <a:r>
              <a:rPr lang="en-US" sz="1300" b="1" u="none" dirty="0">
                <a:latin typeface="Courier New" pitchFamily="49" charset="0"/>
              </a:rPr>
              <a:t>)) {</a:t>
            </a:r>
          </a:p>
          <a:p>
            <a:r>
              <a:rPr lang="en-US" sz="1300" b="1" u="none" dirty="0">
                <a:latin typeface="Courier New" pitchFamily="49" charset="0"/>
              </a:rPr>
              <a:t>      </a:t>
            </a:r>
            <a:r>
              <a:rPr lang="en-US" sz="1300" b="1" u="none" dirty="0" smtClean="0">
                <a:latin typeface="Courier New" pitchFamily="49" charset="0"/>
              </a:rPr>
              <a:t>// </a:t>
            </a:r>
            <a:r>
              <a:rPr lang="en-US" sz="1300" b="1" u="none" dirty="0">
                <a:latin typeface="Courier New" pitchFamily="49" charset="0"/>
              </a:rPr>
              <a:t>... Perform app protocol processing</a:t>
            </a:r>
          </a:p>
          <a:p>
            <a:r>
              <a:rPr lang="en-US" sz="1300" b="1" u="none" dirty="0">
                <a:latin typeface="Courier New" pitchFamily="49" charset="0"/>
              </a:rPr>
              <a:t>    </a:t>
            </a:r>
            <a:r>
              <a:rPr lang="en-US" sz="1300" b="1" u="none" dirty="0" smtClean="0">
                <a:latin typeface="Courier New" pitchFamily="49" charset="0"/>
              </a:rPr>
              <a:t>}</a:t>
            </a:r>
            <a:endParaRPr lang="en-US" sz="1300" b="1" u="none" dirty="0">
              <a:latin typeface="Courier New" pitchFamily="49" charset="0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dirty="0" smtClean="0"/>
              <a:t>Motivation for the ACE Reactor 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68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-1" y="6353174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66150" name="Rectangle 6"/>
          <p:cNvSpPr>
            <a:spLocks noChangeArrowheads="1"/>
          </p:cNvSpPr>
          <p:nvPr/>
        </p:nvSpPr>
        <p:spPr bwMode="auto">
          <a:xfrm>
            <a:off x="3" y="803275"/>
            <a:ext cx="4571997" cy="5863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112713" indent="-112713">
              <a:spcBef>
                <a:spcPts val="600"/>
              </a:spcBef>
            </a:pPr>
            <a:endParaRPr lang="en-US" sz="2000" b="1" u="none" dirty="0" smtClean="0">
              <a:solidFill>
                <a:srgbClr val="000000"/>
              </a:solidFill>
              <a:latin typeface="+mn-lt"/>
            </a:endParaRPr>
          </a:p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Event-driven networked app have historically been programmed via native OS mechanisms</a:t>
            </a:r>
          </a:p>
          <a:p>
            <a:pPr marL="4572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e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.g., Socket API &amp; </a:t>
            </a:r>
            <a:r>
              <a:rPr lang="en-US" sz="2000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select()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Apps developed this way are often non-portable &amp; inflexible </a:t>
            </a:r>
          </a:p>
          <a:p>
            <a:pPr marL="4572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i.e., they tightly couple event detection, </a:t>
            </a:r>
            <a:r>
              <a:rPr lang="en-US" sz="2000" u="none" dirty="0" err="1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demuxing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, &amp; dispatching code together with app event processing code</a:t>
            </a:r>
          </a:p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Developers therefore rewrite much code for each new app</a:t>
            </a:r>
          </a:p>
          <a:p>
            <a:pPr marL="4572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Tedious, expensive, &amp; error prone</a:t>
            </a:r>
          </a:p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rgbClr val="000000"/>
                </a:solidFill>
                <a:latin typeface="+mn-lt"/>
              </a:rPr>
              <a:t>Much event detection, </a:t>
            </a:r>
            <a:r>
              <a:rPr lang="en-US" sz="2000" u="none" dirty="0" err="1" smtClean="0">
                <a:solidFill>
                  <a:srgbClr val="000000"/>
                </a:solidFill>
                <a:latin typeface="+mn-lt"/>
              </a:rPr>
              <a:t>demuxing</a:t>
            </a:r>
            <a:r>
              <a:rPr lang="en-US" sz="2000" u="none" dirty="0" smtClean="0">
                <a:solidFill>
                  <a:srgbClr val="000000"/>
                </a:solidFill>
                <a:latin typeface="+mn-lt"/>
              </a:rPr>
              <a:t>, &amp; dispatching logic can be generalized &amp; reused across many apps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225" y="3208593"/>
            <a:ext cx="4229303" cy="3642462"/>
          </a:xfrm>
          <a:prstGeom prst="rect">
            <a:avLst/>
          </a:prstGeom>
        </p:spPr>
      </p:pic>
      <p:sp>
        <p:nvSpPr>
          <p:cNvPr id="7" name="Line Callout 1 6"/>
          <p:cNvSpPr/>
          <p:nvPr/>
        </p:nvSpPr>
        <p:spPr bwMode="auto">
          <a:xfrm>
            <a:off x="4457498" y="1091344"/>
            <a:ext cx="4575513" cy="2192908"/>
          </a:xfrm>
          <a:prstGeom prst="borderCallout1">
            <a:avLst>
              <a:gd name="adj1" fmla="val 101071"/>
              <a:gd name="adj2" fmla="val 98195"/>
              <a:gd name="adj3" fmla="val 133350"/>
              <a:gd name="adj4" fmla="val 85455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1300" b="1" u="none" dirty="0" smtClean="0">
                <a:latin typeface="Courier New" pitchFamily="49" charset="0"/>
              </a:rPr>
              <a:t>select (maxfdp1, </a:t>
            </a:r>
            <a:r>
              <a:rPr lang="en-US" sz="1300" b="1" u="none" dirty="0">
                <a:latin typeface="Courier New" pitchFamily="49" charset="0"/>
              </a:rPr>
              <a:t>&amp;</a:t>
            </a:r>
            <a:r>
              <a:rPr lang="en-US" sz="1300" b="1" u="none" dirty="0" err="1">
                <a:latin typeface="Courier New" pitchFamily="49" charset="0"/>
              </a:rPr>
              <a:t>ready_handles</a:t>
            </a:r>
            <a:r>
              <a:rPr lang="en-US" sz="1300" b="1" u="none" dirty="0">
                <a:latin typeface="Courier New" pitchFamily="49" charset="0"/>
              </a:rPr>
              <a:t>, 0, 0, 0);</a:t>
            </a:r>
          </a:p>
          <a:p>
            <a:pPr>
              <a:lnSpc>
                <a:spcPct val="90000"/>
              </a:lnSpc>
            </a:pPr>
            <a:r>
              <a:rPr lang="en-US" sz="1300" b="1" u="none" dirty="0" smtClean="0">
                <a:latin typeface="Courier New" pitchFamily="49" charset="0"/>
              </a:rPr>
              <a:t>if </a:t>
            </a:r>
            <a:r>
              <a:rPr lang="en-US" sz="1300" b="1" u="none" dirty="0">
                <a:latin typeface="Courier New" pitchFamily="49" charset="0"/>
              </a:rPr>
              <a:t>(FD_ISSET (acceptor,  &amp;</a:t>
            </a:r>
            <a:r>
              <a:rPr lang="en-US" sz="1300" b="1" u="none" dirty="0" err="1">
                <a:latin typeface="Courier New" pitchFamily="49" charset="0"/>
              </a:rPr>
              <a:t>ready_handles</a:t>
            </a:r>
            <a:r>
              <a:rPr lang="en-US" sz="1300" b="1" u="none" dirty="0">
                <a:latin typeface="Courier New" pitchFamily="49" charset="0"/>
              </a:rPr>
              <a:t>)) {</a:t>
            </a:r>
          </a:p>
          <a:p>
            <a:pPr>
              <a:lnSpc>
                <a:spcPct val="90000"/>
              </a:lnSpc>
            </a:pPr>
            <a:r>
              <a:rPr lang="en-US" sz="1300" b="1" u="none" dirty="0">
                <a:latin typeface="Courier New" pitchFamily="49" charset="0"/>
              </a:rPr>
              <a:t>    </a:t>
            </a:r>
            <a:r>
              <a:rPr lang="en-US" sz="1300" b="1" u="none" dirty="0" err="1">
                <a:latin typeface="Courier New" pitchFamily="49" charset="0"/>
              </a:rPr>
              <a:t>int</a:t>
            </a:r>
            <a:r>
              <a:rPr lang="en-US" sz="1300" b="1" u="none" dirty="0">
                <a:latin typeface="Courier New" pitchFamily="49" charset="0"/>
              </a:rPr>
              <a:t> h = accept (acceptor, 0, 0);</a:t>
            </a:r>
          </a:p>
          <a:p>
            <a:r>
              <a:rPr lang="en-US" sz="1300" b="1" u="none" dirty="0">
                <a:latin typeface="Courier New" pitchFamily="49" charset="0"/>
              </a:rPr>
              <a:t>    FD_SET (handle, &amp;</a:t>
            </a:r>
            <a:r>
              <a:rPr lang="en-US" sz="1300" b="1" u="none" dirty="0" err="1">
                <a:latin typeface="Courier New" pitchFamily="49" charset="0"/>
              </a:rPr>
              <a:t>ready_handles</a:t>
            </a:r>
            <a:r>
              <a:rPr lang="en-US" sz="1300" b="1" u="none" dirty="0">
                <a:latin typeface="Courier New" pitchFamily="49" charset="0"/>
              </a:rPr>
              <a:t>);</a:t>
            </a:r>
          </a:p>
          <a:p>
            <a:pPr>
              <a:lnSpc>
                <a:spcPct val="90000"/>
              </a:lnSpc>
            </a:pPr>
            <a:r>
              <a:rPr lang="en-US" sz="1300" b="1" u="none" dirty="0">
                <a:latin typeface="Courier New" pitchFamily="49" charset="0"/>
              </a:rPr>
              <a:t>    // ... Handle connection acceptance</a:t>
            </a:r>
          </a:p>
          <a:p>
            <a:pPr>
              <a:lnSpc>
                <a:spcPct val="90000"/>
              </a:lnSpc>
            </a:pPr>
            <a:r>
              <a:rPr lang="en-US" sz="1300" b="1" u="none" dirty="0" smtClean="0">
                <a:latin typeface="Courier New" pitchFamily="49" charset="0"/>
              </a:rPr>
              <a:t>} </a:t>
            </a:r>
            <a:r>
              <a:rPr lang="en-US" sz="1300" b="1" u="none" dirty="0">
                <a:latin typeface="Courier New" pitchFamily="49" charset="0"/>
              </a:rPr>
              <a:t>else </a:t>
            </a:r>
          </a:p>
          <a:p>
            <a:r>
              <a:rPr lang="en-US" sz="1300" b="1" u="none" dirty="0">
                <a:latin typeface="Courier New" pitchFamily="49" charset="0"/>
              </a:rPr>
              <a:t>  </a:t>
            </a:r>
            <a:r>
              <a:rPr lang="en-US" sz="1300" b="1" u="none" dirty="0" smtClean="0">
                <a:latin typeface="Courier New" pitchFamily="49" charset="0"/>
              </a:rPr>
              <a:t>for </a:t>
            </a:r>
            <a:r>
              <a:rPr lang="en-US" sz="1300" b="1" u="none" dirty="0">
                <a:latin typeface="Courier New" pitchFamily="49" charset="0"/>
              </a:rPr>
              <a:t>(</a:t>
            </a:r>
            <a:r>
              <a:rPr lang="en-US" sz="1300" b="1" u="none" dirty="0" err="1">
                <a:latin typeface="Courier New" pitchFamily="49" charset="0"/>
              </a:rPr>
              <a:t>int</a:t>
            </a:r>
            <a:r>
              <a:rPr lang="en-US" sz="1300" b="1" u="none" dirty="0">
                <a:latin typeface="Courier New" pitchFamily="49" charset="0"/>
              </a:rPr>
              <a:t> handle = </a:t>
            </a:r>
            <a:r>
              <a:rPr lang="en-US" sz="1300" b="1" u="none" dirty="0" err="1">
                <a:latin typeface="Courier New" pitchFamily="49" charset="0"/>
              </a:rPr>
              <a:t>s_handle</a:t>
            </a:r>
            <a:r>
              <a:rPr lang="en-US" sz="1300" b="1" u="none" dirty="0">
                <a:latin typeface="Courier New" pitchFamily="49" charset="0"/>
              </a:rPr>
              <a:t> + 1; </a:t>
            </a:r>
            <a:br>
              <a:rPr lang="en-US" sz="1300" b="1" u="none" dirty="0">
                <a:latin typeface="Courier New" pitchFamily="49" charset="0"/>
              </a:rPr>
            </a:br>
            <a:r>
              <a:rPr lang="en-US" sz="1300" b="1" u="none" dirty="0">
                <a:latin typeface="Courier New" pitchFamily="49" charset="0"/>
              </a:rPr>
              <a:t>      </a:t>
            </a:r>
            <a:r>
              <a:rPr lang="en-US" sz="1300" b="1" u="none" dirty="0" smtClean="0">
                <a:latin typeface="Courier New" pitchFamily="49" charset="0"/>
              </a:rPr>
              <a:t> </a:t>
            </a:r>
            <a:r>
              <a:rPr lang="en-US" sz="1300" b="1" u="none" dirty="0">
                <a:latin typeface="Courier New" pitchFamily="49" charset="0"/>
              </a:rPr>
              <a:t>handle &lt; maxhandlep1; ++handle)</a:t>
            </a:r>
          </a:p>
          <a:p>
            <a:r>
              <a:rPr lang="en-US" sz="1300" b="1" u="none" dirty="0">
                <a:latin typeface="Courier New" pitchFamily="49" charset="0"/>
              </a:rPr>
              <a:t>    </a:t>
            </a:r>
            <a:r>
              <a:rPr lang="en-US" sz="1300" b="1" u="none" dirty="0" smtClean="0">
                <a:latin typeface="Courier New" pitchFamily="49" charset="0"/>
              </a:rPr>
              <a:t>if </a:t>
            </a:r>
            <a:r>
              <a:rPr lang="en-US" sz="1300" b="1" u="none" dirty="0">
                <a:latin typeface="Courier New" pitchFamily="49" charset="0"/>
              </a:rPr>
              <a:t>(FD_ISSET (handle, &amp;</a:t>
            </a:r>
            <a:r>
              <a:rPr lang="en-US" sz="1300" b="1" u="none" dirty="0" err="1">
                <a:latin typeface="Courier New" pitchFamily="49" charset="0"/>
              </a:rPr>
              <a:t>ready_handles</a:t>
            </a:r>
            <a:r>
              <a:rPr lang="en-US" sz="1300" b="1" u="none" dirty="0">
                <a:latin typeface="Courier New" pitchFamily="49" charset="0"/>
              </a:rPr>
              <a:t>)) {</a:t>
            </a:r>
          </a:p>
          <a:p>
            <a:r>
              <a:rPr lang="en-US" sz="1300" b="1" u="none" dirty="0">
                <a:latin typeface="Courier New" pitchFamily="49" charset="0"/>
              </a:rPr>
              <a:t>      </a:t>
            </a:r>
            <a:r>
              <a:rPr lang="en-US" sz="1300" b="1" u="none" dirty="0" smtClean="0">
                <a:latin typeface="Courier New" pitchFamily="49" charset="0"/>
              </a:rPr>
              <a:t>// </a:t>
            </a:r>
            <a:r>
              <a:rPr lang="en-US" sz="1300" b="1" u="none" dirty="0">
                <a:latin typeface="Courier New" pitchFamily="49" charset="0"/>
              </a:rPr>
              <a:t>... Perform app protocol processing</a:t>
            </a:r>
          </a:p>
          <a:p>
            <a:r>
              <a:rPr lang="en-US" sz="1300" b="1" u="none" dirty="0">
                <a:latin typeface="Courier New" pitchFamily="49" charset="0"/>
              </a:rPr>
              <a:t>    </a:t>
            </a:r>
            <a:r>
              <a:rPr lang="en-US" sz="1300" b="1" u="none" dirty="0" smtClean="0">
                <a:latin typeface="Courier New" pitchFamily="49" charset="0"/>
              </a:rPr>
              <a:t>}</a:t>
            </a:r>
            <a:endParaRPr lang="en-US" sz="1300" b="1" u="none" dirty="0">
              <a:latin typeface="Courier New" pitchFamily="49" charset="0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dirty="0" smtClean="0"/>
              <a:t>Motivation for the ACE Reactor 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19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 bwMode="auto">
          <a:xfrm>
            <a:off x="-1" y="6353174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6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the ACE Reactor Framework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-2" y="1067813"/>
            <a:ext cx="9144001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363" indent="-233363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sz="2000" u="none" dirty="0" smtClean="0">
                <a:latin typeface="+mj-lt"/>
              </a:rPr>
              <a:t>Classes in this framework allow </a:t>
            </a:r>
            <a:r>
              <a:rPr lang="en-US" sz="2000" u="none" dirty="0">
                <a:latin typeface="+mj-lt"/>
              </a:rPr>
              <a:t>event-driven </a:t>
            </a:r>
            <a:r>
              <a:rPr lang="en-US" sz="2000" u="none" dirty="0" smtClean="0">
                <a:latin typeface="+mj-lt"/>
              </a:rPr>
              <a:t>apps to </a:t>
            </a:r>
            <a:r>
              <a:rPr lang="en-US" sz="2000" u="none" dirty="0">
                <a:latin typeface="+mj-lt"/>
              </a:rPr>
              <a:t>react </a:t>
            </a:r>
            <a:r>
              <a:rPr lang="en-US" sz="2000" u="none" dirty="0" smtClean="0">
                <a:latin typeface="+mj-lt"/>
              </a:rPr>
              <a:t>to events from </a:t>
            </a:r>
            <a:r>
              <a:rPr lang="en-US" sz="2000" u="none" dirty="0">
                <a:latin typeface="+mj-lt"/>
              </a:rPr>
              <a:t>a </a:t>
            </a:r>
            <a:r>
              <a:rPr lang="en-US" sz="2000" u="none" dirty="0" smtClean="0">
                <a:latin typeface="+mj-lt"/>
              </a:rPr>
              <a:t>range of event sources </a:t>
            </a:r>
          </a:p>
          <a:p>
            <a:pPr marL="452438" indent="-233363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sz="2000" u="none" dirty="0" smtClean="0">
                <a:latin typeface="+mj-lt"/>
              </a:rPr>
              <a:t>e.g., I/O </a:t>
            </a:r>
            <a:r>
              <a:rPr lang="en-US" sz="2000" u="none" dirty="0">
                <a:latin typeface="+mj-lt"/>
              </a:rPr>
              <a:t>handles, timers, </a:t>
            </a:r>
            <a:r>
              <a:rPr lang="en-US" sz="2000" u="none" dirty="0" smtClean="0">
                <a:latin typeface="+mj-lt"/>
              </a:rPr>
              <a:t>&amp; signals</a:t>
            </a:r>
            <a:endParaRPr lang="en-US" sz="2000" u="none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900" y="2339360"/>
            <a:ext cx="9728884" cy="2858815"/>
          </a:xfrm>
          <a:prstGeom prst="rect">
            <a:avLst/>
          </a:prstGeom>
        </p:spPr>
      </p:pic>
      <p:grpSp>
        <p:nvGrpSpPr>
          <p:cNvPr id="22" name="Group 108"/>
          <p:cNvGrpSpPr>
            <a:grpSpLocks noChangeAspect="1"/>
          </p:cNvGrpSpPr>
          <p:nvPr/>
        </p:nvGrpSpPr>
        <p:grpSpPr bwMode="auto">
          <a:xfrm>
            <a:off x="6016157" y="5608283"/>
            <a:ext cx="2128774" cy="1038170"/>
            <a:chOff x="1220" y="2991"/>
            <a:chExt cx="1298" cy="630"/>
          </a:xfrm>
        </p:grpSpPr>
        <p:sp>
          <p:nvSpPr>
            <p:cNvPr id="23" name="Rectangle 109"/>
            <p:cNvSpPr>
              <a:spLocks noChangeAspect="1" noChangeArrowheads="1"/>
            </p:cNvSpPr>
            <p:nvPr/>
          </p:nvSpPr>
          <p:spPr bwMode="auto">
            <a:xfrm>
              <a:off x="1220" y="2991"/>
              <a:ext cx="1298" cy="6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pic>
          <p:nvPicPr>
            <p:cNvPr id="24" name="Picture 110" descr="TAO1"/>
            <p:cNvPicPr preferRelativeResize="0"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53" y="3051"/>
              <a:ext cx="1255" cy="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5" name="AutoShape 10"/>
          <p:cNvSpPr>
            <a:spLocks noChangeArrowheads="1"/>
          </p:cNvSpPr>
          <p:nvPr/>
        </p:nvSpPr>
        <p:spPr bwMode="auto">
          <a:xfrm rot="16410783" flipH="1">
            <a:off x="5571973" y="5267196"/>
            <a:ext cx="658355" cy="1079428"/>
          </a:xfrm>
          <a:prstGeom prst="flowChartMerge">
            <a:avLst/>
          </a:prstGeom>
          <a:gradFill rotWithShape="1">
            <a:gsLst>
              <a:gs pos="0">
                <a:srgbClr val="EAEAEA"/>
              </a:gs>
              <a:gs pos="100000">
                <a:srgbClr val="6C6C6C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67" y="5355140"/>
            <a:ext cx="4717049" cy="1324497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 bwMode="auto">
          <a:xfrm flipV="1">
            <a:off x="3814263" y="4867275"/>
            <a:ext cx="806722" cy="697889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75447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8" y="2598734"/>
            <a:ext cx="9017000" cy="282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the ACE Reactor Framework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00075" y="6415056"/>
            <a:ext cx="7724775" cy="40011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These classes are designed in accordance with the </a:t>
            </a:r>
            <a:r>
              <a:rPr lang="en-US" sz="2000" i="1" u="none" dirty="0" smtClean="0">
                <a:solidFill>
                  <a:srgbClr val="000000"/>
                </a:solidFill>
                <a:latin typeface="+mj-lt"/>
              </a:rPr>
              <a:t>Reactor 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pattern</a:t>
            </a:r>
          </a:p>
        </p:txBody>
      </p:sp>
      <p:sp>
        <p:nvSpPr>
          <p:cNvPr id="10" name="Rectangle 9"/>
          <p:cNvSpPr/>
          <p:nvPr/>
        </p:nvSpPr>
        <p:spPr>
          <a:xfrm>
            <a:off x="-2" y="1067813"/>
            <a:ext cx="9144001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363" indent="-233363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Classes in this framework allow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event-driven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apps to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react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to events from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a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range of event sources </a:t>
            </a:r>
          </a:p>
          <a:p>
            <a:pPr marL="233363" indent="-233363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sz="2000" u="none" dirty="0" smtClean="0">
                <a:latin typeface="+mj-lt"/>
              </a:rPr>
              <a:t>Apps inherit from </a:t>
            </a:r>
            <a:r>
              <a:rPr lang="en-US" sz="2000" b="1" u="none" dirty="0" err="1" smtClean="0">
                <a:latin typeface="Courier New" pitchFamily="49" charset="0"/>
                <a:cs typeface="Courier New" pitchFamily="49" charset="0"/>
              </a:rPr>
              <a:t>ACE_Event_Handler</a:t>
            </a:r>
            <a:r>
              <a:rPr lang="en-US" sz="2000" u="none" dirty="0" smtClean="0">
                <a:latin typeface="+mj-lt"/>
              </a:rPr>
              <a:t> &amp; override its hook methods, which the ACE </a:t>
            </a:r>
            <a:r>
              <a:rPr lang="en-US" sz="2000" i="1" u="none" dirty="0" smtClean="0">
                <a:latin typeface="+mj-lt"/>
              </a:rPr>
              <a:t>Reactor</a:t>
            </a:r>
            <a:r>
              <a:rPr lang="en-US" sz="2000" u="none" dirty="0" smtClean="0">
                <a:latin typeface="+mj-lt"/>
              </a:rPr>
              <a:t> framework then dispatches to process events</a:t>
            </a:r>
          </a:p>
        </p:txBody>
      </p:sp>
    </p:spTree>
    <p:extLst>
      <p:ext uri="{BB962C8B-B14F-4D97-AF65-F5344CB8AC3E}">
        <p14:creationId xmlns:p14="http://schemas.microsoft.com/office/powerpoint/2010/main" val="421250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the ACE Reactor Framework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-2" y="1067813"/>
            <a:ext cx="9144001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363" indent="-233363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Classes in this framework allow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event-driven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apps to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react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to events from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a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range of event sources (e.g., I/O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handles, timers,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&amp; signals)</a:t>
            </a:r>
            <a:endParaRPr lang="en-US" sz="2000" u="none" dirty="0">
              <a:solidFill>
                <a:schemeClr val="bg1">
                  <a:lumMod val="75000"/>
                </a:schemeClr>
              </a:solidFill>
              <a:latin typeface="+mj-lt"/>
            </a:endParaRPr>
          </a:p>
          <a:p>
            <a:pPr marL="233363" indent="-233363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Apps inherit from </a:t>
            </a:r>
            <a:r>
              <a:rPr lang="en-US" sz="2000" b="1" u="none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ACE_Event_Handler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 &amp; override its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hook methods, which the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ACE </a:t>
            </a:r>
            <a: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Reactor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 framework then dispatches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to process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events</a:t>
            </a:r>
          </a:p>
          <a:p>
            <a:pPr marL="233363" indent="-233363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sz="2000" u="none" dirty="0" smtClean="0">
                <a:latin typeface="+mj-lt"/>
              </a:rPr>
              <a:t>Key classes in the ACE </a:t>
            </a:r>
            <a:r>
              <a:rPr lang="en-US" sz="2000" i="1" u="none" dirty="0" smtClean="0">
                <a:latin typeface="+mj-lt"/>
              </a:rPr>
              <a:t>Reactor</a:t>
            </a:r>
            <a:r>
              <a:rPr lang="en-US" sz="2000" u="none" dirty="0" smtClean="0">
                <a:latin typeface="+mj-lt"/>
              </a:rPr>
              <a:t> framework include</a:t>
            </a:r>
            <a:endParaRPr lang="en-US" sz="2000" u="none" dirty="0">
              <a:latin typeface="+mj-lt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30770"/>
              </p:ext>
            </p:extLst>
          </p:nvPr>
        </p:nvGraphicFramePr>
        <p:xfrm>
          <a:off x="10318" y="2872739"/>
          <a:ext cx="9144000" cy="339760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80482"/>
                <a:gridCol w="6563518"/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dirty="0" smtClean="0"/>
                        <a:t>ACE Class</a:t>
                      </a:r>
                      <a:endParaRPr lang="en-US" dirty="0"/>
                    </a:p>
                  </a:txBody>
                  <a:tcP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>
                    <a:solidFill>
                      <a:srgbClr val="336699"/>
                    </a:solidFill>
                  </a:tcPr>
                </a:tc>
              </a:tr>
              <a:tr h="636938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ACE_Time_Value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sz="1600" dirty="0" smtClean="0"/>
                        <a:t>Provides a portable, normalized representation of time &amp; duration that uses C++ operator overloading</a:t>
                      </a:r>
                      <a:r>
                        <a:rPr lang="en-US" sz="1600" baseline="0" dirty="0" smtClean="0"/>
                        <a:t> to simplify time-related arithmetic &amp; relational operations</a:t>
                      </a:r>
                      <a:endParaRPr lang="en-US" sz="1600" dirty="0"/>
                    </a:p>
                  </a:txBody>
                  <a:tcPr/>
                </a:tc>
              </a:tr>
              <a:tr h="636938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ACE_Timer_Queue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sz="1600" dirty="0" smtClean="0"/>
                        <a:t>An abstract</a:t>
                      </a:r>
                      <a:r>
                        <a:rPr lang="en-US" sz="1600" baseline="0" dirty="0" smtClean="0"/>
                        <a:t> class defining the capabilities &amp; interface for a timer queue (ACE provides several subclasses that provide flexible support for various timing requirements)</a:t>
                      </a:r>
                      <a:endParaRPr lang="en-US" sz="1600" dirty="0"/>
                    </a:p>
                  </a:txBody>
                  <a:tcPr/>
                </a:tc>
              </a:tr>
              <a:tr h="636938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b="1" dirty="0" err="1" smtClean="0">
                          <a:latin typeface="Courier New" pitchFamily="49" charset="0"/>
                          <a:cs typeface="Courier New" pitchFamily="49" charset="0"/>
                        </a:rPr>
                        <a:t>ACE_Event_Handler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sz="1600" dirty="0" smtClean="0"/>
                        <a:t>An abstract class whose interface defines the hook methods that are the targets of </a:t>
                      </a:r>
                      <a:r>
                        <a:rPr lang="en-US" sz="1600" b="1" dirty="0" err="1" smtClean="0">
                          <a:latin typeface="Courier New" pitchFamily="49" charset="0"/>
                          <a:cs typeface="Courier New" pitchFamily="49" charset="0"/>
                        </a:rPr>
                        <a:t>ACE_Reactor</a:t>
                      </a:r>
                      <a:r>
                        <a:rPr lang="en-US" sz="1600" dirty="0" smtClean="0"/>
                        <a:t> callbacks</a:t>
                      </a:r>
                      <a:endParaRPr lang="en-US" sz="1600" dirty="0"/>
                    </a:p>
                  </a:txBody>
                  <a:tcPr/>
                </a:tc>
              </a:tr>
              <a:tr h="636938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b="1" dirty="0" err="1" smtClean="0">
                          <a:latin typeface="Courier New" pitchFamily="49" charset="0"/>
                          <a:cs typeface="Courier New" pitchFamily="49" charset="0"/>
                        </a:rPr>
                        <a:t>ACE_Reactor</a:t>
                      </a:r>
                      <a:r>
                        <a:rPr lang="en-US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sz="1600" dirty="0" smtClean="0"/>
                        <a:t>Provides the interface for managing event handler registrations &amp; executing</a:t>
                      </a:r>
                      <a:r>
                        <a:rPr lang="en-US" sz="1600" baseline="0" dirty="0" smtClean="0"/>
                        <a:t> the event loop that drives event detection, </a:t>
                      </a:r>
                      <a:r>
                        <a:rPr lang="en-US" sz="1600" baseline="0" dirty="0" err="1" smtClean="0"/>
                        <a:t>demultiplexing</a:t>
                      </a:r>
                      <a:r>
                        <a:rPr lang="en-US" sz="1600" baseline="0" dirty="0" smtClean="0"/>
                        <a:t>, &amp; dispatching in the ACE </a:t>
                      </a:r>
                      <a:r>
                        <a:rPr lang="en-US" sz="1600" i="1" baseline="0" dirty="0" smtClean="0"/>
                        <a:t>Reactor</a:t>
                      </a:r>
                      <a:r>
                        <a:rPr lang="en-US" sz="1600" baseline="0" dirty="0" smtClean="0"/>
                        <a:t> framework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ounded Rectangle 7"/>
          <p:cNvSpPr/>
          <p:nvPr/>
        </p:nvSpPr>
        <p:spPr bwMode="auto">
          <a:xfrm>
            <a:off x="0" y="3228974"/>
            <a:ext cx="9144000" cy="809625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35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the ACE Reactor Framework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-2" y="1067813"/>
            <a:ext cx="9144001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363" indent="-233363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Classes in this framework allow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event-driven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apps to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react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to events from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a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range of event sources (e.g., I/O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handles, timers,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&amp; signals)</a:t>
            </a:r>
            <a:endParaRPr lang="en-US" sz="2000" u="none" dirty="0">
              <a:solidFill>
                <a:schemeClr val="bg1">
                  <a:lumMod val="75000"/>
                </a:schemeClr>
              </a:solidFill>
              <a:latin typeface="+mj-lt"/>
            </a:endParaRPr>
          </a:p>
          <a:p>
            <a:pPr marL="233363" indent="-233363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Apps inherit from </a:t>
            </a:r>
            <a:r>
              <a:rPr lang="en-US" sz="2000" b="1" u="none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ACE_Event_Handler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 &amp; override its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hook methods, which the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ACE </a:t>
            </a:r>
            <a: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Reactor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 framework then dispatches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to process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events</a:t>
            </a:r>
          </a:p>
          <a:p>
            <a:pPr marL="233363" indent="-233363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sz="2000" u="none" dirty="0" smtClean="0">
                <a:latin typeface="+mj-lt"/>
              </a:rPr>
              <a:t>Key classes in the ACE </a:t>
            </a:r>
            <a:r>
              <a:rPr lang="en-US" sz="2000" i="1" u="none" dirty="0" smtClean="0">
                <a:latin typeface="+mj-lt"/>
              </a:rPr>
              <a:t>Reactor</a:t>
            </a:r>
            <a:r>
              <a:rPr lang="en-US" sz="2000" u="none" dirty="0" smtClean="0">
                <a:latin typeface="+mj-lt"/>
              </a:rPr>
              <a:t> framework include</a:t>
            </a:r>
            <a:endParaRPr lang="en-US" sz="2000" u="none" dirty="0">
              <a:latin typeface="+mj-lt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100375"/>
              </p:ext>
            </p:extLst>
          </p:nvPr>
        </p:nvGraphicFramePr>
        <p:xfrm>
          <a:off x="10318" y="2872739"/>
          <a:ext cx="9144000" cy="339760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80482"/>
                <a:gridCol w="6563518"/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dirty="0" smtClean="0"/>
                        <a:t>ACE Class</a:t>
                      </a:r>
                      <a:endParaRPr lang="en-US" dirty="0"/>
                    </a:p>
                  </a:txBody>
                  <a:tcP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>
                    <a:solidFill>
                      <a:srgbClr val="336699"/>
                    </a:solidFill>
                  </a:tcPr>
                </a:tc>
              </a:tr>
              <a:tr h="636938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ACE_Time_Value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sz="1600" dirty="0" smtClean="0"/>
                        <a:t>Provides a portable, normalized representation of time &amp; duration that uses C++ operator overloading</a:t>
                      </a:r>
                      <a:r>
                        <a:rPr lang="en-US" sz="1600" baseline="0" dirty="0" smtClean="0"/>
                        <a:t> to simplify time-related arithmetic &amp; relational operations</a:t>
                      </a:r>
                      <a:endParaRPr lang="en-US" sz="1600" dirty="0"/>
                    </a:p>
                  </a:txBody>
                  <a:tcPr/>
                </a:tc>
              </a:tr>
              <a:tr h="636938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ACE_Timer_Queue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sz="1600" dirty="0" smtClean="0"/>
                        <a:t>An abstract</a:t>
                      </a:r>
                      <a:r>
                        <a:rPr lang="en-US" sz="1600" baseline="0" dirty="0" smtClean="0"/>
                        <a:t> class defining the capabilities &amp; interface for a timer queue (ACE provides several subclasses that provide flexible support for various timing requirements)</a:t>
                      </a:r>
                      <a:endParaRPr lang="en-US" sz="1600" dirty="0"/>
                    </a:p>
                  </a:txBody>
                  <a:tcPr/>
                </a:tc>
              </a:tr>
              <a:tr h="636938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b="1" dirty="0" err="1" smtClean="0">
                          <a:latin typeface="Courier New" pitchFamily="49" charset="0"/>
                          <a:cs typeface="Courier New" pitchFamily="49" charset="0"/>
                        </a:rPr>
                        <a:t>ACE_Event_Handler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sz="1600" dirty="0" smtClean="0"/>
                        <a:t>An abstract class whose interface defines the hook methods that are the targets of </a:t>
                      </a:r>
                      <a:r>
                        <a:rPr lang="en-US" sz="1600" b="1" dirty="0" err="1" smtClean="0">
                          <a:latin typeface="Courier New" pitchFamily="49" charset="0"/>
                          <a:cs typeface="Courier New" pitchFamily="49" charset="0"/>
                        </a:rPr>
                        <a:t>ACE_Reactor</a:t>
                      </a:r>
                      <a:r>
                        <a:rPr lang="en-US" sz="1600" dirty="0" smtClean="0"/>
                        <a:t> callbacks</a:t>
                      </a:r>
                      <a:endParaRPr lang="en-US" sz="1600" dirty="0"/>
                    </a:p>
                  </a:txBody>
                  <a:tcPr/>
                </a:tc>
              </a:tr>
              <a:tr h="636938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b="1" dirty="0" err="1" smtClean="0">
                          <a:latin typeface="Courier New" pitchFamily="49" charset="0"/>
                          <a:cs typeface="Courier New" pitchFamily="49" charset="0"/>
                        </a:rPr>
                        <a:t>ACE_Reactor</a:t>
                      </a:r>
                      <a:r>
                        <a:rPr lang="en-US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sz="1600" dirty="0" smtClean="0"/>
                        <a:t>Provides the interface for managing event handler registrations &amp; executing</a:t>
                      </a:r>
                      <a:r>
                        <a:rPr lang="en-US" sz="1600" baseline="0" dirty="0" smtClean="0"/>
                        <a:t> the event loop that drives event detection, </a:t>
                      </a:r>
                      <a:r>
                        <a:rPr lang="en-US" sz="1600" baseline="0" dirty="0" err="1" smtClean="0"/>
                        <a:t>demultiplexing</a:t>
                      </a:r>
                      <a:r>
                        <a:rPr lang="en-US" sz="1600" baseline="0" dirty="0" smtClean="0"/>
                        <a:t>, &amp; dispatching in the ACE </a:t>
                      </a:r>
                      <a:r>
                        <a:rPr lang="en-US" sz="1600" i="1" baseline="0" dirty="0" smtClean="0"/>
                        <a:t>Reactor</a:t>
                      </a:r>
                      <a:r>
                        <a:rPr lang="en-US" sz="1600" baseline="0" dirty="0" smtClean="0"/>
                        <a:t> framework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ounded Rectangle 7"/>
          <p:cNvSpPr/>
          <p:nvPr/>
        </p:nvSpPr>
        <p:spPr bwMode="auto">
          <a:xfrm>
            <a:off x="0" y="4029074"/>
            <a:ext cx="9144000" cy="809625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34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the ACE Reactor Framework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-2" y="1067813"/>
            <a:ext cx="9144001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363" indent="-233363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Classes in this framework allow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event-driven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apps to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react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to events from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a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range of event sources (e.g., I/O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handles, timers,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&amp; signals)</a:t>
            </a:r>
            <a:endParaRPr lang="en-US" sz="2000" u="none" dirty="0">
              <a:solidFill>
                <a:schemeClr val="bg1">
                  <a:lumMod val="75000"/>
                </a:schemeClr>
              </a:solidFill>
              <a:latin typeface="+mj-lt"/>
            </a:endParaRPr>
          </a:p>
          <a:p>
            <a:pPr marL="233363" indent="-233363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Apps inherit from </a:t>
            </a:r>
            <a:r>
              <a:rPr lang="en-US" sz="2000" b="1" u="none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ACE_Event_Handler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 &amp; override its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hook methods, which the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ACE </a:t>
            </a:r>
            <a: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Reactor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 framework then dispatches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to process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events</a:t>
            </a:r>
          </a:p>
          <a:p>
            <a:pPr marL="233363" indent="-233363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sz="2000" u="none" dirty="0" smtClean="0">
                <a:latin typeface="+mj-lt"/>
              </a:rPr>
              <a:t>Key classes in the ACE </a:t>
            </a:r>
            <a:r>
              <a:rPr lang="en-US" sz="2000" i="1" u="none" dirty="0" smtClean="0">
                <a:latin typeface="+mj-lt"/>
              </a:rPr>
              <a:t>Reactor</a:t>
            </a:r>
            <a:r>
              <a:rPr lang="en-US" sz="2000" u="none" dirty="0" smtClean="0">
                <a:latin typeface="+mj-lt"/>
              </a:rPr>
              <a:t> framework include</a:t>
            </a:r>
            <a:endParaRPr lang="en-US" sz="2000" u="none" dirty="0">
              <a:latin typeface="+mj-lt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558087"/>
              </p:ext>
            </p:extLst>
          </p:nvPr>
        </p:nvGraphicFramePr>
        <p:xfrm>
          <a:off x="10318" y="2872739"/>
          <a:ext cx="9144000" cy="339760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80482"/>
                <a:gridCol w="6563518"/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dirty="0" smtClean="0"/>
                        <a:t>ACE Class</a:t>
                      </a:r>
                      <a:endParaRPr lang="en-US" dirty="0"/>
                    </a:p>
                  </a:txBody>
                  <a:tcP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>
                    <a:solidFill>
                      <a:srgbClr val="336699"/>
                    </a:solidFill>
                  </a:tcPr>
                </a:tc>
              </a:tr>
              <a:tr h="636938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ACE_Time_Value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sz="1600" dirty="0" smtClean="0"/>
                        <a:t>Provides a portable, normalized representation of time &amp; duration that uses C++ operator overloading</a:t>
                      </a:r>
                      <a:r>
                        <a:rPr lang="en-US" sz="1600" baseline="0" dirty="0" smtClean="0"/>
                        <a:t> to simplify time-related arithmetic &amp; relational operations</a:t>
                      </a:r>
                      <a:endParaRPr lang="en-US" sz="1600" dirty="0"/>
                    </a:p>
                  </a:txBody>
                  <a:tcPr/>
                </a:tc>
              </a:tr>
              <a:tr h="636938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ACE_Timer_Queue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sz="1600" dirty="0" smtClean="0"/>
                        <a:t>An abstract</a:t>
                      </a:r>
                      <a:r>
                        <a:rPr lang="en-US" sz="1600" baseline="0" dirty="0" smtClean="0"/>
                        <a:t> class defining the capabilities &amp; interface for a timer queue (ACE provides several subclasses that provide flexible support for various timing requirements)</a:t>
                      </a:r>
                      <a:endParaRPr lang="en-US" sz="1600" dirty="0"/>
                    </a:p>
                  </a:txBody>
                  <a:tcPr/>
                </a:tc>
              </a:tr>
              <a:tr h="636938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b="1" dirty="0" err="1" smtClean="0">
                          <a:latin typeface="Courier New" pitchFamily="49" charset="0"/>
                          <a:cs typeface="Courier New" pitchFamily="49" charset="0"/>
                        </a:rPr>
                        <a:t>ACE_Event_Handler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sz="1600" dirty="0" smtClean="0"/>
                        <a:t>An abstract class whose interface defines the hook methods that are the targets of </a:t>
                      </a:r>
                      <a:r>
                        <a:rPr lang="en-US" sz="1600" b="1" dirty="0" err="1" smtClean="0">
                          <a:latin typeface="Courier New" pitchFamily="49" charset="0"/>
                          <a:cs typeface="Courier New" pitchFamily="49" charset="0"/>
                        </a:rPr>
                        <a:t>ACE_Reactor</a:t>
                      </a:r>
                      <a:r>
                        <a:rPr lang="en-US" sz="1600" dirty="0" smtClean="0"/>
                        <a:t> callbacks</a:t>
                      </a:r>
                      <a:endParaRPr lang="en-US" sz="1600" dirty="0"/>
                    </a:p>
                  </a:txBody>
                  <a:tcPr/>
                </a:tc>
              </a:tr>
              <a:tr h="636938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b="1" dirty="0" err="1" smtClean="0">
                          <a:latin typeface="Courier New" pitchFamily="49" charset="0"/>
                          <a:cs typeface="Courier New" pitchFamily="49" charset="0"/>
                        </a:rPr>
                        <a:t>ACE_Reactor</a:t>
                      </a:r>
                      <a:r>
                        <a:rPr lang="en-US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sz="1600" dirty="0" smtClean="0"/>
                        <a:t>Provides the interface for managing event handler registrations &amp; executing</a:t>
                      </a:r>
                      <a:r>
                        <a:rPr lang="en-US" sz="1600" baseline="0" dirty="0" smtClean="0"/>
                        <a:t> the event loop that drives event detection, </a:t>
                      </a:r>
                      <a:r>
                        <a:rPr lang="en-US" sz="1600" baseline="0" dirty="0" err="1" smtClean="0"/>
                        <a:t>demultiplexing</a:t>
                      </a:r>
                      <a:r>
                        <a:rPr lang="en-US" sz="1600" baseline="0" dirty="0" smtClean="0"/>
                        <a:t>, &amp; dispatching in the ACE </a:t>
                      </a:r>
                      <a:r>
                        <a:rPr lang="en-US" sz="1600" i="1" baseline="0" dirty="0" smtClean="0"/>
                        <a:t>Reactor</a:t>
                      </a:r>
                      <a:r>
                        <a:rPr lang="en-US" sz="1600" baseline="0" dirty="0" smtClean="0"/>
                        <a:t> framework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Rounded Rectangle 11"/>
          <p:cNvSpPr/>
          <p:nvPr/>
        </p:nvSpPr>
        <p:spPr bwMode="auto">
          <a:xfrm>
            <a:off x="0" y="4819650"/>
            <a:ext cx="9144000" cy="638176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3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-1" y="6381749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210343" y="6424581"/>
            <a:ext cx="8724108" cy="40011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See 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  <a:hlinkClick r:id="rId3"/>
              </a:rPr>
              <a:t>www.dre.vanderbilt.edu/~schmidt/PDF/reactor-rules.pdf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 for more info</a:t>
            </a:r>
          </a:p>
        </p:txBody>
      </p:sp>
      <p:sp>
        <p:nvSpPr>
          <p:cNvPr id="256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the ACE Reactor Framework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-2" y="1067813"/>
            <a:ext cx="9144001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363" indent="-233363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Classes in this framework allow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event-driven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apps to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react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to events from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a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range of event sources (e.g., I/O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handles, timers,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&amp; signals)</a:t>
            </a:r>
            <a:endParaRPr lang="en-US" sz="2000" u="none" dirty="0">
              <a:solidFill>
                <a:schemeClr val="bg1">
                  <a:lumMod val="75000"/>
                </a:schemeClr>
              </a:solidFill>
              <a:latin typeface="+mj-lt"/>
            </a:endParaRPr>
          </a:p>
          <a:p>
            <a:pPr marL="233363" indent="-233363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Apps inherit from </a:t>
            </a:r>
            <a:r>
              <a:rPr lang="en-US" sz="2000" b="1" u="none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ACE_Event_Handler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 &amp; override its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hook methods, which the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ACE </a:t>
            </a:r>
            <a: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Reactor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 framework then dispatches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to process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events</a:t>
            </a:r>
          </a:p>
          <a:p>
            <a:pPr marL="233363" indent="-233363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sz="2000" u="none" dirty="0" smtClean="0">
                <a:latin typeface="+mj-lt"/>
              </a:rPr>
              <a:t>Key classes in the ACE </a:t>
            </a:r>
            <a:r>
              <a:rPr lang="en-US" sz="2000" i="1" u="none" dirty="0" smtClean="0">
                <a:latin typeface="+mj-lt"/>
              </a:rPr>
              <a:t>Reactor</a:t>
            </a:r>
            <a:r>
              <a:rPr lang="en-US" sz="2000" u="none" dirty="0" smtClean="0">
                <a:latin typeface="+mj-lt"/>
              </a:rPr>
              <a:t> framework include</a:t>
            </a:r>
            <a:endParaRPr lang="en-US" sz="2000" u="none" dirty="0">
              <a:latin typeface="+mj-lt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65023"/>
              </p:ext>
            </p:extLst>
          </p:nvPr>
        </p:nvGraphicFramePr>
        <p:xfrm>
          <a:off x="10318" y="2872739"/>
          <a:ext cx="9144000" cy="339760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80482"/>
                <a:gridCol w="6563518"/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dirty="0" smtClean="0"/>
                        <a:t>ACE Class</a:t>
                      </a:r>
                      <a:endParaRPr lang="en-US" dirty="0"/>
                    </a:p>
                  </a:txBody>
                  <a:tcP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>
                    <a:solidFill>
                      <a:srgbClr val="336699"/>
                    </a:solidFill>
                  </a:tcPr>
                </a:tc>
              </a:tr>
              <a:tr h="636938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ACE_Time_Value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sz="1600" dirty="0" smtClean="0"/>
                        <a:t>Provides a portable, normalized representation of time &amp; duration that uses C++ operator overloading</a:t>
                      </a:r>
                      <a:r>
                        <a:rPr lang="en-US" sz="1600" baseline="0" dirty="0" smtClean="0"/>
                        <a:t> to simplify time-related arithmetic &amp; relational operations</a:t>
                      </a:r>
                      <a:endParaRPr lang="en-US" sz="1600" dirty="0"/>
                    </a:p>
                  </a:txBody>
                  <a:tcPr/>
                </a:tc>
              </a:tr>
              <a:tr h="636938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ACE_Timer_Queue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sz="1600" dirty="0" smtClean="0"/>
                        <a:t>An abstract</a:t>
                      </a:r>
                      <a:r>
                        <a:rPr lang="en-US" sz="1600" baseline="0" dirty="0" smtClean="0"/>
                        <a:t> class defining the capabilities &amp; interface for a timer queue (ACE provides several subclasses that provide flexible support for various timing requirements)</a:t>
                      </a:r>
                      <a:endParaRPr lang="en-US" sz="1600" dirty="0"/>
                    </a:p>
                  </a:txBody>
                  <a:tcPr/>
                </a:tc>
              </a:tr>
              <a:tr h="636938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b="1" dirty="0" err="1" smtClean="0">
                          <a:latin typeface="Courier New" pitchFamily="49" charset="0"/>
                          <a:cs typeface="Courier New" pitchFamily="49" charset="0"/>
                        </a:rPr>
                        <a:t>ACE_Event_Handler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sz="1600" dirty="0" smtClean="0"/>
                        <a:t>An abstract class whose interface defines the hook methods that are the targets of </a:t>
                      </a:r>
                      <a:r>
                        <a:rPr lang="en-US" sz="1600" b="1" dirty="0" err="1" smtClean="0">
                          <a:latin typeface="Courier New" pitchFamily="49" charset="0"/>
                          <a:cs typeface="Courier New" pitchFamily="49" charset="0"/>
                        </a:rPr>
                        <a:t>ACE_Reactor</a:t>
                      </a:r>
                      <a:r>
                        <a:rPr lang="en-US" sz="1600" dirty="0" smtClean="0"/>
                        <a:t> callbacks</a:t>
                      </a:r>
                      <a:endParaRPr lang="en-US" sz="1600" dirty="0"/>
                    </a:p>
                  </a:txBody>
                  <a:tcPr/>
                </a:tc>
              </a:tr>
              <a:tr h="636938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b="1" dirty="0" err="1" smtClean="0">
                          <a:latin typeface="Courier New" pitchFamily="49" charset="0"/>
                          <a:cs typeface="Courier New" pitchFamily="49" charset="0"/>
                        </a:rPr>
                        <a:t>ACE_Reactor</a:t>
                      </a:r>
                      <a:r>
                        <a:rPr lang="en-US" b="1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sz="1600" dirty="0" smtClean="0"/>
                        <a:t>Provides the interface for managing event handler registrations &amp; executing</a:t>
                      </a:r>
                      <a:r>
                        <a:rPr lang="en-US" sz="1600" baseline="0" dirty="0" smtClean="0"/>
                        <a:t> the event loop that drives event detection, </a:t>
                      </a:r>
                      <a:r>
                        <a:rPr lang="en-US" sz="1600" baseline="0" dirty="0" err="1" smtClean="0"/>
                        <a:t>demultiplexing</a:t>
                      </a:r>
                      <a:r>
                        <a:rPr lang="en-US" sz="1600" baseline="0" dirty="0" smtClean="0"/>
                        <a:t>, &amp; dispatching in the ACE </a:t>
                      </a:r>
                      <a:r>
                        <a:rPr lang="en-US" sz="1600" i="1" baseline="0" dirty="0" smtClean="0"/>
                        <a:t>Reactor</a:t>
                      </a:r>
                      <a:r>
                        <a:rPr lang="en-US" sz="1600" baseline="0" dirty="0" smtClean="0"/>
                        <a:t> framework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Rounded Rectangle 1"/>
          <p:cNvSpPr/>
          <p:nvPr/>
        </p:nvSpPr>
        <p:spPr bwMode="auto">
          <a:xfrm>
            <a:off x="0" y="5448299"/>
            <a:ext cx="9144000" cy="809625"/>
          </a:xfrm>
          <a:prstGeom prst="roundRect">
            <a:avLst/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84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453" name="Rectangle 5"/>
          <p:cNvSpPr>
            <a:spLocks noChangeArrowheads="1"/>
          </p:cNvSpPr>
          <p:nvPr/>
        </p:nvSpPr>
        <p:spPr bwMode="auto">
          <a:xfrm>
            <a:off x="9524" y="963613"/>
            <a:ext cx="5219701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SzPct val="80000"/>
            </a:pPr>
            <a:endParaRPr lang="en-US" sz="2000" b="1" u="none" dirty="0">
              <a:latin typeface="+mj-lt"/>
            </a:endParaRPr>
          </a:p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latin typeface="+mj-lt"/>
              </a:rPr>
              <a:t>Networked </a:t>
            </a:r>
            <a:r>
              <a:rPr lang="en-US" sz="2000" u="none" dirty="0" smtClean="0">
                <a:latin typeface="+mj-lt"/>
              </a:rPr>
              <a:t>apps are </a:t>
            </a:r>
            <a:r>
              <a:rPr lang="en-US" sz="2000" u="none" dirty="0">
                <a:latin typeface="+mj-lt"/>
              </a:rPr>
              <a:t>often </a:t>
            </a:r>
            <a:r>
              <a:rPr lang="en-US" sz="2000" u="none" dirty="0" smtClean="0">
                <a:latin typeface="+mj-lt"/>
              </a:rPr>
              <a:t>event driven &amp; their </a:t>
            </a:r>
            <a:r>
              <a:rPr lang="en-US" sz="2000" u="none" dirty="0">
                <a:latin typeface="+mj-lt"/>
              </a:rPr>
              <a:t>processing is driven by </a:t>
            </a:r>
            <a:r>
              <a:rPr lang="en-US" sz="2000" u="none" dirty="0" smtClean="0">
                <a:latin typeface="+mj-lt"/>
              </a:rPr>
              <a:t>callbacks to event handlers</a:t>
            </a:r>
            <a:endParaRPr lang="en-US" sz="2000" u="none" dirty="0">
              <a:latin typeface="+mj-lt"/>
            </a:endParaRPr>
          </a:p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latin typeface="+mj-lt"/>
              </a:rPr>
              <a:t>Implementing </a:t>
            </a:r>
            <a:r>
              <a:rPr lang="en-US" sz="2000" u="none" dirty="0">
                <a:latin typeface="+mj-lt"/>
              </a:rPr>
              <a:t>callbacks by defining a separate function </a:t>
            </a:r>
            <a:r>
              <a:rPr lang="en-US" sz="2000" u="none" dirty="0" smtClean="0">
                <a:latin typeface="+mj-lt"/>
              </a:rPr>
              <a:t>handlers for </a:t>
            </a:r>
            <a:r>
              <a:rPr lang="en-US" sz="2000" u="none" dirty="0">
                <a:latin typeface="+mj-lt"/>
              </a:rPr>
              <a:t>each type of </a:t>
            </a:r>
            <a:r>
              <a:rPr lang="en-US" sz="2000" u="none" dirty="0" smtClean="0">
                <a:latin typeface="+mj-lt"/>
              </a:rPr>
              <a:t>event lacks cohesion &amp; is error-prone</a:t>
            </a:r>
            <a:endParaRPr lang="en-US" sz="2000" u="none" dirty="0">
              <a:latin typeface="+mj-lt"/>
            </a:endParaRPr>
          </a:p>
        </p:txBody>
      </p:sp>
      <p:sp>
        <p:nvSpPr>
          <p:cNvPr id="2536461" name="Rectangle 13"/>
          <p:cNvSpPr>
            <a:spLocks noChangeArrowheads="1"/>
          </p:cNvSpPr>
          <p:nvPr/>
        </p:nvSpPr>
        <p:spPr bwMode="auto">
          <a:xfrm>
            <a:off x="5543546" y="1222375"/>
            <a:ext cx="1128078" cy="336550"/>
          </a:xfrm>
          <a:prstGeom prst="rect">
            <a:avLst/>
          </a:prstGeom>
          <a:solidFill>
            <a:srgbClr val="FFCC00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none" anchor="ctr"/>
          <a:lstStyle/>
          <a:p>
            <a:pPr algn="ctr"/>
            <a:r>
              <a:rPr lang="en-US" b="1" u="none" dirty="0" smtClean="0">
                <a:solidFill>
                  <a:srgbClr val="000000"/>
                </a:solidFill>
              </a:rPr>
              <a:t>function</a:t>
            </a:r>
            <a:r>
              <a:rPr lang="en-US" b="1" u="none" baseline="-25000" dirty="0" smtClean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536462" name="Rectangle 14"/>
          <p:cNvSpPr>
            <a:spLocks noChangeArrowheads="1"/>
          </p:cNvSpPr>
          <p:nvPr/>
        </p:nvSpPr>
        <p:spPr bwMode="auto">
          <a:xfrm>
            <a:off x="5543546" y="1754188"/>
            <a:ext cx="1128078" cy="344487"/>
          </a:xfrm>
          <a:prstGeom prst="rect">
            <a:avLst/>
          </a:prstGeom>
          <a:solidFill>
            <a:srgbClr val="FFCC00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none" anchor="ctr"/>
          <a:lstStyle/>
          <a:p>
            <a:pPr algn="ctr"/>
            <a:r>
              <a:rPr lang="en-US" b="1" u="none" smtClean="0">
                <a:solidFill>
                  <a:srgbClr val="000000"/>
                </a:solidFill>
              </a:rPr>
              <a:t>function</a:t>
            </a:r>
            <a:r>
              <a:rPr lang="en-US" b="1" u="none" baseline="-25000" smtClean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536463" name="Rectangle 15"/>
          <p:cNvSpPr>
            <a:spLocks noChangeArrowheads="1"/>
          </p:cNvSpPr>
          <p:nvPr/>
        </p:nvSpPr>
        <p:spPr bwMode="auto">
          <a:xfrm>
            <a:off x="5543546" y="2301875"/>
            <a:ext cx="1128078" cy="336550"/>
          </a:xfrm>
          <a:prstGeom prst="rect">
            <a:avLst/>
          </a:prstGeom>
          <a:solidFill>
            <a:srgbClr val="FFCC00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none" anchor="ctr"/>
          <a:lstStyle/>
          <a:p>
            <a:pPr algn="ctr"/>
            <a:r>
              <a:rPr lang="en-US" b="1" u="none" dirty="0" smtClean="0">
                <a:solidFill>
                  <a:srgbClr val="000000"/>
                </a:solidFill>
              </a:rPr>
              <a:t>function</a:t>
            </a:r>
            <a:r>
              <a:rPr lang="en-US" b="1" u="none" baseline="-25000" dirty="0" smtClean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536467" name="Rectangle 19"/>
          <p:cNvSpPr>
            <a:spLocks noChangeArrowheads="1"/>
          </p:cNvSpPr>
          <p:nvPr/>
        </p:nvSpPr>
        <p:spPr bwMode="auto">
          <a:xfrm>
            <a:off x="7686675" y="1222375"/>
            <a:ext cx="1025525" cy="336550"/>
          </a:xfrm>
          <a:prstGeom prst="rect">
            <a:avLst/>
          </a:prstGeom>
          <a:solidFill>
            <a:srgbClr val="FFCC00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none" anchor="ctr"/>
          <a:lstStyle/>
          <a:p>
            <a:pPr algn="ctr"/>
            <a:r>
              <a:rPr lang="en-US" b="1" u="none" smtClean="0">
                <a:solidFill>
                  <a:srgbClr val="000000"/>
                </a:solidFill>
              </a:rPr>
              <a:t>data</a:t>
            </a:r>
            <a:r>
              <a:rPr lang="en-US" b="1" u="none" baseline="-25000" smtClean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536468" name="Rectangle 20"/>
          <p:cNvSpPr>
            <a:spLocks noChangeArrowheads="1"/>
          </p:cNvSpPr>
          <p:nvPr/>
        </p:nvSpPr>
        <p:spPr bwMode="auto">
          <a:xfrm>
            <a:off x="7686675" y="1754188"/>
            <a:ext cx="1025525" cy="344487"/>
          </a:xfrm>
          <a:prstGeom prst="rect">
            <a:avLst/>
          </a:prstGeom>
          <a:solidFill>
            <a:srgbClr val="FFCC00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none" anchor="ctr"/>
          <a:lstStyle/>
          <a:p>
            <a:pPr algn="ctr"/>
            <a:r>
              <a:rPr lang="en-US" b="1" u="none" smtClean="0">
                <a:solidFill>
                  <a:srgbClr val="000000"/>
                </a:solidFill>
              </a:rPr>
              <a:t>data</a:t>
            </a:r>
            <a:r>
              <a:rPr lang="en-US" b="1" u="none" baseline="-25000" smtClean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536469" name="Rectangle 21"/>
          <p:cNvSpPr>
            <a:spLocks noChangeArrowheads="1"/>
          </p:cNvSpPr>
          <p:nvPr/>
        </p:nvSpPr>
        <p:spPr bwMode="auto">
          <a:xfrm>
            <a:off x="7686675" y="2301875"/>
            <a:ext cx="1025525" cy="336550"/>
          </a:xfrm>
          <a:prstGeom prst="rect">
            <a:avLst/>
          </a:prstGeom>
          <a:solidFill>
            <a:srgbClr val="FFCC00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none" anchor="ctr"/>
          <a:lstStyle/>
          <a:p>
            <a:pPr algn="ctr"/>
            <a:r>
              <a:rPr lang="en-US" b="1" u="none" smtClean="0">
                <a:solidFill>
                  <a:srgbClr val="000000"/>
                </a:solidFill>
              </a:rPr>
              <a:t>data</a:t>
            </a:r>
            <a:r>
              <a:rPr lang="en-US" b="1" u="none" baseline="-25000" smtClean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536470" name="Rectangle 22"/>
          <p:cNvSpPr>
            <a:spLocks noChangeArrowheads="1"/>
          </p:cNvSpPr>
          <p:nvPr/>
        </p:nvSpPr>
        <p:spPr bwMode="auto">
          <a:xfrm>
            <a:off x="6067425" y="2870200"/>
            <a:ext cx="2155825" cy="336550"/>
          </a:xfrm>
          <a:prstGeom prst="rect">
            <a:avLst/>
          </a:prstGeom>
          <a:solidFill>
            <a:srgbClr val="D9F6FF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none" anchor="ctr"/>
          <a:lstStyle/>
          <a:p>
            <a:pPr algn="ctr"/>
            <a:r>
              <a:rPr lang="en-US" b="1" u="none" smtClean="0">
                <a:solidFill>
                  <a:srgbClr val="000000"/>
                </a:solidFill>
              </a:rPr>
              <a:t>Demultiplexer</a:t>
            </a:r>
            <a:endParaRPr lang="en-US" b="1" u="none" baseline="-25000" smtClean="0">
              <a:solidFill>
                <a:srgbClr val="000000"/>
              </a:solidFill>
            </a:endParaRPr>
          </a:p>
        </p:txBody>
      </p:sp>
      <p:sp>
        <p:nvSpPr>
          <p:cNvPr id="2536472" name="Rectangle 24"/>
          <p:cNvSpPr>
            <a:spLocks noChangeArrowheads="1"/>
          </p:cNvSpPr>
          <p:nvPr/>
        </p:nvSpPr>
        <p:spPr bwMode="auto">
          <a:xfrm>
            <a:off x="6067425" y="3213100"/>
            <a:ext cx="2155825" cy="336550"/>
          </a:xfrm>
          <a:prstGeom prst="rect">
            <a:avLst/>
          </a:prstGeom>
          <a:solidFill>
            <a:srgbClr val="FF7C80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none" anchor="ctr"/>
          <a:lstStyle/>
          <a:p>
            <a:pPr algn="ctr"/>
            <a:r>
              <a:rPr lang="en-US" b="1" u="none" smtClean="0"/>
              <a:t>Event Sources</a:t>
            </a:r>
            <a:endParaRPr lang="en-US" b="1" u="none" baseline="-25000" smtClean="0"/>
          </a:p>
        </p:txBody>
      </p:sp>
      <p:sp>
        <p:nvSpPr>
          <p:cNvPr id="21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1" y="257175"/>
            <a:ext cx="8534400" cy="914400"/>
          </a:xfrm>
        </p:spPr>
        <p:txBody>
          <a:bodyPr/>
          <a:lstStyle/>
          <a:p>
            <a:r>
              <a:rPr lang="en-US" dirty="0" smtClean="0"/>
              <a:t>Motivation for Object-Oriented Event Handling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18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6458" name="Picture 10" descr="e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3732023"/>
            <a:ext cx="3441700" cy="26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 bwMode="auto">
          <a:xfrm>
            <a:off x="520701" y="3783552"/>
            <a:ext cx="3441700" cy="9205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22"/>
          <p:cNvSpPr>
            <a:spLocks noChangeArrowheads="1"/>
          </p:cNvSpPr>
          <p:nvPr/>
        </p:nvSpPr>
        <p:spPr bwMode="auto">
          <a:xfrm>
            <a:off x="619125" y="3813155"/>
            <a:ext cx="3132138" cy="861351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none" anchor="t" anchorCtr="0"/>
          <a:lstStyle/>
          <a:p>
            <a:pPr algn="ctr"/>
            <a:r>
              <a:rPr lang="en-US" b="1" u="none" dirty="0" smtClean="0">
                <a:solidFill>
                  <a:srgbClr val="000000"/>
                </a:solidFill>
              </a:rPr>
              <a:t>Application Code</a:t>
            </a:r>
            <a:endParaRPr lang="en-US" b="1" u="none" baseline="-25000" dirty="0" smtClean="0">
              <a:solidFill>
                <a:srgbClr val="000000"/>
              </a:solidFill>
            </a:endParaRPr>
          </a:p>
        </p:txBody>
      </p:sp>
      <p:sp>
        <p:nvSpPr>
          <p:cNvPr id="18" name="Rectangle 22"/>
          <p:cNvSpPr>
            <a:spLocks noChangeArrowheads="1"/>
          </p:cNvSpPr>
          <p:nvPr/>
        </p:nvSpPr>
        <p:spPr bwMode="auto">
          <a:xfrm>
            <a:off x="1123949" y="4241804"/>
            <a:ext cx="2143125" cy="426665"/>
          </a:xfrm>
          <a:prstGeom prst="rect">
            <a:avLst/>
          </a:prstGeom>
          <a:solidFill>
            <a:srgbClr val="D9F6FF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/>
            <a:r>
              <a:rPr lang="en-US" b="1" u="none" dirty="0" smtClean="0">
                <a:solidFill>
                  <a:srgbClr val="000000"/>
                </a:solidFill>
              </a:rPr>
              <a:t>Event Handlers</a:t>
            </a:r>
            <a:endParaRPr lang="en-US" b="1" u="none" baseline="-25000" dirty="0" smtClean="0">
              <a:solidFill>
                <a:srgbClr val="000000"/>
              </a:solidFill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477838" y="5232405"/>
            <a:ext cx="3441700" cy="9205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3645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1" y="257175"/>
            <a:ext cx="8534400" cy="914400"/>
          </a:xfrm>
        </p:spPr>
        <p:txBody>
          <a:bodyPr/>
          <a:lstStyle/>
          <a:p>
            <a:r>
              <a:rPr lang="en-US" dirty="0" smtClean="0"/>
              <a:t>Motivation for Object-Oriented Event Handling</a:t>
            </a:r>
            <a:endParaRPr lang="en-US" dirty="0"/>
          </a:p>
        </p:txBody>
      </p:sp>
      <p:sp>
        <p:nvSpPr>
          <p:cNvPr id="2536453" name="Rectangle 5"/>
          <p:cNvSpPr>
            <a:spLocks noChangeArrowheads="1"/>
          </p:cNvSpPr>
          <p:nvPr/>
        </p:nvSpPr>
        <p:spPr bwMode="auto">
          <a:xfrm>
            <a:off x="9524" y="963613"/>
            <a:ext cx="5219701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SzPct val="80000"/>
            </a:pPr>
            <a:endParaRPr lang="en-US" sz="2000" b="1" u="none" dirty="0">
              <a:latin typeface="+mj-lt"/>
            </a:endParaRPr>
          </a:p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Networked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apps are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often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event driven &amp; their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processing is driven by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callbacks to event handlers</a:t>
            </a:r>
            <a:endParaRPr lang="en-US" sz="2000" u="none" dirty="0">
              <a:solidFill>
                <a:schemeClr val="bg1">
                  <a:lumMod val="75000"/>
                </a:schemeClr>
              </a:solidFill>
              <a:latin typeface="+mj-lt"/>
            </a:endParaRPr>
          </a:p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Implementing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callbacks by defining a separate function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handlers for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each type of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event lacks cohesion &amp; is error-prone</a:t>
            </a:r>
            <a:endParaRPr lang="en-US" sz="2000" u="none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536460" name="Rectangle 12"/>
          <p:cNvSpPr>
            <a:spLocks noChangeArrowheads="1"/>
          </p:cNvSpPr>
          <p:nvPr/>
        </p:nvSpPr>
        <p:spPr bwMode="auto">
          <a:xfrm>
            <a:off x="3919538" y="4013200"/>
            <a:ext cx="4576762" cy="2015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latin typeface="+mj-lt"/>
              </a:rPr>
              <a:t>It is </a:t>
            </a:r>
            <a:r>
              <a:rPr lang="en-US" sz="2000" u="none" dirty="0" smtClean="0">
                <a:latin typeface="+mj-lt"/>
              </a:rPr>
              <a:t>more </a:t>
            </a:r>
            <a:r>
              <a:rPr lang="en-US" sz="2000" u="none" dirty="0">
                <a:latin typeface="+mj-lt"/>
              </a:rPr>
              <a:t>effective to devise </a:t>
            </a:r>
            <a:r>
              <a:rPr lang="en-US" sz="2000" u="none" dirty="0" smtClean="0">
                <a:latin typeface="+mj-lt"/>
              </a:rPr>
              <a:t>a more cohesive </a:t>
            </a:r>
            <a:r>
              <a:rPr lang="en-US" sz="2000" i="1" u="none" dirty="0" smtClean="0">
                <a:latin typeface="+mj-lt"/>
              </a:rPr>
              <a:t>object-oriented</a:t>
            </a:r>
            <a:r>
              <a:rPr lang="en-US" sz="2000" u="none" dirty="0" smtClean="0">
                <a:latin typeface="+mj-lt"/>
              </a:rPr>
              <a:t> </a:t>
            </a:r>
            <a:r>
              <a:rPr lang="en-US" sz="2000" u="none" dirty="0">
                <a:latin typeface="+mj-lt"/>
              </a:rPr>
              <a:t>event </a:t>
            </a:r>
            <a:r>
              <a:rPr lang="en-US" sz="2000" u="none" dirty="0" err="1" smtClean="0">
                <a:latin typeface="+mj-lt"/>
              </a:rPr>
              <a:t>demuxing</a:t>
            </a:r>
            <a:r>
              <a:rPr lang="en-US" sz="2000" u="none" dirty="0" smtClean="0">
                <a:latin typeface="+mj-lt"/>
              </a:rPr>
              <a:t> mechanism </a:t>
            </a:r>
          </a:p>
          <a:p>
            <a:pPr marL="4572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latin typeface="+mj-lt"/>
              </a:rPr>
              <a:t>e</a:t>
            </a:r>
            <a:r>
              <a:rPr lang="en-US" sz="2000" u="none" dirty="0" smtClean="0">
                <a:latin typeface="+mj-lt"/>
              </a:rPr>
              <a:t>.g., implement </a:t>
            </a:r>
            <a:r>
              <a:rPr lang="en-US" sz="2000" u="none" dirty="0">
                <a:latin typeface="+mj-lt"/>
              </a:rPr>
              <a:t>callbacks via </a:t>
            </a:r>
            <a:r>
              <a:rPr lang="en-US" sz="2000" u="none" dirty="0" smtClean="0">
                <a:latin typeface="+mj-lt"/>
              </a:rPr>
              <a:t>event handler objects that </a:t>
            </a:r>
            <a:r>
              <a:rPr lang="en-US" sz="2000" i="1" u="none" dirty="0" smtClean="0">
                <a:latin typeface="+mj-lt"/>
              </a:rPr>
              <a:t>integrate</a:t>
            </a:r>
            <a:r>
              <a:rPr lang="en-US" sz="2000" u="none" dirty="0" smtClean="0">
                <a:latin typeface="+mj-lt"/>
              </a:rPr>
              <a:t> data &amp; methods</a:t>
            </a:r>
            <a:endParaRPr lang="en-US" sz="2000" u="none" dirty="0">
              <a:latin typeface="+mj-lt"/>
            </a:endParaRPr>
          </a:p>
        </p:txBody>
      </p:sp>
      <p:sp>
        <p:nvSpPr>
          <p:cNvPr id="2536461" name="Rectangle 13"/>
          <p:cNvSpPr>
            <a:spLocks noChangeArrowheads="1"/>
          </p:cNvSpPr>
          <p:nvPr/>
        </p:nvSpPr>
        <p:spPr bwMode="auto">
          <a:xfrm>
            <a:off x="5543546" y="1222375"/>
            <a:ext cx="1128078" cy="336550"/>
          </a:xfrm>
          <a:prstGeom prst="rect">
            <a:avLst/>
          </a:prstGeom>
          <a:solidFill>
            <a:srgbClr val="FFCC00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none" anchor="ctr"/>
          <a:lstStyle/>
          <a:p>
            <a:pPr algn="ctr"/>
            <a:r>
              <a:rPr lang="en-US" b="1" u="none" dirty="0" smtClean="0">
                <a:solidFill>
                  <a:srgbClr val="000000"/>
                </a:solidFill>
              </a:rPr>
              <a:t>function</a:t>
            </a:r>
            <a:r>
              <a:rPr lang="en-US" b="1" u="none" baseline="-25000" dirty="0" smtClean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536462" name="Rectangle 14"/>
          <p:cNvSpPr>
            <a:spLocks noChangeArrowheads="1"/>
          </p:cNvSpPr>
          <p:nvPr/>
        </p:nvSpPr>
        <p:spPr bwMode="auto">
          <a:xfrm>
            <a:off x="5543546" y="1754188"/>
            <a:ext cx="1128078" cy="344487"/>
          </a:xfrm>
          <a:prstGeom prst="rect">
            <a:avLst/>
          </a:prstGeom>
          <a:solidFill>
            <a:srgbClr val="FFCC00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none" anchor="ctr"/>
          <a:lstStyle/>
          <a:p>
            <a:pPr algn="ctr"/>
            <a:r>
              <a:rPr lang="en-US" b="1" u="none" smtClean="0">
                <a:solidFill>
                  <a:srgbClr val="000000"/>
                </a:solidFill>
              </a:rPr>
              <a:t>function</a:t>
            </a:r>
            <a:r>
              <a:rPr lang="en-US" b="1" u="none" baseline="-25000" smtClean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536463" name="Rectangle 15"/>
          <p:cNvSpPr>
            <a:spLocks noChangeArrowheads="1"/>
          </p:cNvSpPr>
          <p:nvPr/>
        </p:nvSpPr>
        <p:spPr bwMode="auto">
          <a:xfrm>
            <a:off x="5543546" y="2301875"/>
            <a:ext cx="1128078" cy="336550"/>
          </a:xfrm>
          <a:prstGeom prst="rect">
            <a:avLst/>
          </a:prstGeom>
          <a:solidFill>
            <a:srgbClr val="FFCC00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none" anchor="ctr"/>
          <a:lstStyle/>
          <a:p>
            <a:pPr algn="ctr"/>
            <a:r>
              <a:rPr lang="en-US" b="1" u="none" dirty="0" smtClean="0">
                <a:solidFill>
                  <a:srgbClr val="000000"/>
                </a:solidFill>
              </a:rPr>
              <a:t>function</a:t>
            </a:r>
            <a:r>
              <a:rPr lang="en-US" b="1" u="none" baseline="-25000" dirty="0" smtClean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536467" name="Rectangle 19"/>
          <p:cNvSpPr>
            <a:spLocks noChangeArrowheads="1"/>
          </p:cNvSpPr>
          <p:nvPr/>
        </p:nvSpPr>
        <p:spPr bwMode="auto">
          <a:xfrm>
            <a:off x="7686675" y="1222375"/>
            <a:ext cx="1025525" cy="336550"/>
          </a:xfrm>
          <a:prstGeom prst="rect">
            <a:avLst/>
          </a:prstGeom>
          <a:solidFill>
            <a:srgbClr val="FFCC00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none" anchor="ctr"/>
          <a:lstStyle/>
          <a:p>
            <a:pPr algn="ctr"/>
            <a:r>
              <a:rPr lang="en-US" b="1" u="none" smtClean="0">
                <a:solidFill>
                  <a:srgbClr val="000000"/>
                </a:solidFill>
              </a:rPr>
              <a:t>data</a:t>
            </a:r>
            <a:r>
              <a:rPr lang="en-US" b="1" u="none" baseline="-25000" smtClean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536468" name="Rectangle 20"/>
          <p:cNvSpPr>
            <a:spLocks noChangeArrowheads="1"/>
          </p:cNvSpPr>
          <p:nvPr/>
        </p:nvSpPr>
        <p:spPr bwMode="auto">
          <a:xfrm>
            <a:off x="7686675" y="1754188"/>
            <a:ext cx="1025525" cy="344487"/>
          </a:xfrm>
          <a:prstGeom prst="rect">
            <a:avLst/>
          </a:prstGeom>
          <a:solidFill>
            <a:srgbClr val="FFCC00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none" anchor="ctr"/>
          <a:lstStyle/>
          <a:p>
            <a:pPr algn="ctr"/>
            <a:r>
              <a:rPr lang="en-US" b="1" u="none" smtClean="0">
                <a:solidFill>
                  <a:srgbClr val="000000"/>
                </a:solidFill>
              </a:rPr>
              <a:t>data</a:t>
            </a:r>
            <a:r>
              <a:rPr lang="en-US" b="1" u="none" baseline="-25000" smtClean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536469" name="Rectangle 21"/>
          <p:cNvSpPr>
            <a:spLocks noChangeArrowheads="1"/>
          </p:cNvSpPr>
          <p:nvPr/>
        </p:nvSpPr>
        <p:spPr bwMode="auto">
          <a:xfrm>
            <a:off x="7686675" y="2301875"/>
            <a:ext cx="1025525" cy="336550"/>
          </a:xfrm>
          <a:prstGeom prst="rect">
            <a:avLst/>
          </a:prstGeom>
          <a:solidFill>
            <a:srgbClr val="FFCC00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none" anchor="ctr"/>
          <a:lstStyle/>
          <a:p>
            <a:pPr algn="ctr"/>
            <a:r>
              <a:rPr lang="en-US" b="1" u="none" smtClean="0">
                <a:solidFill>
                  <a:srgbClr val="000000"/>
                </a:solidFill>
              </a:rPr>
              <a:t>data</a:t>
            </a:r>
            <a:r>
              <a:rPr lang="en-US" b="1" u="none" baseline="-25000" smtClean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536470" name="Rectangle 22"/>
          <p:cNvSpPr>
            <a:spLocks noChangeArrowheads="1"/>
          </p:cNvSpPr>
          <p:nvPr/>
        </p:nvSpPr>
        <p:spPr bwMode="auto">
          <a:xfrm>
            <a:off x="6067425" y="2870200"/>
            <a:ext cx="2155825" cy="336550"/>
          </a:xfrm>
          <a:prstGeom prst="rect">
            <a:avLst/>
          </a:prstGeom>
          <a:solidFill>
            <a:srgbClr val="D9F6FF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none" anchor="ctr"/>
          <a:lstStyle/>
          <a:p>
            <a:pPr algn="ctr"/>
            <a:r>
              <a:rPr lang="en-US" b="1" u="none" smtClean="0">
                <a:solidFill>
                  <a:srgbClr val="000000"/>
                </a:solidFill>
              </a:rPr>
              <a:t>Demultiplexer</a:t>
            </a:r>
            <a:endParaRPr lang="en-US" b="1" u="none" baseline="-25000" smtClean="0">
              <a:solidFill>
                <a:srgbClr val="000000"/>
              </a:solidFill>
            </a:endParaRPr>
          </a:p>
        </p:txBody>
      </p:sp>
      <p:sp>
        <p:nvSpPr>
          <p:cNvPr id="2536472" name="Rectangle 24"/>
          <p:cNvSpPr>
            <a:spLocks noChangeArrowheads="1"/>
          </p:cNvSpPr>
          <p:nvPr/>
        </p:nvSpPr>
        <p:spPr bwMode="auto">
          <a:xfrm>
            <a:off x="6067425" y="3213100"/>
            <a:ext cx="2155825" cy="336550"/>
          </a:xfrm>
          <a:prstGeom prst="rect">
            <a:avLst/>
          </a:prstGeom>
          <a:solidFill>
            <a:srgbClr val="FF7C80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none" anchor="ctr"/>
          <a:lstStyle/>
          <a:p>
            <a:pPr algn="ctr"/>
            <a:r>
              <a:rPr lang="en-US" b="1" u="none" smtClean="0"/>
              <a:t>Event Sources</a:t>
            </a:r>
            <a:endParaRPr lang="en-US" b="1" u="none" baseline="-25000" smtClean="0"/>
          </a:p>
        </p:txBody>
      </p:sp>
      <p:sp>
        <p:nvSpPr>
          <p:cNvPr id="14" name="Rectangle 22"/>
          <p:cNvSpPr>
            <a:spLocks noChangeArrowheads="1"/>
          </p:cNvSpPr>
          <p:nvPr/>
        </p:nvSpPr>
        <p:spPr bwMode="auto">
          <a:xfrm>
            <a:off x="666750" y="5232405"/>
            <a:ext cx="3048000" cy="426665"/>
          </a:xfrm>
          <a:prstGeom prst="rect">
            <a:avLst/>
          </a:prstGeom>
          <a:solidFill>
            <a:srgbClr val="D9F6FF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none" anchor="ctr"/>
          <a:lstStyle/>
          <a:p>
            <a:pPr algn="ctr"/>
            <a:r>
              <a:rPr lang="en-US" b="1" u="none" smtClean="0">
                <a:solidFill>
                  <a:srgbClr val="000000"/>
                </a:solidFill>
              </a:rPr>
              <a:t>Demultiplexer</a:t>
            </a:r>
            <a:endParaRPr lang="en-US" b="1" u="none" baseline="-25000" smtClean="0">
              <a:solidFill>
                <a:srgbClr val="000000"/>
              </a:solidFill>
            </a:endParaRPr>
          </a:p>
        </p:txBody>
      </p:sp>
      <p:sp>
        <p:nvSpPr>
          <p:cNvPr id="15" name="Rectangle 24"/>
          <p:cNvSpPr>
            <a:spLocks noChangeArrowheads="1"/>
          </p:cNvSpPr>
          <p:nvPr/>
        </p:nvSpPr>
        <p:spPr bwMode="auto">
          <a:xfrm>
            <a:off x="666750" y="5670555"/>
            <a:ext cx="3048000" cy="426665"/>
          </a:xfrm>
          <a:prstGeom prst="rect">
            <a:avLst/>
          </a:prstGeom>
          <a:solidFill>
            <a:srgbClr val="FF7C80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none" anchor="ctr"/>
          <a:lstStyle/>
          <a:p>
            <a:pPr algn="ctr"/>
            <a:r>
              <a:rPr lang="en-US" b="1" u="none" smtClean="0"/>
              <a:t>Event Sources</a:t>
            </a:r>
            <a:endParaRPr lang="en-US" b="1" u="none" baseline="-25000" smtClean="0"/>
          </a:p>
        </p:txBody>
      </p:sp>
    </p:spTree>
    <p:extLst>
      <p:ext uri="{BB962C8B-B14F-4D97-AF65-F5344CB8AC3E}">
        <p14:creationId xmlns:p14="http://schemas.microsoft.com/office/powerpoint/2010/main" val="255792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2" y="3459953"/>
            <a:ext cx="7304088" cy="287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37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312972"/>
              </p:ext>
            </p:extLst>
          </p:nvPr>
        </p:nvGraphicFramePr>
        <p:xfrm>
          <a:off x="12700" y="981075"/>
          <a:ext cx="9118600" cy="2103120"/>
        </p:xfrm>
        <a:graphic>
          <a:graphicData uri="http://schemas.openxmlformats.org/drawingml/2006/table">
            <a:tbl>
              <a:tblPr/>
              <a:tblGrid>
                <a:gridCol w="2587625"/>
                <a:gridCol w="3552825"/>
                <a:gridCol w="2978150"/>
              </a:tblGrid>
              <a:tr h="1968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585913"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Web servers must </a:t>
                      </a:r>
                      <a:r>
                        <a:rPr kumimoji="0" lang="en-US" sz="1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demux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&amp; process multiple types of indication events arriving from clients simultaneously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Developers often tightly couple event </a:t>
                      </a:r>
                      <a:r>
                        <a:rPr kumimoji="0" lang="en-US" sz="1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demuxing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&amp; connection code with app protocol processing code, which impedes understanding, reuse, &amp; optimization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  <a:defRPr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Apply </a:t>
                      </a:r>
                      <a:r>
                        <a:rPr kumimoji="0" lang="en-US" sz="18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Reactor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pattern &amp; </a:t>
                      </a:r>
                      <a:r>
                        <a:rPr kumimoji="0" lang="en-US" sz="18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Acceptor-Connector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pattern to separate the generic event </a:t>
                      </a:r>
                      <a:r>
                        <a:rPr kumimoji="0" lang="en-US" sz="1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demuxing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&amp; connection code from the JAWS protocol code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Rectangle 5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43485" y="3117053"/>
            <a:ext cx="163421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US" sz="2000" b="1" u="none" dirty="0"/>
              <a:t>Structure</a:t>
            </a:r>
            <a:endParaRPr lang="en-US" sz="2800" b="1" u="none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805613" y="2761984"/>
            <a:ext cx="19050" cy="1587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8405813" y="2761984"/>
            <a:ext cx="19050" cy="1587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3775076" y="2723884"/>
            <a:ext cx="19050" cy="1587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14" name="Rectangle 17"/>
          <p:cNvSpPr>
            <a:spLocks noChangeArrowheads="1"/>
          </p:cNvSpPr>
          <p:nvPr/>
        </p:nvSpPr>
        <p:spPr bwMode="auto">
          <a:xfrm>
            <a:off x="8361363" y="5013059"/>
            <a:ext cx="17463" cy="1587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44" name="Rectangle 43"/>
          <p:cNvSpPr/>
          <p:nvPr/>
        </p:nvSpPr>
        <p:spPr>
          <a:xfrm>
            <a:off x="6500812" y="3265895"/>
            <a:ext cx="2566987" cy="1671227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i="1" u="none" dirty="0" smtClean="0"/>
              <a:t>Reactor </a:t>
            </a:r>
            <a:r>
              <a:rPr lang="en-US" u="none" dirty="0" smtClean="0"/>
              <a:t>structures event-driven software </a:t>
            </a:r>
            <a:br>
              <a:rPr lang="en-US" u="none" dirty="0" smtClean="0"/>
            </a:br>
            <a:r>
              <a:rPr lang="en-US" u="none" dirty="0" smtClean="0"/>
              <a:t>to cleanly </a:t>
            </a:r>
            <a:r>
              <a:rPr lang="en-US" u="none" dirty="0" err="1" smtClean="0"/>
              <a:t>demux</a:t>
            </a:r>
            <a:r>
              <a:rPr lang="en-US" u="none" dirty="0" smtClean="0"/>
              <a:t> </a:t>
            </a:r>
            <a:r>
              <a:rPr lang="en-US" u="none" dirty="0"/>
              <a:t>&amp; dispatch service requests </a:t>
            </a:r>
            <a:r>
              <a:rPr lang="en-US" u="none" dirty="0" smtClean="0"/>
              <a:t>received from one </a:t>
            </a:r>
            <a:r>
              <a:rPr lang="en-US" u="none" dirty="0"/>
              <a:t>or more </a:t>
            </a:r>
            <a:r>
              <a:rPr lang="en-US" u="none" dirty="0" smtClean="0"/>
              <a:t>clients</a:t>
            </a:r>
            <a:endParaRPr lang="en-US" u="none" dirty="0"/>
          </a:p>
        </p:txBody>
      </p:sp>
      <p:sp>
        <p:nvSpPr>
          <p:cNvPr id="49" name="Rectangle 3"/>
          <p:cNvSpPr>
            <a:spLocks noGrp="1" noChangeArrowheads="1"/>
          </p:cNvSpPr>
          <p:nvPr>
            <p:ph type="title"/>
          </p:nvPr>
        </p:nvSpPr>
        <p:spPr>
          <a:xfrm>
            <a:off x="-257176" y="257175"/>
            <a:ext cx="9648826" cy="914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sz="3200" dirty="0" smtClean="0"/>
              <a:t>Simplifying Event Handling Concerns</a:t>
            </a:r>
          </a:p>
        </p:txBody>
      </p:sp>
    </p:spTree>
    <p:extLst>
      <p:ext uri="{BB962C8B-B14F-4D97-AF65-F5344CB8AC3E}">
        <p14:creationId xmlns:p14="http://schemas.microsoft.com/office/powerpoint/2010/main" val="25441486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588" name="Rectangle 4"/>
          <p:cNvSpPr>
            <a:spLocks noChangeArrowheads="1"/>
          </p:cNvSpPr>
          <p:nvPr/>
        </p:nvSpPr>
        <p:spPr bwMode="auto">
          <a:xfrm>
            <a:off x="1587" y="1001713"/>
            <a:ext cx="9018587" cy="1492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SzPct val="80000"/>
            </a:pPr>
            <a:r>
              <a:rPr lang="en-US" sz="2000" u="none" dirty="0">
                <a:latin typeface="+mj-lt"/>
              </a:rPr>
              <a:t>Base class of all reactive event handlers provides the following capabilities:</a:t>
            </a:r>
          </a:p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latin typeface="+mj-lt"/>
              </a:rPr>
              <a:t>Hook </a:t>
            </a:r>
            <a:r>
              <a:rPr lang="en-US" sz="2000" u="none" dirty="0">
                <a:latin typeface="+mj-lt"/>
              </a:rPr>
              <a:t>methods for input, </a:t>
            </a:r>
            <a:r>
              <a:rPr lang="en-US" sz="2000" u="none" dirty="0" smtClean="0">
                <a:latin typeface="+mj-lt"/>
              </a:rPr>
              <a:t>output</a:t>
            </a:r>
            <a:r>
              <a:rPr lang="en-US" sz="2000" u="none" dirty="0">
                <a:latin typeface="+mj-lt"/>
              </a:rPr>
              <a:t>, </a:t>
            </a:r>
            <a:r>
              <a:rPr lang="en-US" sz="2000" u="none" dirty="0" smtClean="0">
                <a:latin typeface="+mj-lt"/>
              </a:rPr>
              <a:t/>
            </a:r>
            <a:br>
              <a:rPr lang="en-US" sz="2000" u="none" dirty="0" smtClean="0">
                <a:latin typeface="+mj-lt"/>
              </a:rPr>
            </a:br>
            <a:r>
              <a:rPr lang="en-US" sz="2000" u="none" dirty="0" smtClean="0">
                <a:latin typeface="+mj-lt"/>
              </a:rPr>
              <a:t>exception</a:t>
            </a:r>
            <a:r>
              <a:rPr lang="en-US" sz="2000" u="none" dirty="0">
                <a:latin typeface="+mj-lt"/>
              </a:rPr>
              <a:t>, timer, </a:t>
            </a:r>
            <a:r>
              <a:rPr lang="en-US" sz="2000" u="none" dirty="0" smtClean="0">
                <a:latin typeface="+mj-lt"/>
              </a:rPr>
              <a:t>&amp; </a:t>
            </a:r>
            <a:r>
              <a:rPr lang="en-US" sz="2000" u="none" dirty="0">
                <a:latin typeface="+mj-lt"/>
              </a:rPr>
              <a:t>signal events</a:t>
            </a:r>
          </a:p>
          <a:p>
            <a:pPr marL="341313" lvl="1" indent="-111125">
              <a:spcBef>
                <a:spcPct val="30000"/>
              </a:spcBef>
              <a:buFontTx/>
              <a:buChar char="•"/>
            </a:pPr>
            <a:endParaRPr lang="en-US" sz="2000" u="none" dirty="0" smtClean="0">
              <a:solidFill>
                <a:srgbClr val="336699"/>
              </a:solidFill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527050" y="209550"/>
            <a:ext cx="8158163" cy="9144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ACE_Event_Handler</a:t>
            </a:r>
            <a:r>
              <a:rPr lang="en-US" dirty="0"/>
              <a:t> </a:t>
            </a:r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4810852" y="1518908"/>
            <a:ext cx="3853664" cy="417068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96"/>
          <p:cNvSpPr>
            <a:spLocks noChangeArrowheads="1"/>
          </p:cNvSpPr>
          <p:nvPr/>
        </p:nvSpPr>
        <p:spPr bwMode="auto">
          <a:xfrm>
            <a:off x="4810850" y="2785144"/>
            <a:ext cx="3853666" cy="2904453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95"/>
          <p:cNvSpPr>
            <a:spLocks noChangeArrowheads="1"/>
          </p:cNvSpPr>
          <p:nvPr/>
        </p:nvSpPr>
        <p:spPr bwMode="auto">
          <a:xfrm>
            <a:off x="4783796" y="2801617"/>
            <a:ext cx="3056157" cy="275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tabLst>
                <a:tab pos="611188" algn="l"/>
              </a:tabLst>
            </a:pPr>
            <a:r>
              <a:rPr lang="en-GB" sz="2000" b="1" i="1" u="none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handle_input</a:t>
            </a:r>
            <a:r>
              <a:rPr lang="en-GB" sz="2000" b="1" i="1" u="none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tabLst>
                <a:tab pos="611188" algn="l"/>
              </a:tabLst>
            </a:pPr>
            <a:r>
              <a:rPr lang="en-GB" sz="2000" b="1" i="1" u="none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</a:t>
            </a:r>
            <a:r>
              <a:rPr lang="en-GB" sz="2000" b="1" i="1" u="none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andle_output</a:t>
            </a:r>
            <a:r>
              <a:rPr lang="en-GB" sz="2000" b="1" i="1" u="none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tabLst>
                <a:tab pos="611188" algn="l"/>
              </a:tabLst>
            </a:pPr>
            <a:r>
              <a:rPr lang="en-GB" sz="2000" b="1" i="1" u="none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</a:t>
            </a:r>
            <a:r>
              <a:rPr lang="en-GB" sz="2000" b="1" i="1" u="none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andle_exception</a:t>
            </a:r>
            <a:r>
              <a:rPr lang="en-GB" sz="2000" b="1" i="1" u="none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tabLst>
                <a:tab pos="611188" algn="l"/>
              </a:tabLst>
            </a:pPr>
            <a:r>
              <a:rPr lang="en-GB" sz="2000" b="1" i="1" u="none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handle_timeout</a:t>
            </a:r>
            <a:r>
              <a:rPr lang="en-GB" sz="2000" b="1" i="1" u="none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tabLst>
                <a:tab pos="611188" algn="l"/>
              </a:tabLst>
            </a:pPr>
            <a:r>
              <a:rPr lang="en-GB" sz="2000" b="1" i="1" u="none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</a:t>
            </a:r>
            <a:r>
              <a:rPr lang="en-GB" sz="2000" b="1" i="1" u="none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andle_signal</a:t>
            </a:r>
            <a:r>
              <a:rPr lang="en-GB" sz="2000" b="1" i="1" u="none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tabLst>
                <a:tab pos="611188" algn="l"/>
              </a:tabLst>
            </a:pPr>
            <a:r>
              <a:rPr lang="en-GB" sz="2000" b="1" i="1" u="none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handle_close</a:t>
            </a:r>
            <a:r>
              <a:rPr lang="en-GB" sz="2000" b="1" i="1" u="none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sz="2000" b="1" i="1" u="none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611188" algn="l"/>
              </a:tabLst>
            </a:pPr>
            <a:r>
              <a:rPr lang="en-GB" sz="2000" b="1" i="1" u="none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get_handle</a:t>
            </a:r>
            <a:r>
              <a:rPr lang="en-GB" sz="2000" b="1" i="1" u="none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tabLst>
                <a:tab pos="611188" algn="l"/>
              </a:tabLst>
            </a:pPr>
            <a:r>
              <a:rPr lang="en-GB" sz="2000" b="1" i="1" u="none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</a:t>
            </a:r>
            <a:r>
              <a:rPr lang="en-GB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eactor()</a:t>
            </a:r>
          </a:p>
          <a:p>
            <a:pPr>
              <a:tabLst>
                <a:tab pos="611188" algn="l"/>
              </a:tabLst>
            </a:pPr>
            <a:r>
              <a:rPr lang="en-GB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" name="Rectangle 94"/>
          <p:cNvSpPr>
            <a:spLocks noChangeArrowheads="1"/>
          </p:cNvSpPr>
          <p:nvPr/>
        </p:nvSpPr>
        <p:spPr bwMode="auto">
          <a:xfrm>
            <a:off x="4810851" y="1518908"/>
            <a:ext cx="3853665" cy="771693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93"/>
          <p:cNvSpPr>
            <a:spLocks noChangeArrowheads="1"/>
          </p:cNvSpPr>
          <p:nvPr/>
        </p:nvSpPr>
        <p:spPr bwMode="auto">
          <a:xfrm>
            <a:off x="5338310" y="1681678"/>
            <a:ext cx="2932096" cy="465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2000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ACE_Event_Handler</a:t>
            </a: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  <a:p>
            <a:pPr algn="ctr">
              <a:tabLst>
                <a:tab pos="611188" algn="l"/>
              </a:tabLst>
            </a:pP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" name="Rectangle 96"/>
          <p:cNvSpPr>
            <a:spLocks noChangeArrowheads="1"/>
          </p:cNvSpPr>
          <p:nvPr/>
        </p:nvSpPr>
        <p:spPr bwMode="auto">
          <a:xfrm>
            <a:off x="4810852" y="2266835"/>
            <a:ext cx="3853666" cy="534782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95"/>
          <p:cNvSpPr>
            <a:spLocks noChangeArrowheads="1"/>
          </p:cNvSpPr>
          <p:nvPr/>
        </p:nvSpPr>
        <p:spPr bwMode="auto">
          <a:xfrm>
            <a:off x="4810852" y="2314460"/>
            <a:ext cx="4060882" cy="518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US" sz="2000" b="1" i="1" u="none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eactor_ : </a:t>
            </a:r>
            <a:r>
              <a:rPr lang="en-US" sz="2000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ACE_Reactor</a:t>
            </a:r>
            <a:r>
              <a:rPr lang="en-US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*</a:t>
            </a: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1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588" name="Rectangle 4"/>
          <p:cNvSpPr>
            <a:spLocks noChangeArrowheads="1"/>
          </p:cNvSpPr>
          <p:nvPr/>
        </p:nvSpPr>
        <p:spPr bwMode="auto">
          <a:xfrm>
            <a:off x="1587" y="1001713"/>
            <a:ext cx="9018587" cy="2185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SzPct val="80000"/>
            </a:pPr>
            <a:r>
              <a:rPr lang="en-US" sz="2000" u="none" dirty="0">
                <a:latin typeface="+mj-lt"/>
              </a:rPr>
              <a:t>Base class of all reactive event handlers provides the following capabilities:</a:t>
            </a:r>
          </a:p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Hook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methods for input,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output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,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/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exception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, timer,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&amp;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signal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events</a:t>
            </a:r>
          </a:p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latin typeface="+mj-lt"/>
              </a:rPr>
              <a:t>It </a:t>
            </a:r>
            <a:r>
              <a:rPr lang="en-US" sz="2000" u="none" dirty="0">
                <a:latin typeface="+mj-lt"/>
              </a:rPr>
              <a:t>centralizes how event </a:t>
            </a:r>
            <a:r>
              <a:rPr lang="en-US" sz="2000" u="none" dirty="0" smtClean="0">
                <a:latin typeface="+mj-lt"/>
              </a:rPr>
              <a:t>handlers are </a:t>
            </a:r>
            <a:br>
              <a:rPr lang="en-US" sz="2000" u="none" dirty="0" smtClean="0">
                <a:latin typeface="+mj-lt"/>
              </a:rPr>
            </a:br>
            <a:r>
              <a:rPr lang="en-US" sz="2000" u="none" dirty="0" smtClean="0">
                <a:latin typeface="+mj-lt"/>
              </a:rPr>
              <a:t>destroyed when </a:t>
            </a:r>
            <a:r>
              <a:rPr lang="en-US" sz="2000" u="none" dirty="0">
                <a:latin typeface="+mj-lt"/>
              </a:rPr>
              <a:t>they're not </a:t>
            </a:r>
            <a:r>
              <a:rPr lang="en-US" sz="2000" u="none" dirty="0" smtClean="0">
                <a:latin typeface="+mj-lt"/>
              </a:rPr>
              <a:t>needed</a:t>
            </a:r>
            <a:endParaRPr lang="en-US" sz="2000" u="none" dirty="0">
              <a:latin typeface="+mj-lt"/>
            </a:endParaRPr>
          </a:p>
          <a:p>
            <a:pPr marL="341313" lvl="1" indent="-111125">
              <a:spcBef>
                <a:spcPct val="30000"/>
              </a:spcBef>
              <a:buFontTx/>
              <a:buChar char="•"/>
            </a:pPr>
            <a:endParaRPr lang="en-US" sz="2000" u="none" dirty="0" smtClean="0">
              <a:solidFill>
                <a:srgbClr val="336699"/>
              </a:solidFill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527050" y="209550"/>
            <a:ext cx="8158163" cy="9144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ACE_Event_Handler</a:t>
            </a:r>
            <a:r>
              <a:rPr lang="en-US" dirty="0"/>
              <a:t> </a:t>
            </a:r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4810852" y="1518908"/>
            <a:ext cx="3853664" cy="417068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96"/>
          <p:cNvSpPr>
            <a:spLocks noChangeArrowheads="1"/>
          </p:cNvSpPr>
          <p:nvPr/>
        </p:nvSpPr>
        <p:spPr bwMode="auto">
          <a:xfrm>
            <a:off x="4810850" y="2785144"/>
            <a:ext cx="3853666" cy="2904453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95"/>
          <p:cNvSpPr>
            <a:spLocks noChangeArrowheads="1"/>
          </p:cNvSpPr>
          <p:nvPr/>
        </p:nvSpPr>
        <p:spPr bwMode="auto">
          <a:xfrm>
            <a:off x="4783796" y="2801617"/>
            <a:ext cx="3056157" cy="275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tabLst>
                <a:tab pos="611188" algn="l"/>
              </a:tabLst>
            </a:pPr>
            <a:r>
              <a:rPr lang="en-GB" sz="2000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handle_input</a:t>
            </a:r>
            <a:r>
              <a:rPr lang="en-GB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tabLst>
                <a:tab pos="611188" algn="l"/>
              </a:tabLst>
            </a:pPr>
            <a:r>
              <a:rPr lang="en-GB" sz="2000" b="1" i="1" u="none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</a:t>
            </a:r>
            <a:r>
              <a:rPr lang="en-GB" sz="2000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andle_output</a:t>
            </a:r>
            <a:r>
              <a:rPr lang="en-GB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tabLst>
                <a:tab pos="611188" algn="l"/>
              </a:tabLst>
            </a:pPr>
            <a:r>
              <a:rPr lang="en-GB" sz="2000" b="1" i="1" u="none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</a:t>
            </a:r>
            <a:r>
              <a:rPr lang="en-GB" sz="2000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andle_exception</a:t>
            </a:r>
            <a:r>
              <a:rPr lang="en-GB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tabLst>
                <a:tab pos="611188" algn="l"/>
              </a:tabLst>
            </a:pPr>
            <a:r>
              <a:rPr lang="en-GB" sz="2000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handle_timeout</a:t>
            </a:r>
            <a:r>
              <a:rPr lang="en-GB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tabLst>
                <a:tab pos="611188" algn="l"/>
              </a:tabLst>
            </a:pPr>
            <a:r>
              <a:rPr lang="en-GB" sz="2000" b="1" i="1" u="none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</a:t>
            </a:r>
            <a:r>
              <a:rPr lang="en-GB" sz="2000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andle_signal</a:t>
            </a:r>
            <a:r>
              <a:rPr lang="en-GB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tabLst>
                <a:tab pos="611188" algn="l"/>
              </a:tabLst>
            </a:pPr>
            <a:r>
              <a:rPr lang="en-GB" sz="2000" b="1" i="1" u="none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handle_close</a:t>
            </a:r>
            <a:r>
              <a:rPr lang="en-GB" sz="2000" b="1" i="1" u="none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sz="2000" b="1" i="1" u="none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611188" algn="l"/>
              </a:tabLst>
            </a:pPr>
            <a:r>
              <a:rPr lang="en-GB" sz="2000" b="1" i="1" u="none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get_handle</a:t>
            </a:r>
            <a:r>
              <a:rPr lang="en-GB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tabLst>
                <a:tab pos="611188" algn="l"/>
              </a:tabLst>
            </a:pPr>
            <a:r>
              <a:rPr lang="en-GB" sz="2000" b="1" i="1" u="none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</a:t>
            </a:r>
            <a:r>
              <a:rPr lang="en-GB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eactor()</a:t>
            </a:r>
          </a:p>
          <a:p>
            <a:pPr>
              <a:tabLst>
                <a:tab pos="611188" algn="l"/>
              </a:tabLst>
            </a:pPr>
            <a:r>
              <a:rPr lang="en-GB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" name="Rectangle 94"/>
          <p:cNvSpPr>
            <a:spLocks noChangeArrowheads="1"/>
          </p:cNvSpPr>
          <p:nvPr/>
        </p:nvSpPr>
        <p:spPr bwMode="auto">
          <a:xfrm>
            <a:off x="4810851" y="1518908"/>
            <a:ext cx="3853665" cy="771693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93"/>
          <p:cNvSpPr>
            <a:spLocks noChangeArrowheads="1"/>
          </p:cNvSpPr>
          <p:nvPr/>
        </p:nvSpPr>
        <p:spPr bwMode="auto">
          <a:xfrm>
            <a:off x="5338310" y="1681678"/>
            <a:ext cx="2932096" cy="465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2000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ACE_Event_Handler</a:t>
            </a: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  <a:p>
            <a:pPr algn="ctr">
              <a:tabLst>
                <a:tab pos="611188" algn="l"/>
              </a:tabLst>
            </a:pP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" name="Rectangle 96"/>
          <p:cNvSpPr>
            <a:spLocks noChangeArrowheads="1"/>
          </p:cNvSpPr>
          <p:nvPr/>
        </p:nvSpPr>
        <p:spPr bwMode="auto">
          <a:xfrm>
            <a:off x="4810852" y="2266835"/>
            <a:ext cx="3853666" cy="534782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95"/>
          <p:cNvSpPr>
            <a:spLocks noChangeArrowheads="1"/>
          </p:cNvSpPr>
          <p:nvPr/>
        </p:nvSpPr>
        <p:spPr bwMode="auto">
          <a:xfrm>
            <a:off x="4810852" y="2314460"/>
            <a:ext cx="4060882" cy="518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US" sz="2000" b="1" i="1" u="none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eactor_ : </a:t>
            </a:r>
            <a:r>
              <a:rPr lang="en-US" sz="2000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ACE_Reactor</a:t>
            </a:r>
            <a:r>
              <a:rPr lang="en-US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*</a:t>
            </a: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0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4810852" y="1518908"/>
            <a:ext cx="3853664" cy="417068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27588" name="Rectangle 4"/>
          <p:cNvSpPr>
            <a:spLocks noChangeArrowheads="1"/>
          </p:cNvSpPr>
          <p:nvPr/>
        </p:nvSpPr>
        <p:spPr bwMode="auto">
          <a:xfrm>
            <a:off x="1587" y="1001713"/>
            <a:ext cx="9018587" cy="3877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SzPct val="80000"/>
            </a:pPr>
            <a:r>
              <a:rPr lang="en-US" sz="2000" u="none" dirty="0">
                <a:latin typeface="+mj-lt"/>
              </a:rPr>
              <a:t>Base class of all reactive event handlers provides the following capabilities:</a:t>
            </a:r>
          </a:p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Hook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methods for input,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output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,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/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exception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, timer,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&amp;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signal events</a:t>
            </a:r>
          </a:p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It centralizes how event handlers are 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destroyed when they're not needed</a:t>
            </a:r>
          </a:p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latin typeface="+mj-lt"/>
              </a:rPr>
              <a:t>It holds a pointer to an instance of </a:t>
            </a:r>
            <a:br>
              <a:rPr lang="en-US" sz="2000" u="none" dirty="0" smtClean="0">
                <a:latin typeface="+mj-lt"/>
              </a:rPr>
            </a:br>
            <a:r>
              <a:rPr lang="en-US" sz="2000" u="none" dirty="0" smtClean="0">
                <a:latin typeface="+mj-lt"/>
              </a:rPr>
              <a:t>the </a:t>
            </a:r>
            <a:r>
              <a:rPr lang="en-US" sz="2000" b="1" u="none" dirty="0" err="1" smtClean="0">
                <a:latin typeface="Courier New" pitchFamily="49" charset="0"/>
                <a:cs typeface="Courier New" pitchFamily="49" charset="0"/>
              </a:rPr>
              <a:t>ACE_Reactor</a:t>
            </a:r>
            <a:r>
              <a:rPr lang="en-US" sz="2000" u="none" dirty="0" smtClean="0">
                <a:latin typeface="+mj-lt"/>
              </a:rPr>
              <a:t> that manages </a:t>
            </a:r>
            <a:br>
              <a:rPr lang="en-US" sz="2000" u="none" dirty="0" smtClean="0">
                <a:latin typeface="+mj-lt"/>
              </a:rPr>
            </a:br>
            <a:r>
              <a:rPr lang="en-US" sz="2000" u="none" dirty="0" smtClean="0">
                <a:latin typeface="+mj-lt"/>
              </a:rPr>
              <a:t>it</a:t>
            </a:r>
          </a:p>
          <a:p>
            <a:pPr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latin typeface="+mj-lt"/>
              </a:rPr>
              <a:t>Allows an event handler to manage </a:t>
            </a:r>
            <a:br>
              <a:rPr lang="en-US" sz="2000" u="none" dirty="0" smtClean="0">
                <a:latin typeface="+mj-lt"/>
              </a:rPr>
            </a:br>
            <a:r>
              <a:rPr lang="en-US" sz="2000" u="none" dirty="0" smtClean="0">
                <a:latin typeface="+mj-lt"/>
              </a:rPr>
              <a:t>its event (de)registration</a:t>
            </a:r>
          </a:p>
          <a:p>
            <a:pPr marL="341313" lvl="1" indent="-111125">
              <a:spcBef>
                <a:spcPct val="30000"/>
              </a:spcBef>
              <a:buFontTx/>
              <a:buChar char="•"/>
            </a:pPr>
            <a:endParaRPr lang="en-US" sz="2000" u="none" dirty="0" smtClean="0">
              <a:solidFill>
                <a:srgbClr val="336699"/>
              </a:solidFill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527050" y="209550"/>
            <a:ext cx="8158163" cy="9144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ACE_Event_Handler</a:t>
            </a:r>
            <a:r>
              <a:rPr lang="en-US" dirty="0"/>
              <a:t> </a:t>
            </a:r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7" name="Rectangle 96"/>
          <p:cNvSpPr>
            <a:spLocks noChangeArrowheads="1"/>
          </p:cNvSpPr>
          <p:nvPr/>
        </p:nvSpPr>
        <p:spPr bwMode="auto">
          <a:xfrm>
            <a:off x="4810850" y="2785144"/>
            <a:ext cx="3853666" cy="2904453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95"/>
          <p:cNvSpPr>
            <a:spLocks noChangeArrowheads="1"/>
          </p:cNvSpPr>
          <p:nvPr/>
        </p:nvSpPr>
        <p:spPr bwMode="auto">
          <a:xfrm>
            <a:off x="4783796" y="2801617"/>
            <a:ext cx="3056157" cy="275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tabLst>
                <a:tab pos="611188" algn="l"/>
              </a:tabLst>
            </a:pPr>
            <a:r>
              <a:rPr lang="en-GB" sz="2000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handle_input</a:t>
            </a:r>
            <a:r>
              <a:rPr lang="en-GB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tabLst>
                <a:tab pos="611188" algn="l"/>
              </a:tabLst>
            </a:pPr>
            <a:r>
              <a:rPr lang="en-GB" sz="2000" b="1" i="1" u="none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</a:t>
            </a:r>
            <a:r>
              <a:rPr lang="en-GB" sz="2000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andle_output</a:t>
            </a:r>
            <a:r>
              <a:rPr lang="en-GB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tabLst>
                <a:tab pos="611188" algn="l"/>
              </a:tabLst>
            </a:pPr>
            <a:r>
              <a:rPr lang="en-GB" sz="2000" b="1" i="1" u="none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</a:t>
            </a:r>
            <a:r>
              <a:rPr lang="en-GB" sz="2000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andle_exception</a:t>
            </a:r>
            <a:r>
              <a:rPr lang="en-GB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tabLst>
                <a:tab pos="611188" algn="l"/>
              </a:tabLst>
            </a:pPr>
            <a:r>
              <a:rPr lang="en-GB" sz="2000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handle_timeout</a:t>
            </a:r>
            <a:r>
              <a:rPr lang="en-GB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tabLst>
                <a:tab pos="611188" algn="l"/>
              </a:tabLst>
            </a:pPr>
            <a:r>
              <a:rPr lang="en-GB" sz="2000" b="1" i="1" u="none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</a:t>
            </a:r>
            <a:r>
              <a:rPr lang="en-GB" sz="2000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andle_signal</a:t>
            </a:r>
            <a:r>
              <a:rPr lang="en-GB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tabLst>
                <a:tab pos="611188" algn="l"/>
              </a:tabLst>
            </a:pPr>
            <a:r>
              <a:rPr lang="en-GB" sz="2000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handle_close</a:t>
            </a:r>
            <a:r>
              <a:rPr lang="en-GB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611188" algn="l"/>
              </a:tabLst>
            </a:pPr>
            <a:r>
              <a:rPr lang="en-GB" sz="2000" b="1" i="1" u="none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get_handle</a:t>
            </a:r>
            <a:r>
              <a:rPr lang="en-GB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tabLst>
                <a:tab pos="611188" algn="l"/>
              </a:tabLst>
            </a:pPr>
            <a:r>
              <a:rPr lang="en-GB" sz="2000" b="1" i="1" u="none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</a:t>
            </a:r>
            <a:r>
              <a:rPr lang="en-GB" sz="2000" b="1" i="1" u="none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eactor()</a:t>
            </a:r>
          </a:p>
          <a:p>
            <a:pPr>
              <a:tabLst>
                <a:tab pos="611188" algn="l"/>
              </a:tabLst>
            </a:pPr>
            <a:r>
              <a:rPr lang="en-GB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Rectangle 94"/>
          <p:cNvSpPr>
            <a:spLocks noChangeArrowheads="1"/>
          </p:cNvSpPr>
          <p:nvPr/>
        </p:nvSpPr>
        <p:spPr bwMode="auto">
          <a:xfrm>
            <a:off x="4810851" y="1518908"/>
            <a:ext cx="3853665" cy="771693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3"/>
          <p:cNvSpPr>
            <a:spLocks noChangeArrowheads="1"/>
          </p:cNvSpPr>
          <p:nvPr/>
        </p:nvSpPr>
        <p:spPr bwMode="auto">
          <a:xfrm>
            <a:off x="5338310" y="1681678"/>
            <a:ext cx="2932096" cy="465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2000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ACE_Event_Handler</a:t>
            </a: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  <a:p>
            <a:pPr algn="ctr">
              <a:tabLst>
                <a:tab pos="611188" algn="l"/>
              </a:tabLst>
            </a:pP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Rectangle 96"/>
          <p:cNvSpPr>
            <a:spLocks noChangeArrowheads="1"/>
          </p:cNvSpPr>
          <p:nvPr/>
        </p:nvSpPr>
        <p:spPr bwMode="auto">
          <a:xfrm>
            <a:off x="4810852" y="2266835"/>
            <a:ext cx="3853666" cy="534782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95"/>
          <p:cNvSpPr>
            <a:spLocks noChangeArrowheads="1"/>
          </p:cNvSpPr>
          <p:nvPr/>
        </p:nvSpPr>
        <p:spPr bwMode="auto">
          <a:xfrm>
            <a:off x="4810852" y="2314460"/>
            <a:ext cx="4060882" cy="518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US" sz="2000" b="1" i="1" u="none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2000" b="1" i="1" u="none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eactor_ : </a:t>
            </a:r>
            <a:r>
              <a:rPr lang="en-US" sz="2000" b="1" i="1" u="none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ACE_Reactor</a:t>
            </a:r>
            <a:r>
              <a:rPr lang="en-US" sz="2000" b="1" i="1" u="none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*</a:t>
            </a:r>
            <a:endParaRPr lang="en-US" sz="2000" b="1" i="1" u="none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79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 bwMode="auto">
          <a:xfrm>
            <a:off x="4794132" y="3078920"/>
            <a:ext cx="3984683" cy="237007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27588" name="Rectangle 4"/>
          <p:cNvSpPr>
            <a:spLocks noChangeArrowheads="1"/>
          </p:cNvSpPr>
          <p:nvPr/>
        </p:nvSpPr>
        <p:spPr bwMode="auto">
          <a:xfrm>
            <a:off x="1587" y="1001713"/>
            <a:ext cx="9018587" cy="4878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SzPct val="80000"/>
            </a:pPr>
            <a:r>
              <a:rPr lang="en-US" sz="2000" u="none" dirty="0">
                <a:latin typeface="+mj-lt"/>
              </a:rPr>
              <a:t>Base class of all reactive event handlers provides the following capabilities:</a:t>
            </a:r>
          </a:p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Hook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methods for input,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output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,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/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exception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, timer,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&amp;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signal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events</a:t>
            </a:r>
          </a:p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It centralizes how event handlers are </a:t>
            </a:r>
            <a:b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destroyed when they're not needed</a:t>
            </a:r>
          </a:p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It holds a pointer to an instance of </a:t>
            </a:r>
            <a:b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the </a:t>
            </a:r>
            <a:r>
              <a:rPr lang="en-US" sz="2000" b="1" u="none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ACE_Reactor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that manages </a:t>
            </a:r>
            <a:b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it</a:t>
            </a:r>
          </a:p>
          <a:p>
            <a:pPr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Allows an event handler to manage </a:t>
            </a:r>
            <a:b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its event (de)registration</a:t>
            </a:r>
          </a:p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latin typeface="+mj-lt"/>
              </a:rPr>
              <a:t>OO callbacks simplify association of </a:t>
            </a:r>
            <a:br>
              <a:rPr lang="en-US" sz="2000" u="none" dirty="0" smtClean="0">
                <a:latin typeface="+mj-lt"/>
              </a:rPr>
            </a:br>
            <a:r>
              <a:rPr lang="en-US" sz="2000" u="none" dirty="0" smtClean="0">
                <a:latin typeface="+mj-lt"/>
              </a:rPr>
              <a:t>data with </a:t>
            </a:r>
            <a:r>
              <a:rPr lang="en-US" sz="2000" u="none" dirty="0">
                <a:latin typeface="+mj-lt"/>
              </a:rPr>
              <a:t>hook methods </a:t>
            </a:r>
            <a:r>
              <a:rPr lang="en-US" sz="2000" u="none" dirty="0" smtClean="0">
                <a:latin typeface="+mj-lt"/>
              </a:rPr>
              <a:t>that </a:t>
            </a:r>
            <a:br>
              <a:rPr lang="en-US" sz="2000" u="none" dirty="0" smtClean="0">
                <a:latin typeface="+mj-lt"/>
              </a:rPr>
            </a:br>
            <a:r>
              <a:rPr lang="en-US" sz="2000" u="none" dirty="0" smtClean="0">
                <a:latin typeface="+mj-lt"/>
              </a:rPr>
              <a:t>manipulate data</a:t>
            </a:r>
            <a:endParaRPr lang="en-US" sz="2000" u="none" dirty="0">
              <a:latin typeface="+mj-lt"/>
            </a:endParaRPr>
          </a:p>
          <a:p>
            <a:pPr marL="341313" lvl="1" indent="-111125">
              <a:spcBef>
                <a:spcPct val="30000"/>
              </a:spcBef>
              <a:buFontTx/>
              <a:buChar char="•"/>
            </a:pPr>
            <a:endParaRPr lang="en-US" sz="2000" u="none" dirty="0" smtClean="0">
              <a:solidFill>
                <a:srgbClr val="336699"/>
              </a:solidFill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527050" y="209550"/>
            <a:ext cx="8158163" cy="9144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ACE_Event_Handler</a:t>
            </a:r>
            <a:r>
              <a:rPr lang="en-US" dirty="0"/>
              <a:t> </a:t>
            </a:r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4810852" y="1518908"/>
            <a:ext cx="3853664" cy="77169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96"/>
          <p:cNvSpPr>
            <a:spLocks noChangeArrowheads="1"/>
          </p:cNvSpPr>
          <p:nvPr/>
        </p:nvSpPr>
        <p:spPr bwMode="auto">
          <a:xfrm>
            <a:off x="4795650" y="4378448"/>
            <a:ext cx="3983165" cy="107054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95"/>
          <p:cNvSpPr>
            <a:spLocks noChangeArrowheads="1"/>
          </p:cNvSpPr>
          <p:nvPr/>
        </p:nvSpPr>
        <p:spPr bwMode="auto">
          <a:xfrm>
            <a:off x="4768597" y="4394920"/>
            <a:ext cx="3056157" cy="137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tabLst>
                <a:tab pos="611188" algn="l"/>
              </a:tabLst>
            </a:pPr>
            <a:r>
              <a:rPr lang="en-GB" sz="2000" b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handle_input</a:t>
            </a:r>
            <a:r>
              <a:rPr lang="en-GB" sz="2000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tabLst>
                <a:tab pos="611188" algn="l"/>
              </a:tabLst>
            </a:pPr>
            <a:r>
              <a:rPr lang="en-GB" sz="2000" b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get_handle</a:t>
            </a:r>
            <a:r>
              <a:rPr lang="en-GB" sz="2000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tabLst>
                <a:tab pos="611188" algn="l"/>
              </a:tabLst>
            </a:pPr>
            <a:r>
              <a:rPr lang="en-GB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" name="Rectangle 94"/>
          <p:cNvSpPr>
            <a:spLocks noChangeArrowheads="1"/>
          </p:cNvSpPr>
          <p:nvPr/>
        </p:nvSpPr>
        <p:spPr bwMode="auto">
          <a:xfrm>
            <a:off x="4810851" y="1518908"/>
            <a:ext cx="3853665" cy="771693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93"/>
          <p:cNvSpPr>
            <a:spLocks noChangeArrowheads="1"/>
          </p:cNvSpPr>
          <p:nvPr/>
        </p:nvSpPr>
        <p:spPr bwMode="auto">
          <a:xfrm>
            <a:off x="5338310" y="1681678"/>
            <a:ext cx="2932096" cy="465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2000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ACE_Event_Handler</a:t>
            </a: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  <a:p>
            <a:pPr algn="ctr">
              <a:tabLst>
                <a:tab pos="611188" algn="l"/>
              </a:tabLst>
            </a:pP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" name="Rectangle 96"/>
          <p:cNvSpPr>
            <a:spLocks noChangeArrowheads="1"/>
          </p:cNvSpPr>
          <p:nvPr/>
        </p:nvSpPr>
        <p:spPr bwMode="auto">
          <a:xfrm>
            <a:off x="4795653" y="3850613"/>
            <a:ext cx="3983162" cy="534782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95"/>
          <p:cNvSpPr>
            <a:spLocks noChangeArrowheads="1"/>
          </p:cNvSpPr>
          <p:nvPr/>
        </p:nvSpPr>
        <p:spPr bwMode="auto">
          <a:xfrm>
            <a:off x="4776603" y="3917288"/>
            <a:ext cx="4060882" cy="518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US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stream_ : </a:t>
            </a:r>
            <a:r>
              <a:rPr lang="en-US" sz="2000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ACE_SOCK_Stream</a:t>
            </a: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-1" y="6381749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396072" y="6425099"/>
            <a:ext cx="8370887" cy="40011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000" u="none" dirty="0">
                <a:solidFill>
                  <a:srgbClr val="000000"/>
                </a:solidFill>
                <a:latin typeface="+mj-lt"/>
              </a:rPr>
              <a:t>H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andles </a:t>
            </a:r>
            <a:r>
              <a:rPr lang="en-US" sz="2000" i="1" u="none" dirty="0" smtClean="0">
                <a:solidFill>
                  <a:srgbClr val="000000"/>
                </a:solidFill>
                <a:latin typeface="+mj-lt"/>
              </a:rPr>
              <a:t>variability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 of event processing via a </a:t>
            </a:r>
            <a:r>
              <a:rPr lang="en-US" sz="2000" i="1" u="none" dirty="0" smtClean="0">
                <a:solidFill>
                  <a:srgbClr val="000000"/>
                </a:solidFill>
                <a:latin typeface="+mj-lt"/>
              </a:rPr>
              <a:t>common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 event handler API</a:t>
            </a:r>
          </a:p>
        </p:txBody>
      </p:sp>
      <p:sp>
        <p:nvSpPr>
          <p:cNvPr id="21" name="Rectangle 94"/>
          <p:cNvSpPr>
            <a:spLocks noChangeArrowheads="1"/>
          </p:cNvSpPr>
          <p:nvPr/>
        </p:nvSpPr>
        <p:spPr bwMode="auto">
          <a:xfrm>
            <a:off x="4794132" y="3078920"/>
            <a:ext cx="3984684" cy="771693"/>
          </a:xfrm>
          <a:prstGeom prst="rect">
            <a:avLst/>
          </a:prstGeom>
          <a:solidFill>
            <a:srgbClr val="D9F6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93"/>
          <p:cNvSpPr>
            <a:spLocks noChangeArrowheads="1"/>
          </p:cNvSpPr>
          <p:nvPr/>
        </p:nvSpPr>
        <p:spPr bwMode="auto">
          <a:xfrm>
            <a:off x="5321591" y="3241690"/>
            <a:ext cx="2932096" cy="465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2000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HTTP_Event_Handler</a:t>
            </a: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  <a:p>
            <a:pPr algn="ctr">
              <a:tabLst>
                <a:tab pos="611188" algn="l"/>
              </a:tabLst>
            </a:pP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23" name="Straight Connector 22"/>
          <p:cNvCxnSpPr/>
          <p:nvPr/>
        </p:nvCxnSpPr>
        <p:spPr bwMode="auto">
          <a:xfrm flipH="1">
            <a:off x="6804358" y="2284319"/>
            <a:ext cx="1145" cy="794601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Isosceles Triangle 23"/>
          <p:cNvSpPr/>
          <p:nvPr/>
        </p:nvSpPr>
        <p:spPr bwMode="auto">
          <a:xfrm>
            <a:off x="6673339" y="2328701"/>
            <a:ext cx="263913" cy="239297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03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22" name="Rectangle 2"/>
          <p:cNvSpPr>
            <a:spLocks noGrp="1" noChangeArrowheads="1"/>
          </p:cNvSpPr>
          <p:nvPr>
            <p:ph type="title"/>
          </p:nvPr>
        </p:nvSpPr>
        <p:spPr>
          <a:xfrm>
            <a:off x="112713" y="219075"/>
            <a:ext cx="8904287" cy="914400"/>
          </a:xfrm>
        </p:spPr>
        <p:txBody>
          <a:bodyPr/>
          <a:lstStyle/>
          <a:p>
            <a:r>
              <a:rPr lang="en-US" dirty="0"/>
              <a:t>Types of Events &amp; Event Handler Hooks</a:t>
            </a:r>
          </a:p>
        </p:txBody>
      </p:sp>
      <p:sp>
        <p:nvSpPr>
          <p:cNvPr id="2539524" name="Rectangle 4"/>
          <p:cNvSpPr>
            <a:spLocks noChangeArrowheads="1"/>
          </p:cNvSpPr>
          <p:nvPr/>
        </p:nvSpPr>
        <p:spPr bwMode="auto">
          <a:xfrm>
            <a:off x="7937" y="885825"/>
            <a:ext cx="901223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indent="-228600">
              <a:spcBef>
                <a:spcPct val="30000"/>
              </a:spcBef>
              <a:buFontTx/>
              <a:buChar char="•"/>
            </a:pPr>
            <a:r>
              <a:rPr lang="en-US" sz="2000" u="none" dirty="0" smtClean="0">
                <a:solidFill>
                  <a:srgbClr val="000000"/>
                </a:solidFill>
              </a:rPr>
              <a:t>When an app registers an event handler with a reactor, it must indicate what type(s) of event(s) the event handler should process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951199" y="2037179"/>
            <a:ext cx="6801862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800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1800" b="1" u="none" dirty="0" err="1" smtClean="0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en-US" sz="1800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1800" b="1" u="none" dirty="0" err="1" smtClean="0">
                <a:solidFill>
                  <a:srgbClr val="000000"/>
                </a:solidFill>
                <a:latin typeface="Courier New" pitchFamily="49" charset="0"/>
              </a:rPr>
              <a:t>HTTP_Event_Handler</a:t>
            </a:r>
            <a:r>
              <a:rPr lang="en-US" sz="1800" b="1" u="none" dirty="0" smtClean="0">
                <a:solidFill>
                  <a:srgbClr val="000000"/>
                </a:solidFill>
                <a:latin typeface="Courier New" pitchFamily="49" charset="0"/>
              </a:rPr>
              <a:t>::open () </a:t>
            </a:r>
            <a:endParaRPr lang="en-US" sz="1800" b="1" u="none" dirty="0">
              <a:solidFill>
                <a:srgbClr val="000000"/>
              </a:solidFill>
              <a:latin typeface="Courier New" pitchFamily="49" charset="0"/>
            </a:endParaRPr>
          </a:p>
          <a:p>
            <a:r>
              <a:rPr lang="en-US" sz="1800" b="1" u="none" dirty="0" smtClean="0">
                <a:solidFill>
                  <a:srgbClr val="000000"/>
                </a:solidFill>
                <a:latin typeface="Courier New" pitchFamily="49" charset="0"/>
              </a:rPr>
              <a:t> {</a:t>
            </a:r>
          </a:p>
          <a:p>
            <a:r>
              <a:rPr lang="en-US" sz="1800" b="1" u="none" dirty="0" smtClean="0">
                <a:solidFill>
                  <a:srgbClr val="000000"/>
                </a:solidFill>
                <a:latin typeface="Courier New" pitchFamily="49" charset="0"/>
              </a:rPr>
              <a:t>   return reactor ()-&gt;</a:t>
            </a:r>
            <a:r>
              <a:rPr lang="en-US" sz="1800" b="1" u="none" dirty="0" err="1" smtClean="0">
                <a:solidFill>
                  <a:srgbClr val="000000"/>
                </a:solidFill>
                <a:latin typeface="Courier New" pitchFamily="49" charset="0"/>
              </a:rPr>
              <a:t>register_handler</a:t>
            </a:r>
            <a:r>
              <a:rPr lang="en-US" sz="1800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</a:p>
          <a:p>
            <a:r>
              <a:rPr lang="en-US" sz="1800" b="1" u="none" dirty="0" smtClean="0">
                <a:solidFill>
                  <a:srgbClr val="000000"/>
                </a:solidFill>
                <a:latin typeface="Courier New" pitchFamily="49" charset="0"/>
              </a:rPr>
              <a:t>           (this, </a:t>
            </a:r>
            <a:r>
              <a:rPr lang="en-US" sz="1800" b="1" u="none" dirty="0" err="1" smtClean="0">
                <a:solidFill>
                  <a:srgbClr val="000000"/>
                </a:solidFill>
                <a:latin typeface="Courier New" pitchFamily="49" charset="0"/>
              </a:rPr>
              <a:t>ACE_Event_Handler</a:t>
            </a:r>
            <a:r>
              <a:rPr lang="en-US" sz="1800" b="1" u="none" dirty="0" smtClean="0">
                <a:solidFill>
                  <a:srgbClr val="000000"/>
                </a:solidFill>
                <a:latin typeface="Courier New" pitchFamily="49" charset="0"/>
              </a:rPr>
              <a:t>::READ_MASK);</a:t>
            </a:r>
          </a:p>
          <a:p>
            <a:r>
              <a:rPr lang="en-US" sz="1800" b="1" u="none" dirty="0" smtClean="0">
                <a:solidFill>
                  <a:srgbClr val="000000"/>
                </a:solidFill>
                <a:latin typeface="Courier New" pitchFamily="49" charset="0"/>
              </a:rPr>
              <a:t> 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586663" y="3514507"/>
            <a:ext cx="48445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Register with the reactor to receive input events containing GET requests</a:t>
            </a:r>
            <a:endParaRPr lang="en-US" u="none" dirty="0" smtClean="0">
              <a:solidFill>
                <a:srgbClr val="000000"/>
              </a:solidFill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 rot="5400000" flipH="1" flipV="1">
            <a:off x="2960782" y="3389996"/>
            <a:ext cx="484188" cy="449262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30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22" name="Rectangle 2"/>
          <p:cNvSpPr>
            <a:spLocks noGrp="1" noChangeArrowheads="1"/>
          </p:cNvSpPr>
          <p:nvPr>
            <p:ph type="title"/>
          </p:nvPr>
        </p:nvSpPr>
        <p:spPr>
          <a:xfrm>
            <a:off x="112713" y="219075"/>
            <a:ext cx="8904287" cy="914400"/>
          </a:xfrm>
          <a:ln w="57150"/>
        </p:spPr>
        <p:txBody>
          <a:bodyPr/>
          <a:lstStyle/>
          <a:p>
            <a:r>
              <a:rPr lang="en-US" dirty="0"/>
              <a:t>Types of Events &amp; Event Handler Hooks</a:t>
            </a:r>
          </a:p>
        </p:txBody>
      </p:sp>
      <p:sp>
        <p:nvSpPr>
          <p:cNvPr id="2539524" name="Rectangle 4"/>
          <p:cNvSpPr>
            <a:spLocks noChangeArrowheads="1"/>
          </p:cNvSpPr>
          <p:nvPr/>
        </p:nvSpPr>
        <p:spPr bwMode="auto">
          <a:xfrm>
            <a:off x="7937" y="885825"/>
            <a:ext cx="9012237" cy="1415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indent="-228600">
              <a:spcBef>
                <a:spcPct val="30000"/>
              </a:spcBef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When an app registers an event handler with a reactor, it must indicate what type(s) of event(s) the event handler should process</a:t>
            </a:r>
          </a:p>
          <a:p>
            <a:pPr marL="228600" indent="-228600">
              <a:spcBef>
                <a:spcPct val="30000"/>
              </a:spcBef>
              <a:buFontTx/>
              <a:buChar char="•"/>
            </a:pPr>
            <a:r>
              <a:rPr lang="en-US" sz="2000" u="none" dirty="0" smtClean="0">
                <a:solidFill>
                  <a:srgbClr val="000000"/>
                </a:solidFill>
              </a:rPr>
              <a:t>ACE designates these event types via enumerators defined in </a:t>
            </a:r>
            <a:r>
              <a:rPr lang="en-US" sz="2000" b="1" u="none" dirty="0" err="1" smtClean="0">
                <a:solidFill>
                  <a:srgbClr val="000000"/>
                </a:solidFill>
                <a:latin typeface="Courier New" pitchFamily="49" charset="0"/>
              </a:rPr>
              <a:t>ACE_Event</a:t>
            </a:r>
            <a: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</a:rPr>
              <a:t> _Handler</a:t>
            </a:r>
            <a:r>
              <a:rPr lang="en-US" sz="2000" b="1" u="none" dirty="0" smtClean="0">
                <a:solidFill>
                  <a:srgbClr val="000000"/>
                </a:solidFill>
              </a:rPr>
              <a:t> </a:t>
            </a:r>
            <a:r>
              <a:rPr lang="en-US" sz="2000" u="none" dirty="0" smtClean="0">
                <a:solidFill>
                  <a:srgbClr val="000000"/>
                </a:solidFill>
              </a:rPr>
              <a:t>that are associated with</a:t>
            </a:r>
            <a: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</a:rPr>
              <a:t> handle_*()</a:t>
            </a:r>
            <a:r>
              <a:rPr lang="en-US" sz="2000" b="1" u="none" dirty="0" smtClean="0">
                <a:solidFill>
                  <a:srgbClr val="000000"/>
                </a:solidFill>
              </a:rPr>
              <a:t> </a:t>
            </a:r>
            <a:r>
              <a:rPr lang="en-US" sz="2000" u="none" dirty="0" smtClean="0">
                <a:solidFill>
                  <a:srgbClr val="000000"/>
                </a:solidFill>
              </a:rPr>
              <a:t>hook methods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806692"/>
              </p:ext>
            </p:extLst>
          </p:nvPr>
        </p:nvGraphicFramePr>
        <p:xfrm>
          <a:off x="-9524" y="2369739"/>
          <a:ext cx="9153524" cy="329187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49409"/>
                <a:gridCol w="7304115"/>
              </a:tblGrid>
              <a:tr h="346814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dirty="0" smtClean="0"/>
                        <a:t>Event Type</a:t>
                      </a:r>
                      <a:endParaRPr lang="en-US" dirty="0"/>
                    </a:p>
                  </a:txBody>
                  <a:tcP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>
                    <a:solidFill>
                      <a:srgbClr val="336699"/>
                    </a:solidFill>
                  </a:tcPr>
                </a:tc>
              </a:tr>
              <a:tr h="561802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READ_MASK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Indicates input events, such as data on a socket or file handle – a reactor dispatches </a:t>
                      </a:r>
                      <a:r>
                        <a:rPr lang="en-US" sz="1600" b="1" i="0" u="none" strike="noStrike" kern="1200" baseline="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handle input()</a:t>
                      </a:r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to process input events</a:t>
                      </a:r>
                      <a:endParaRPr lang="en-US" sz="1400" dirty="0"/>
                    </a:p>
                  </a:txBody>
                  <a:tcPr/>
                </a:tc>
              </a:tr>
              <a:tr h="561802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WRITE_MASK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Indicates output events, such as when flow control abates – a reactor dispatches the </a:t>
                      </a:r>
                      <a:r>
                        <a:rPr lang="en-US" sz="1600" b="1" i="0" u="none" strike="noStrike" kern="1200" baseline="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handle output()</a:t>
                      </a:r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to process output events</a:t>
                      </a:r>
                      <a:endParaRPr lang="en-US" sz="1400" dirty="0"/>
                    </a:p>
                  </a:txBody>
                  <a:tcPr/>
                </a:tc>
              </a:tr>
              <a:tr h="561802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b="1" dirty="0" smtClean="0">
                          <a:latin typeface="Courier New" pitchFamily="49" charset="0"/>
                          <a:cs typeface="Courier New" pitchFamily="49" charset="0"/>
                        </a:rPr>
                        <a:t>EXCEPT_MASK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Indicates exceptional events, such as urgent data on a socket – a reactor dispatches </a:t>
                      </a:r>
                      <a:r>
                        <a:rPr lang="en-US" sz="1600" b="1" i="0" u="none" strike="noStrike" kern="1200" baseline="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handle exception()</a:t>
                      </a:r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to process exceptional events</a:t>
                      </a:r>
                      <a:endParaRPr lang="en-US" sz="1400" dirty="0"/>
                    </a:p>
                  </a:txBody>
                  <a:tcPr/>
                </a:tc>
              </a:tr>
              <a:tr h="561802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b="1" dirty="0" smtClean="0">
                          <a:latin typeface="Courier New" pitchFamily="49" charset="0"/>
                          <a:cs typeface="Courier New" pitchFamily="49" charset="0"/>
                        </a:rPr>
                        <a:t>ACCEPT_MASK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Indicates passive-mode connection events – a reactor dispatches the</a:t>
                      </a:r>
                    </a:p>
                    <a:p>
                      <a:r>
                        <a:rPr lang="en-US" sz="1600" b="1" i="0" u="none" strike="noStrike" kern="1200" baseline="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handle input()</a:t>
                      </a:r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to process connection events</a:t>
                      </a:r>
                      <a:endParaRPr lang="en-US" sz="1400" dirty="0"/>
                    </a:p>
                  </a:txBody>
                  <a:tcPr/>
                </a:tc>
              </a:tr>
              <a:tr h="617891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b="1" dirty="0" smtClean="0">
                          <a:latin typeface="Courier New" pitchFamily="49" charset="0"/>
                          <a:cs typeface="Courier New" pitchFamily="49" charset="0"/>
                        </a:rPr>
                        <a:t>CONNECT_MASK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Indicates a non-blocking connection completion – a reactor dispatches </a:t>
                      </a:r>
                      <a:r>
                        <a:rPr lang="en-US" sz="1600" b="1" i="0" u="none" strike="noStrike" kern="1200" baseline="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handle output()</a:t>
                      </a:r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to process non-blocking connection completion events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Rounded Rectangle 1"/>
          <p:cNvSpPr/>
          <p:nvPr/>
        </p:nvSpPr>
        <p:spPr bwMode="auto">
          <a:xfrm>
            <a:off x="7937" y="2724150"/>
            <a:ext cx="9136063" cy="581025"/>
          </a:xfrm>
          <a:prstGeom prst="roundRect">
            <a:avLst>
              <a:gd name="adj" fmla="val 5192"/>
            </a:avLst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7937" y="4467225"/>
            <a:ext cx="9136063" cy="581025"/>
          </a:xfrm>
          <a:prstGeom prst="roundRect">
            <a:avLst>
              <a:gd name="adj" fmla="val 5192"/>
            </a:avLst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89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-1" y="6353174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39522" name="Rectangle 2"/>
          <p:cNvSpPr>
            <a:spLocks noGrp="1" noChangeArrowheads="1"/>
          </p:cNvSpPr>
          <p:nvPr>
            <p:ph type="title"/>
          </p:nvPr>
        </p:nvSpPr>
        <p:spPr>
          <a:xfrm>
            <a:off x="112713" y="219075"/>
            <a:ext cx="8904287" cy="914400"/>
          </a:xfrm>
        </p:spPr>
        <p:txBody>
          <a:bodyPr/>
          <a:lstStyle/>
          <a:p>
            <a:r>
              <a:rPr lang="en-US" dirty="0"/>
              <a:t>Types of Events &amp; Event Handler Hooks</a:t>
            </a:r>
          </a:p>
        </p:txBody>
      </p:sp>
      <p:sp>
        <p:nvSpPr>
          <p:cNvPr id="2539524" name="Rectangle 4"/>
          <p:cNvSpPr>
            <a:spLocks noChangeArrowheads="1"/>
          </p:cNvSpPr>
          <p:nvPr/>
        </p:nvSpPr>
        <p:spPr bwMode="auto">
          <a:xfrm>
            <a:off x="7937" y="885825"/>
            <a:ext cx="9012237" cy="1415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indent="-228600">
              <a:spcBef>
                <a:spcPct val="30000"/>
              </a:spcBef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When an app registers an event handler with a reactor, it must indicate what type(s) of event(s) the event handler should process</a:t>
            </a:r>
          </a:p>
          <a:p>
            <a:pPr marL="228600" indent="-228600">
              <a:spcBef>
                <a:spcPct val="30000"/>
              </a:spcBef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ACE designates these event types via enumerators defined in </a:t>
            </a:r>
            <a:r>
              <a:rPr lang="en-US" sz="2000" b="1" u="none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ACE_Event</a:t>
            </a:r>
            <a:r>
              <a:rPr lang="en-US" sz="2000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 _Handler</a:t>
            </a:r>
            <a:r>
              <a:rPr lang="en-US" sz="2000" b="1" u="none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that are associated with</a:t>
            </a:r>
            <a:r>
              <a:rPr lang="en-US" sz="2000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 handle_*()</a:t>
            </a:r>
            <a:r>
              <a:rPr lang="en-US" sz="2000" b="1" u="none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hook methods</a:t>
            </a:r>
          </a:p>
        </p:txBody>
      </p:sp>
      <p:sp>
        <p:nvSpPr>
          <p:cNvPr id="2539525" name="Rectangle 5"/>
          <p:cNvSpPr>
            <a:spLocks noChangeArrowheads="1"/>
          </p:cNvSpPr>
          <p:nvPr/>
        </p:nvSpPr>
        <p:spPr bwMode="auto">
          <a:xfrm>
            <a:off x="-1588" y="5716588"/>
            <a:ext cx="914558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indent="-228600">
              <a:spcBef>
                <a:spcPct val="30000"/>
              </a:spcBef>
              <a:buFontTx/>
              <a:buChar char="•"/>
            </a:pPr>
            <a:r>
              <a:rPr lang="en-US" sz="2000" u="none" dirty="0" smtClean="0">
                <a:solidFill>
                  <a:srgbClr val="000000"/>
                </a:solidFill>
              </a:rPr>
              <a:t>These values can be combined (“</a:t>
            </a:r>
            <a:r>
              <a:rPr lang="en-US" sz="2000" u="none" dirty="0" err="1" smtClean="0">
                <a:solidFill>
                  <a:srgbClr val="000000"/>
                </a:solidFill>
              </a:rPr>
              <a:t>or’d</a:t>
            </a:r>
            <a:r>
              <a:rPr lang="en-US" sz="2000" u="none" dirty="0" smtClean="0">
                <a:solidFill>
                  <a:srgbClr val="000000"/>
                </a:solidFill>
              </a:rPr>
              <a:t>” together) to designate a set of events  </a:t>
            </a:r>
          </a:p>
          <a:p>
            <a:pPr marL="457200" indent="-228600">
              <a:spcBef>
                <a:spcPct val="30000"/>
              </a:spcBef>
              <a:buFontTx/>
              <a:buChar char="•"/>
            </a:pPr>
            <a:r>
              <a:rPr lang="en-US" sz="2000" u="none" dirty="0" smtClean="0">
                <a:solidFill>
                  <a:srgbClr val="000000"/>
                </a:solidFill>
              </a:rPr>
              <a:t>These events can populate the </a:t>
            </a:r>
            <a:r>
              <a:rPr lang="en-US" sz="2000" b="1" u="none" dirty="0" err="1" smtClean="0">
                <a:solidFill>
                  <a:srgbClr val="000000"/>
                </a:solidFill>
                <a:latin typeface="Courier New" pitchFamily="49" charset="0"/>
              </a:rPr>
              <a:t>ACE_Reactor_Mask</a:t>
            </a:r>
            <a:r>
              <a:rPr lang="en-US" sz="2000" u="none" dirty="0" smtClean="0">
                <a:solidFill>
                  <a:srgbClr val="000000"/>
                </a:solidFill>
              </a:rPr>
              <a:t> parameter passed to </a:t>
            </a:r>
            <a:r>
              <a:rPr lang="en-US" sz="2000" b="1" u="none" dirty="0" err="1" smtClean="0">
                <a:solidFill>
                  <a:srgbClr val="000000"/>
                </a:solidFill>
                <a:latin typeface="Courier New" pitchFamily="49" charset="0"/>
              </a:rPr>
              <a:t>ACE_Reactor</a:t>
            </a:r>
            <a: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</a:rPr>
              <a:t>::</a:t>
            </a:r>
            <a:r>
              <a:rPr lang="en-US" sz="2000" b="1" u="none" dirty="0" err="1" smtClean="0">
                <a:solidFill>
                  <a:srgbClr val="000000"/>
                </a:solidFill>
                <a:latin typeface="Courier New" pitchFamily="49" charset="0"/>
              </a:rPr>
              <a:t>register_handler</a:t>
            </a:r>
            <a: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</a:rPr>
              <a:t>()</a:t>
            </a:r>
            <a:endParaRPr lang="en-US" sz="2000" u="none" dirty="0" smtClean="0">
              <a:solidFill>
                <a:srgbClr val="000000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313268"/>
              </p:ext>
            </p:extLst>
          </p:nvPr>
        </p:nvGraphicFramePr>
        <p:xfrm>
          <a:off x="-9524" y="2369739"/>
          <a:ext cx="9153524" cy="329187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49409"/>
                <a:gridCol w="7304115"/>
              </a:tblGrid>
              <a:tr h="346814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dirty="0" smtClean="0"/>
                        <a:t>Event Type</a:t>
                      </a:r>
                      <a:endParaRPr lang="en-US" dirty="0"/>
                    </a:p>
                  </a:txBody>
                  <a:tcP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>
                    <a:solidFill>
                      <a:srgbClr val="336699"/>
                    </a:solidFill>
                  </a:tcPr>
                </a:tc>
              </a:tr>
              <a:tr h="561802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READ_MASK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Indicates input events, such as data on a socket or file handle – a reactor dispatches </a:t>
                      </a:r>
                      <a:r>
                        <a:rPr lang="en-US" sz="1600" b="1" i="0" u="none" strike="noStrike" kern="1200" baseline="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handle input()</a:t>
                      </a:r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to process input events</a:t>
                      </a:r>
                      <a:endParaRPr lang="en-US" sz="1400" dirty="0"/>
                    </a:p>
                  </a:txBody>
                  <a:tcPr>
                    <a:solidFill>
                      <a:srgbClr val="CDCDEC"/>
                    </a:solidFill>
                  </a:tcPr>
                </a:tc>
              </a:tr>
              <a:tr h="561802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WRITE_MASK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Indicates output events, such as when flow control abates – a reactor dispatches the </a:t>
                      </a:r>
                      <a:r>
                        <a:rPr lang="en-US" sz="1600" b="1" i="0" u="none" strike="noStrike" kern="1200" baseline="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handle output()</a:t>
                      </a:r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to process output events</a:t>
                      </a:r>
                      <a:endParaRPr lang="en-US" sz="1400" dirty="0"/>
                    </a:p>
                  </a:txBody>
                  <a:tcPr>
                    <a:solidFill>
                      <a:srgbClr val="E8E8F6"/>
                    </a:solidFill>
                  </a:tcPr>
                </a:tc>
              </a:tr>
              <a:tr h="561802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b="1" dirty="0" smtClean="0">
                          <a:latin typeface="Courier New" pitchFamily="49" charset="0"/>
                          <a:cs typeface="Courier New" pitchFamily="49" charset="0"/>
                        </a:rPr>
                        <a:t>EXCEPT_MASK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Indicates exceptional events, such as urgent data on a socket – a reactor dispatches </a:t>
                      </a:r>
                      <a:r>
                        <a:rPr lang="en-US" sz="1600" b="1" i="0" u="none" strike="noStrike" kern="1200" baseline="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handle exception()</a:t>
                      </a:r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to process exceptional events</a:t>
                      </a:r>
                      <a:endParaRPr lang="en-US" sz="1400" dirty="0"/>
                    </a:p>
                  </a:txBody>
                  <a:tcPr/>
                </a:tc>
              </a:tr>
              <a:tr h="561802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b="1" dirty="0" smtClean="0">
                          <a:latin typeface="Courier New" pitchFamily="49" charset="0"/>
                          <a:cs typeface="Courier New" pitchFamily="49" charset="0"/>
                        </a:rPr>
                        <a:t>ACCEPT_MASK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Indicates passive-mode connection events – a reactor dispatches the</a:t>
                      </a:r>
                    </a:p>
                    <a:p>
                      <a:r>
                        <a:rPr lang="en-US" sz="1600" b="1" i="0" u="none" strike="noStrike" kern="1200" baseline="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handle input()</a:t>
                      </a:r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to process connection events</a:t>
                      </a:r>
                      <a:endParaRPr lang="en-US" sz="1400" dirty="0"/>
                    </a:p>
                  </a:txBody>
                  <a:tcPr/>
                </a:tc>
              </a:tr>
              <a:tr h="617891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b="1" dirty="0" smtClean="0">
                          <a:latin typeface="Courier New" pitchFamily="49" charset="0"/>
                          <a:cs typeface="Courier New" pitchFamily="49" charset="0"/>
                        </a:rPr>
                        <a:t>CONNECT_MASK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Indicates a </a:t>
                      </a:r>
                      <a:r>
                        <a:rPr lang="en-US" sz="16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nonblocking</a:t>
                      </a:r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connection completion – a reactor dispatches </a:t>
                      </a:r>
                      <a:r>
                        <a:rPr lang="en-US" sz="1600" b="1" i="0" u="none" strike="noStrike" kern="1200" baseline="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handle output()</a:t>
                      </a:r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to process </a:t>
                      </a:r>
                      <a:r>
                        <a:rPr lang="en-US" sz="16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nonblocking</a:t>
                      </a:r>
                      <a:r>
                        <a:rPr lang="en-US" sz="16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connection completion events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42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546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276225"/>
            <a:ext cx="9134475" cy="914400"/>
          </a:xfrm>
        </p:spPr>
        <p:txBody>
          <a:bodyPr/>
          <a:lstStyle/>
          <a:p>
            <a:r>
              <a:rPr lang="en-US" dirty="0"/>
              <a:t>Event Handler Hook Method Return Values</a:t>
            </a:r>
          </a:p>
        </p:txBody>
      </p:sp>
      <p:sp>
        <p:nvSpPr>
          <p:cNvPr id="2540547" name="Rectangle 3"/>
          <p:cNvSpPr>
            <a:spLocks noChangeArrowheads="1"/>
          </p:cNvSpPr>
          <p:nvPr/>
        </p:nvSpPr>
        <p:spPr bwMode="auto">
          <a:xfrm>
            <a:off x="1588" y="968375"/>
            <a:ext cx="9142412" cy="3699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228600" indent="-228600">
              <a:spcBef>
                <a:spcPct val="35000"/>
              </a:spcBef>
              <a:buFontTx/>
              <a:buChar char="•"/>
            </a:pPr>
            <a:r>
              <a:rPr lang="en-US" sz="2000" u="none" dirty="0" smtClean="0">
                <a:solidFill>
                  <a:srgbClr val="000000"/>
                </a:solidFill>
              </a:rPr>
              <a:t>When registered events occur, the reactor dispatches the appropriate event handler's </a:t>
            </a:r>
            <a: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</a:rPr>
              <a:t>handle_*()</a:t>
            </a:r>
            <a:r>
              <a:rPr lang="en-US" sz="2000" u="none" dirty="0" smtClean="0">
                <a:solidFill>
                  <a:srgbClr val="000000"/>
                </a:solidFill>
              </a:rPr>
              <a:t> hook methods to process them</a:t>
            </a:r>
          </a:p>
          <a:p>
            <a:pPr marL="111125" indent="-111125">
              <a:spcBef>
                <a:spcPct val="35000"/>
              </a:spcBef>
            </a:pPr>
            <a:endParaRPr lang="en-US" u="none" dirty="0" smtClean="0">
              <a:solidFill>
                <a:srgbClr val="000000"/>
              </a:solidFill>
            </a:endParaRPr>
          </a:p>
          <a:p>
            <a:pPr marL="111125" indent="-111125">
              <a:spcBef>
                <a:spcPct val="35000"/>
              </a:spcBef>
            </a:pPr>
            <a:endParaRPr lang="en-US" u="none" dirty="0" smtClean="0">
              <a:solidFill>
                <a:srgbClr val="000000"/>
              </a:solidFill>
            </a:endParaRPr>
          </a:p>
          <a:p>
            <a:pPr marL="111125" indent="-111125">
              <a:spcBef>
                <a:spcPct val="35000"/>
              </a:spcBef>
            </a:pPr>
            <a:endParaRPr lang="en-US" u="none" dirty="0" smtClean="0">
              <a:solidFill>
                <a:srgbClr val="000000"/>
              </a:solidFill>
            </a:endParaRPr>
          </a:p>
          <a:p>
            <a:pPr marL="341313" lvl="1" indent="-111125">
              <a:spcBef>
                <a:spcPct val="35000"/>
              </a:spcBef>
            </a:pPr>
            <a:endParaRPr lang="en-US" u="none" dirty="0" smtClean="0">
              <a:solidFill>
                <a:srgbClr val="000000"/>
              </a:solidFill>
            </a:endParaRPr>
          </a:p>
          <a:p>
            <a:pPr marL="341313" lvl="1" indent="-111125">
              <a:spcBef>
                <a:spcPct val="35000"/>
              </a:spcBef>
            </a:pPr>
            <a:endParaRPr lang="en-US" u="none" dirty="0" smtClean="0">
              <a:solidFill>
                <a:srgbClr val="000000"/>
              </a:solidFill>
            </a:endParaRPr>
          </a:p>
          <a:p>
            <a:pPr marL="341313" lvl="1" indent="-111125">
              <a:spcBef>
                <a:spcPct val="35000"/>
              </a:spcBef>
            </a:pPr>
            <a:endParaRPr lang="en-US" u="none" dirty="0" smtClean="0">
              <a:solidFill>
                <a:srgbClr val="000000"/>
              </a:solidFill>
            </a:endParaRPr>
          </a:p>
          <a:p>
            <a:pPr marL="341313" lvl="1" indent="-111125">
              <a:spcBef>
                <a:spcPct val="35000"/>
              </a:spcBef>
            </a:pPr>
            <a:endParaRPr lang="en-US" u="none" dirty="0" smtClean="0">
              <a:solidFill>
                <a:srgbClr val="000000"/>
              </a:solidFill>
            </a:endParaRPr>
          </a:p>
          <a:p>
            <a:pPr marL="341313" lvl="1" indent="-111125">
              <a:spcBef>
                <a:spcPct val="35000"/>
              </a:spcBef>
            </a:pPr>
            <a:endParaRPr lang="en-US" u="none" dirty="0" smtClean="0">
              <a:solidFill>
                <a:srgbClr val="000000"/>
              </a:solidFill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51501" y="2823669"/>
            <a:ext cx="7353295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nb-NO" b="1" u="none" dirty="0" smtClean="0">
                <a:solidFill>
                  <a:srgbClr val="000000"/>
                </a:solidFill>
                <a:latin typeface="Courier New" pitchFamily="49" charset="0"/>
              </a:rPr>
              <a:t>int HTTP_Event_Handler::handle_input (ACE_HANDLE) { </a:t>
            </a:r>
          </a:p>
          <a:p>
            <a:pPr>
              <a:spcBef>
                <a:spcPts val="0"/>
              </a:spcBef>
            </a:pPr>
            <a:r>
              <a:rPr lang="nb-NO" b="1" u="none" dirty="0" smtClean="0">
                <a:solidFill>
                  <a:srgbClr val="000000"/>
                </a:solidFill>
                <a:latin typeface="Courier New" pitchFamily="49" charset="0"/>
              </a:rPr>
              <a:t>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std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::string pathname (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get_pathname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(stream_));</a:t>
            </a:r>
          </a:p>
          <a:p>
            <a:pPr>
              <a:spcBef>
                <a:spcPts val="0"/>
              </a:spcBef>
            </a:pPr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spcBef>
                <a:spcPts val="0"/>
              </a:spcBef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ACE_Mem_Map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mapped_file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(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pathname.c_str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());</a:t>
            </a:r>
          </a:p>
          <a:p>
            <a:pPr>
              <a:spcBef>
                <a:spcPts val="0"/>
              </a:spcBef>
            </a:pPr>
            <a:endParaRPr lang="en-US" b="1" u="none" dirty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spcBef>
                <a:spcPts val="0"/>
              </a:spcBef>
            </a:pP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peer ().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send_n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en-US" b="1" u="none" dirty="0" err="1">
                <a:solidFill>
                  <a:srgbClr val="000000"/>
                </a:solidFill>
                <a:latin typeface="Courier New" pitchFamily="49" charset="0"/>
              </a:rPr>
              <a:t>mapped_file.addr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(),</a:t>
            </a:r>
          </a:p>
          <a:p>
            <a:pPr>
              <a:spcBef>
                <a:spcPts val="0"/>
              </a:spcBef>
            </a:pP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       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    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mapped_file.size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());</a:t>
            </a:r>
          </a:p>
          <a:p>
            <a:pPr>
              <a:spcBef>
                <a:spcPts val="0"/>
              </a:spcBef>
            </a:pPr>
            <a:endParaRPr lang="en-US" b="1" u="none" dirty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spcBef>
                <a:spcPts val="0"/>
              </a:spcBef>
            </a:pP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...</a:t>
            </a:r>
            <a:endParaRPr lang="en-US" b="1" u="none" dirty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spcBef>
                <a:spcPts val="0"/>
              </a:spcBef>
            </a:pPr>
            <a:r>
              <a:rPr lang="nb-NO" b="1" u="none" dirty="0" smtClean="0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  <a:p>
            <a:pPr>
              <a:spcBef>
                <a:spcPts val="0"/>
              </a:spcBef>
            </a:pPr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449870" y="2159300"/>
            <a:ext cx="60372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Called back by the reactor when a data event occurs</a:t>
            </a:r>
            <a:endParaRPr lang="en-US" u="none" dirty="0" smtClean="0">
              <a:solidFill>
                <a:srgbClr val="000000"/>
              </a:solidFill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 rot="5400000">
            <a:off x="7336319" y="2297416"/>
            <a:ext cx="484187" cy="449262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83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546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276225"/>
            <a:ext cx="9134475" cy="914400"/>
          </a:xfrm>
        </p:spPr>
        <p:txBody>
          <a:bodyPr/>
          <a:lstStyle/>
          <a:p>
            <a:r>
              <a:rPr lang="en-US" dirty="0"/>
              <a:t>Event Handler Hook Method Return Values</a:t>
            </a:r>
          </a:p>
        </p:txBody>
      </p:sp>
      <p:sp>
        <p:nvSpPr>
          <p:cNvPr id="2540547" name="Rectangle 3"/>
          <p:cNvSpPr>
            <a:spLocks noChangeArrowheads="1"/>
          </p:cNvSpPr>
          <p:nvPr/>
        </p:nvSpPr>
        <p:spPr bwMode="auto">
          <a:xfrm>
            <a:off x="1588" y="968375"/>
            <a:ext cx="9142412" cy="4422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228600" indent="-228600">
              <a:spcBef>
                <a:spcPct val="35000"/>
              </a:spcBef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When registered events occur, the reactor dispatches the appropriate event handler's </a:t>
            </a:r>
            <a:r>
              <a:rPr lang="en-US" sz="2000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handle_*()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 hook methods to process them</a:t>
            </a:r>
          </a:p>
          <a:p>
            <a:pPr marL="228600" indent="-228600">
              <a:spcBef>
                <a:spcPct val="35000"/>
              </a:spcBef>
              <a:buFontTx/>
              <a:buChar char="•"/>
            </a:pPr>
            <a:r>
              <a:rPr lang="en-US" sz="2000" u="none" dirty="0" smtClean="0">
                <a:solidFill>
                  <a:srgbClr val="000000"/>
                </a:solidFill>
              </a:rPr>
              <a:t>When a </a:t>
            </a:r>
            <a: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</a:rPr>
              <a:t>handle_*()</a:t>
            </a:r>
            <a:r>
              <a:rPr lang="en-US" sz="2000" u="none" dirty="0" smtClean="0">
                <a:solidFill>
                  <a:srgbClr val="000000"/>
                </a:solidFill>
              </a:rPr>
              <a:t> method finishes its processing, it must return a value that's interpreted by the reactor as follows:</a:t>
            </a:r>
          </a:p>
          <a:p>
            <a:pPr marL="111125" indent="-111125">
              <a:spcBef>
                <a:spcPct val="35000"/>
              </a:spcBef>
            </a:pPr>
            <a:endParaRPr lang="en-US" u="none" dirty="0" smtClean="0">
              <a:solidFill>
                <a:srgbClr val="000000"/>
              </a:solidFill>
            </a:endParaRPr>
          </a:p>
          <a:p>
            <a:pPr marL="111125" indent="-111125">
              <a:spcBef>
                <a:spcPct val="35000"/>
              </a:spcBef>
            </a:pPr>
            <a:endParaRPr lang="en-US" u="none" dirty="0" smtClean="0">
              <a:solidFill>
                <a:srgbClr val="000000"/>
              </a:solidFill>
            </a:endParaRPr>
          </a:p>
          <a:p>
            <a:pPr marL="111125" indent="-111125">
              <a:spcBef>
                <a:spcPct val="35000"/>
              </a:spcBef>
            </a:pPr>
            <a:endParaRPr lang="en-US" u="none" dirty="0" smtClean="0">
              <a:solidFill>
                <a:srgbClr val="000000"/>
              </a:solidFill>
            </a:endParaRPr>
          </a:p>
          <a:p>
            <a:pPr marL="341313" lvl="1" indent="-111125">
              <a:spcBef>
                <a:spcPct val="35000"/>
              </a:spcBef>
            </a:pPr>
            <a:endParaRPr lang="en-US" u="none" dirty="0" smtClean="0">
              <a:solidFill>
                <a:srgbClr val="000000"/>
              </a:solidFill>
            </a:endParaRPr>
          </a:p>
          <a:p>
            <a:pPr marL="341313" lvl="1" indent="-111125">
              <a:spcBef>
                <a:spcPct val="35000"/>
              </a:spcBef>
            </a:pPr>
            <a:endParaRPr lang="en-US" u="none" dirty="0" smtClean="0">
              <a:solidFill>
                <a:srgbClr val="000000"/>
              </a:solidFill>
            </a:endParaRPr>
          </a:p>
          <a:p>
            <a:pPr marL="341313" lvl="1" indent="-111125">
              <a:spcBef>
                <a:spcPct val="35000"/>
              </a:spcBef>
            </a:pPr>
            <a:endParaRPr lang="en-US" u="none" dirty="0" smtClean="0">
              <a:solidFill>
                <a:srgbClr val="000000"/>
              </a:solidFill>
            </a:endParaRPr>
          </a:p>
          <a:p>
            <a:pPr marL="341313" lvl="1" indent="-111125">
              <a:spcBef>
                <a:spcPct val="35000"/>
              </a:spcBef>
            </a:pPr>
            <a:endParaRPr lang="en-US" u="none" dirty="0" smtClean="0">
              <a:solidFill>
                <a:srgbClr val="000000"/>
              </a:solidFill>
            </a:endParaRPr>
          </a:p>
          <a:p>
            <a:pPr marL="341313" lvl="1" indent="-111125">
              <a:spcBef>
                <a:spcPct val="35000"/>
              </a:spcBef>
            </a:pPr>
            <a:endParaRPr lang="en-US" u="none" dirty="0" smtClean="0">
              <a:solidFill>
                <a:srgbClr val="000000"/>
              </a:solidFill>
            </a:endParaRPr>
          </a:p>
        </p:txBody>
      </p:sp>
      <p:graphicFrame>
        <p:nvGraphicFramePr>
          <p:cNvPr id="5" name="Group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986686"/>
              </p:ext>
            </p:extLst>
          </p:nvPr>
        </p:nvGraphicFramePr>
        <p:xfrm>
          <a:off x="315913" y="2568576"/>
          <a:ext cx="8609012" cy="2417309"/>
        </p:xfrm>
        <a:graphic>
          <a:graphicData uri="http://schemas.openxmlformats.org/drawingml/2006/table">
            <a:tbl>
              <a:tblPr/>
              <a:tblGrid>
                <a:gridCol w="1703387"/>
                <a:gridCol w="6905625"/>
              </a:tblGrid>
              <a:tr h="35030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Returns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Behavior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64706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Zero (0)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Indicates reactor should continue to detect &amp; dispatch registered events for this handler/handle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C"/>
                    </a:solidFill>
                  </a:tcPr>
                </a:tc>
              </a:tr>
              <a:tr h="61303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Minus one </a:t>
                      </a:r>
                      <a:b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</a:b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(−1)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Instructs the reactor to stop detecting registered event for this handler/handle &amp; call its </a:t>
                      </a:r>
                      <a:r>
                        <a:rPr kumimoji="0" 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handle_close</a:t>
                      </a: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()</a:t>
                      </a:r>
                      <a:r>
                        <a:rPr kumimoji="0" lang="en-US" sz="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hook method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6"/>
                    </a:solidFill>
                  </a:tcPr>
                </a:tc>
              </a:tr>
              <a:tr h="76440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Greater than zero (&gt; 0)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Indicates that the reactor should continue to detect &amp; dispatch the registered event for this handler/handle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14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546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276225"/>
            <a:ext cx="9134475" cy="914400"/>
          </a:xfrm>
        </p:spPr>
        <p:txBody>
          <a:bodyPr/>
          <a:lstStyle/>
          <a:p>
            <a:r>
              <a:rPr lang="en-US" dirty="0"/>
              <a:t>Event Handler Hook Method Return Values</a:t>
            </a:r>
          </a:p>
        </p:txBody>
      </p:sp>
      <p:sp>
        <p:nvSpPr>
          <p:cNvPr id="2540547" name="Rectangle 3"/>
          <p:cNvSpPr>
            <a:spLocks noChangeArrowheads="1"/>
          </p:cNvSpPr>
          <p:nvPr/>
        </p:nvSpPr>
        <p:spPr bwMode="auto">
          <a:xfrm>
            <a:off x="1588" y="968375"/>
            <a:ext cx="9142412" cy="5279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228600" indent="-228600">
              <a:spcBef>
                <a:spcPct val="35000"/>
              </a:spcBef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When registered events occur, the reactor dispatches the appropriate event handler's </a:t>
            </a:r>
            <a:r>
              <a:rPr lang="en-US" sz="2000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handle_*()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 hook methods to process them</a:t>
            </a:r>
          </a:p>
          <a:p>
            <a:pPr marL="228600" indent="-228600">
              <a:spcBef>
                <a:spcPct val="35000"/>
              </a:spcBef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When a </a:t>
            </a:r>
            <a:r>
              <a:rPr lang="en-US" sz="2000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handle_*()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 method finishes its processing, it must return a value that's interpreted by the reactor as follows:</a:t>
            </a:r>
            <a:endParaRPr lang="en-US" u="none" dirty="0" smtClean="0">
              <a:solidFill>
                <a:srgbClr val="000000"/>
              </a:solidFill>
            </a:endParaRPr>
          </a:p>
          <a:p>
            <a:pPr marL="111125" indent="-111125">
              <a:spcBef>
                <a:spcPct val="35000"/>
              </a:spcBef>
            </a:pPr>
            <a:endParaRPr lang="en-US" u="none" dirty="0" smtClean="0">
              <a:solidFill>
                <a:srgbClr val="000000"/>
              </a:solidFill>
            </a:endParaRPr>
          </a:p>
          <a:p>
            <a:pPr marL="111125" indent="-111125">
              <a:spcBef>
                <a:spcPct val="35000"/>
              </a:spcBef>
            </a:pPr>
            <a:endParaRPr lang="en-US" u="none" dirty="0" smtClean="0">
              <a:solidFill>
                <a:srgbClr val="000000"/>
              </a:solidFill>
            </a:endParaRPr>
          </a:p>
          <a:p>
            <a:pPr marL="341313" lvl="1" indent="-111125">
              <a:spcBef>
                <a:spcPct val="35000"/>
              </a:spcBef>
            </a:pPr>
            <a:endParaRPr lang="en-US" u="none" dirty="0" smtClean="0">
              <a:solidFill>
                <a:srgbClr val="000000"/>
              </a:solidFill>
            </a:endParaRPr>
          </a:p>
          <a:p>
            <a:pPr marL="341313" lvl="1" indent="-111125">
              <a:spcBef>
                <a:spcPct val="35000"/>
              </a:spcBef>
            </a:pPr>
            <a:endParaRPr lang="en-US" u="none" dirty="0" smtClean="0">
              <a:solidFill>
                <a:srgbClr val="000000"/>
              </a:solidFill>
            </a:endParaRPr>
          </a:p>
          <a:p>
            <a:pPr marL="341313" lvl="1" indent="-111125">
              <a:spcBef>
                <a:spcPct val="35000"/>
              </a:spcBef>
            </a:pPr>
            <a:endParaRPr lang="en-US" u="none" dirty="0" smtClean="0">
              <a:solidFill>
                <a:srgbClr val="000000"/>
              </a:solidFill>
            </a:endParaRPr>
          </a:p>
          <a:p>
            <a:pPr marL="341313" lvl="1" indent="-111125">
              <a:spcBef>
                <a:spcPct val="35000"/>
              </a:spcBef>
            </a:pPr>
            <a:endParaRPr lang="en-US" u="none" dirty="0" smtClean="0">
              <a:solidFill>
                <a:srgbClr val="000000"/>
              </a:solidFill>
            </a:endParaRPr>
          </a:p>
          <a:p>
            <a:pPr marL="341313" lvl="1" indent="-111125">
              <a:spcBef>
                <a:spcPct val="35000"/>
              </a:spcBef>
            </a:pPr>
            <a:endParaRPr lang="en-US" u="none" dirty="0" smtClean="0">
              <a:solidFill>
                <a:srgbClr val="000000"/>
              </a:solidFill>
            </a:endParaRPr>
          </a:p>
          <a:p>
            <a:pPr marL="228600" indent="-228600">
              <a:spcBef>
                <a:spcPts val="2400"/>
              </a:spcBef>
              <a:buFontTx/>
              <a:buChar char="•"/>
            </a:pPr>
            <a:r>
              <a:rPr lang="en-US" sz="2000" u="none" dirty="0" smtClean="0">
                <a:solidFill>
                  <a:srgbClr val="000000"/>
                </a:solidFill>
              </a:rPr>
              <a:t>Before the reactor removes an event handler, it invokes the handler's hook method </a:t>
            </a:r>
            <a:r>
              <a:rPr lang="en-US" sz="2000" b="1" u="none" dirty="0" err="1" smtClean="0">
                <a:solidFill>
                  <a:srgbClr val="000000"/>
                </a:solidFill>
                <a:latin typeface="Courier New" pitchFamily="49" charset="0"/>
              </a:rPr>
              <a:t>handle_close</a:t>
            </a:r>
            <a: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</a:rPr>
              <a:t>()</a:t>
            </a:r>
            <a:r>
              <a:rPr lang="en-US" sz="2000" u="none" dirty="0" smtClean="0">
                <a:solidFill>
                  <a:srgbClr val="000000"/>
                </a:solidFill>
              </a:rPr>
              <a:t>, passing </a:t>
            </a:r>
            <a:r>
              <a:rPr lang="en-US" sz="2000" b="1" u="none" dirty="0" err="1" smtClean="0">
                <a:solidFill>
                  <a:srgbClr val="000000"/>
                </a:solidFill>
                <a:latin typeface="Courier New" pitchFamily="49" charset="0"/>
              </a:rPr>
              <a:t>ACE_Reactor_Mask</a:t>
            </a:r>
            <a:r>
              <a:rPr lang="en-US" sz="2000" u="none" dirty="0" smtClean="0">
                <a:solidFill>
                  <a:srgbClr val="000000"/>
                </a:solidFill>
              </a:rPr>
              <a:t> of the event that's being unregistered</a:t>
            </a:r>
          </a:p>
        </p:txBody>
      </p:sp>
      <p:graphicFrame>
        <p:nvGraphicFramePr>
          <p:cNvPr id="7" name="Group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880210"/>
              </p:ext>
            </p:extLst>
          </p:nvPr>
        </p:nvGraphicFramePr>
        <p:xfrm>
          <a:off x="315913" y="2568576"/>
          <a:ext cx="8609012" cy="2417309"/>
        </p:xfrm>
        <a:graphic>
          <a:graphicData uri="http://schemas.openxmlformats.org/drawingml/2006/table">
            <a:tbl>
              <a:tblPr/>
              <a:tblGrid>
                <a:gridCol w="1703387"/>
                <a:gridCol w="6905625"/>
              </a:tblGrid>
              <a:tr h="35030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Returns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Behavior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64706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Zero (0)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Indicates reactor should continue to detect &amp; dispatch registered events for this handler/handle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C"/>
                    </a:solidFill>
                  </a:tcPr>
                </a:tc>
              </a:tr>
              <a:tr h="61303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Minus one </a:t>
                      </a:r>
                      <a:b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</a:b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(−1)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pitchFamily="34" charset="0"/>
                      </a:endParaRPr>
                    </a:p>
                  </a:txBody>
                  <a:tcPr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itchFamily="34" charset="0"/>
                        </a:rPr>
                        <a:t>Instructs the reactor to stop detecting registered event for this handler/handle &amp; call its </a:t>
                      </a:r>
                      <a:r>
                        <a:rPr kumimoji="0" lang="en-US" sz="18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handle_close</a:t>
                      </a:r>
                      <a:r>
                        <a:rPr kumimoji="0" lang="en-US" sz="1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()</a:t>
                      </a:r>
                      <a:r>
                        <a:rPr kumimoji="0" 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itchFamily="34" charset="0"/>
                        </a:rPr>
                        <a:t> </a:t>
                      </a: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itchFamily="34" charset="0"/>
                        </a:rPr>
                        <a:t>hook method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6"/>
                    </a:solidFill>
                  </a:tcPr>
                </a:tc>
              </a:tr>
              <a:tr h="76440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Greater than zero (&gt; 0)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pitchFamily="34" charset="0"/>
                        </a:rPr>
                        <a:t>Indicates that the reactor should continue to detect &amp; dispatch the registered event for this handler/handle</a:t>
                      </a:r>
                    </a:p>
                  </a:txBody>
                  <a:tcPr horzOverflow="overflow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02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2" y="3459953"/>
            <a:ext cx="7304088" cy="287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37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719697"/>
              </p:ext>
            </p:extLst>
          </p:nvPr>
        </p:nvGraphicFramePr>
        <p:xfrm>
          <a:off x="12700" y="981075"/>
          <a:ext cx="9118600" cy="2103120"/>
        </p:xfrm>
        <a:graphic>
          <a:graphicData uri="http://schemas.openxmlformats.org/drawingml/2006/table">
            <a:tbl>
              <a:tblPr/>
              <a:tblGrid>
                <a:gridCol w="2587625"/>
                <a:gridCol w="3552825"/>
                <a:gridCol w="2978150"/>
              </a:tblGrid>
              <a:tr h="1968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585913"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Web servers must </a:t>
                      </a:r>
                      <a:r>
                        <a:rPr kumimoji="0" lang="en-US" sz="1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demux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&amp; process multiple types of indication events arriving from clients simultaneously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Developers often tightly couple event </a:t>
                      </a:r>
                      <a:r>
                        <a:rPr kumimoji="0" lang="en-US" sz="1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demuxing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&amp; connection code with app protocol processing code, which impedes understanding, reuse, &amp; optimization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  <a:defRPr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Apply </a:t>
                      </a:r>
                      <a:r>
                        <a:rPr kumimoji="0" lang="en-US" sz="18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Reactor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pattern &amp; </a:t>
                      </a:r>
                      <a:r>
                        <a:rPr kumimoji="0" lang="en-US" sz="18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Acceptor-Connector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pattern to separate the generic event </a:t>
                      </a:r>
                      <a:r>
                        <a:rPr kumimoji="0" lang="en-US" sz="1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demuxing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&amp; connection code from the JAWS protocol code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Rectangle 5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43485" y="3117053"/>
            <a:ext cx="163421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US" sz="2000" b="1" u="none" dirty="0"/>
              <a:t>Structure</a:t>
            </a:r>
            <a:endParaRPr lang="en-US" sz="2800" b="1" u="none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805613" y="2761984"/>
            <a:ext cx="19050" cy="1587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8405813" y="2761984"/>
            <a:ext cx="19050" cy="1587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3775076" y="2723884"/>
            <a:ext cx="19050" cy="1587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14" name="Rectangle 17"/>
          <p:cNvSpPr>
            <a:spLocks noChangeArrowheads="1"/>
          </p:cNvSpPr>
          <p:nvPr/>
        </p:nvSpPr>
        <p:spPr bwMode="auto">
          <a:xfrm>
            <a:off x="8361363" y="5013059"/>
            <a:ext cx="17463" cy="1587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44" name="Rectangle 43"/>
          <p:cNvSpPr/>
          <p:nvPr/>
        </p:nvSpPr>
        <p:spPr>
          <a:xfrm>
            <a:off x="6500812" y="3265895"/>
            <a:ext cx="2566987" cy="1671227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i="1" u="none" dirty="0" smtClean="0"/>
              <a:t>Reactor </a:t>
            </a:r>
            <a:r>
              <a:rPr lang="en-US" u="none" dirty="0" smtClean="0"/>
              <a:t>structures event-driven software </a:t>
            </a:r>
            <a:br>
              <a:rPr lang="en-US" u="none" dirty="0" smtClean="0"/>
            </a:br>
            <a:r>
              <a:rPr lang="en-US" u="none" dirty="0" smtClean="0"/>
              <a:t>to cleanly </a:t>
            </a:r>
            <a:r>
              <a:rPr lang="en-US" u="none" dirty="0" err="1" smtClean="0"/>
              <a:t>demux</a:t>
            </a:r>
            <a:r>
              <a:rPr lang="en-US" u="none" dirty="0" smtClean="0"/>
              <a:t> </a:t>
            </a:r>
            <a:r>
              <a:rPr lang="en-US" u="none" dirty="0"/>
              <a:t>&amp; dispatch service requests </a:t>
            </a:r>
            <a:r>
              <a:rPr lang="en-US" u="none" dirty="0" smtClean="0"/>
              <a:t>received from one </a:t>
            </a:r>
            <a:r>
              <a:rPr lang="en-US" u="none" dirty="0"/>
              <a:t>or more </a:t>
            </a:r>
            <a:r>
              <a:rPr lang="en-US" u="none" dirty="0" smtClean="0"/>
              <a:t>clients</a:t>
            </a:r>
            <a:endParaRPr lang="en-US" u="none" dirty="0"/>
          </a:p>
        </p:txBody>
      </p:sp>
      <p:sp>
        <p:nvSpPr>
          <p:cNvPr id="49" name="Rectangle 3"/>
          <p:cNvSpPr>
            <a:spLocks noGrp="1" noChangeArrowheads="1"/>
          </p:cNvSpPr>
          <p:nvPr>
            <p:ph type="title"/>
          </p:nvPr>
        </p:nvSpPr>
        <p:spPr>
          <a:xfrm>
            <a:off x="-257176" y="257175"/>
            <a:ext cx="9648826" cy="914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sz="3200" dirty="0" smtClean="0"/>
              <a:t>Simplifying Event Handling Concerns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43485" y="3459953"/>
            <a:ext cx="3033090" cy="2878138"/>
          </a:xfrm>
          <a:prstGeom prst="rect">
            <a:avLst/>
          </a:prstGeom>
          <a:solidFill>
            <a:srgbClr val="D9F6FF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076575" y="3459953"/>
            <a:ext cx="3257550" cy="1439069"/>
          </a:xfrm>
          <a:prstGeom prst="rect">
            <a:avLst/>
          </a:prstGeom>
          <a:solidFill>
            <a:srgbClr val="D9F6FF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7540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 bwMode="auto">
          <a:xfrm>
            <a:off x="3590925" y="1098551"/>
            <a:ext cx="5373774" cy="192834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6"/>
          <p:cNvSpPr>
            <a:spLocks noChangeArrowheads="1"/>
          </p:cNvSpPr>
          <p:nvPr/>
        </p:nvSpPr>
        <p:spPr bwMode="auto">
          <a:xfrm>
            <a:off x="7277155" y="1743606"/>
            <a:ext cx="1559949" cy="92392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Rectangle 95"/>
          <p:cNvSpPr>
            <a:spLocks noChangeArrowheads="1"/>
          </p:cNvSpPr>
          <p:nvPr/>
        </p:nvSpPr>
        <p:spPr bwMode="auto">
          <a:xfrm>
            <a:off x="7258874" y="1754737"/>
            <a:ext cx="1677250" cy="863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handle_input</a:t>
            </a:r>
            <a:r>
              <a:rPr lang="en-GB" sz="1400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()</a:t>
            </a: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handle_timeout</a:t>
            </a:r>
            <a:r>
              <a:rPr lang="en-GB" sz="1400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()</a:t>
            </a: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…</a:t>
            </a:r>
            <a:endParaRPr lang="en-US" sz="1400" i="1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get_handle</a:t>
            </a:r>
            <a:r>
              <a:rPr lang="en-GB" sz="1400" i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i="1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4105411" y="2960048"/>
            <a:ext cx="1946437" cy="142145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ACE_Reactor</a:t>
            </a:r>
            <a:r>
              <a:rPr lang="en-US" dirty="0"/>
              <a:t> </a:t>
            </a:r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 bwMode="auto">
          <a:xfrm>
            <a:off x="5630450" y="2166800"/>
            <a:ext cx="800762" cy="413652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4"/>
          <p:cNvSpPr>
            <a:spLocks noChangeArrowheads="1"/>
          </p:cNvSpPr>
          <p:nvPr/>
        </p:nvSpPr>
        <p:spPr bwMode="auto">
          <a:xfrm>
            <a:off x="7244355" y="5426172"/>
            <a:ext cx="1555364" cy="50812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00"/>
          <p:cNvSpPr>
            <a:spLocks noChangeArrowheads="1"/>
          </p:cNvSpPr>
          <p:nvPr/>
        </p:nvSpPr>
        <p:spPr bwMode="auto">
          <a:xfrm>
            <a:off x="6466246" y="3987536"/>
            <a:ext cx="1559949" cy="521845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4773319" y="2572100"/>
            <a:ext cx="0" cy="61758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7987380" y="2663254"/>
            <a:ext cx="0" cy="446934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Rectangle 98"/>
          <p:cNvSpPr>
            <a:spLocks noChangeArrowheads="1"/>
          </p:cNvSpPr>
          <p:nvPr/>
        </p:nvSpPr>
        <p:spPr bwMode="auto">
          <a:xfrm>
            <a:off x="6466246" y="3397209"/>
            <a:ext cx="1559949" cy="590327"/>
          </a:xfrm>
          <a:prstGeom prst="rect">
            <a:avLst/>
          </a:prstGeom>
          <a:solidFill>
            <a:srgbClr val="FFCC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02"/>
          <p:cNvSpPr>
            <a:spLocks noChangeArrowheads="1"/>
          </p:cNvSpPr>
          <p:nvPr/>
        </p:nvSpPr>
        <p:spPr bwMode="auto">
          <a:xfrm>
            <a:off x="7239770" y="4835845"/>
            <a:ext cx="1559949" cy="590327"/>
          </a:xfrm>
          <a:prstGeom prst="rect">
            <a:avLst/>
          </a:prstGeom>
          <a:solidFill>
            <a:srgbClr val="FFCC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94"/>
          <p:cNvSpPr>
            <a:spLocks noChangeArrowheads="1"/>
          </p:cNvSpPr>
          <p:nvPr/>
        </p:nvSpPr>
        <p:spPr bwMode="auto">
          <a:xfrm>
            <a:off x="7277155" y="1238249"/>
            <a:ext cx="1559949" cy="505355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55"/>
          <p:cNvSpPr>
            <a:spLocks noChangeArrowheads="1"/>
          </p:cNvSpPr>
          <p:nvPr/>
        </p:nvSpPr>
        <p:spPr bwMode="auto">
          <a:xfrm>
            <a:off x="6884122" y="3097974"/>
            <a:ext cx="18281" cy="293129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56"/>
          <p:cNvSpPr>
            <a:spLocks noChangeArrowheads="1"/>
          </p:cNvSpPr>
          <p:nvPr/>
        </p:nvSpPr>
        <p:spPr bwMode="auto">
          <a:xfrm>
            <a:off x="6884122" y="3097974"/>
            <a:ext cx="1553855" cy="2442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61"/>
          <p:cNvSpPr>
            <a:spLocks noChangeArrowheads="1"/>
          </p:cNvSpPr>
          <p:nvPr/>
        </p:nvSpPr>
        <p:spPr bwMode="auto">
          <a:xfrm>
            <a:off x="5237340" y="1666252"/>
            <a:ext cx="2030676" cy="2442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66"/>
          <p:cNvSpPr>
            <a:spLocks noChangeArrowheads="1"/>
          </p:cNvSpPr>
          <p:nvPr/>
        </p:nvSpPr>
        <p:spPr bwMode="auto">
          <a:xfrm>
            <a:off x="5762920" y="2255960"/>
            <a:ext cx="59631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</a:t>
            </a:r>
            <a:endParaRPr lang="en-US" sz="2000" b="1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72"/>
          <p:cNvSpPr>
            <a:spLocks noChangeArrowheads="1"/>
          </p:cNvSpPr>
          <p:nvPr/>
        </p:nvSpPr>
        <p:spPr bwMode="auto">
          <a:xfrm>
            <a:off x="5237340" y="2350217"/>
            <a:ext cx="383893" cy="2442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73"/>
          <p:cNvSpPr>
            <a:spLocks noChangeArrowheads="1"/>
          </p:cNvSpPr>
          <p:nvPr/>
        </p:nvSpPr>
        <p:spPr bwMode="auto">
          <a:xfrm>
            <a:off x="6443863" y="2350217"/>
            <a:ext cx="824152" cy="2442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74"/>
          <p:cNvSpPr>
            <a:spLocks noChangeArrowheads="1"/>
          </p:cNvSpPr>
          <p:nvPr/>
        </p:nvSpPr>
        <p:spPr bwMode="auto">
          <a:xfrm>
            <a:off x="6498705" y="2105944"/>
            <a:ext cx="41838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u="none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owns</a:t>
            </a:r>
            <a:endParaRPr lang="en-US" sz="24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Rectangle 75"/>
          <p:cNvSpPr>
            <a:spLocks noChangeArrowheads="1"/>
          </p:cNvSpPr>
          <p:nvPr/>
        </p:nvSpPr>
        <p:spPr bwMode="auto">
          <a:xfrm>
            <a:off x="6339088" y="1739535"/>
            <a:ext cx="85600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dispatches</a:t>
            </a:r>
            <a:endParaRPr lang="en-US" sz="2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Rectangle 76"/>
          <p:cNvSpPr>
            <a:spLocks noChangeArrowheads="1"/>
          </p:cNvSpPr>
          <p:nvPr/>
        </p:nvSpPr>
        <p:spPr bwMode="auto">
          <a:xfrm>
            <a:off x="7103489" y="1419943"/>
            <a:ext cx="1202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u="none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*</a:t>
            </a:r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Rectangle 77"/>
          <p:cNvSpPr>
            <a:spLocks noChangeArrowheads="1"/>
          </p:cNvSpPr>
          <p:nvPr/>
        </p:nvSpPr>
        <p:spPr bwMode="auto">
          <a:xfrm>
            <a:off x="6243725" y="2620953"/>
            <a:ext cx="56746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notifies</a:t>
            </a:r>
            <a:endParaRPr lang="en-US" sz="2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Rectangle 78"/>
          <p:cNvSpPr>
            <a:spLocks noChangeArrowheads="1"/>
          </p:cNvSpPr>
          <p:nvPr/>
        </p:nvSpPr>
        <p:spPr bwMode="auto">
          <a:xfrm>
            <a:off x="5725043" y="3819928"/>
            <a:ext cx="292490" cy="2442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Rectangle 79"/>
          <p:cNvSpPr>
            <a:spLocks noChangeArrowheads="1"/>
          </p:cNvSpPr>
          <p:nvPr/>
        </p:nvSpPr>
        <p:spPr bwMode="auto">
          <a:xfrm>
            <a:off x="5996197" y="2572098"/>
            <a:ext cx="18281" cy="124783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Rectangle 80"/>
          <p:cNvSpPr>
            <a:spLocks noChangeArrowheads="1"/>
          </p:cNvSpPr>
          <p:nvPr/>
        </p:nvSpPr>
        <p:spPr bwMode="auto">
          <a:xfrm>
            <a:off x="6067799" y="2547672"/>
            <a:ext cx="1202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*</a:t>
            </a:r>
            <a:endParaRPr lang="en-US" sz="20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Rectangle 81"/>
          <p:cNvSpPr>
            <a:spLocks noChangeArrowheads="1"/>
          </p:cNvSpPr>
          <p:nvPr/>
        </p:nvSpPr>
        <p:spPr bwMode="auto">
          <a:xfrm>
            <a:off x="5456708" y="2105944"/>
            <a:ext cx="1202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u="none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*</a:t>
            </a:r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Freeform 85"/>
          <p:cNvSpPr>
            <a:spLocks/>
          </p:cNvSpPr>
          <p:nvPr/>
        </p:nvSpPr>
        <p:spPr bwMode="auto">
          <a:xfrm>
            <a:off x="5484205" y="2865226"/>
            <a:ext cx="18281" cy="24427"/>
          </a:xfrm>
          <a:custGeom>
            <a:avLst/>
            <a:gdLst>
              <a:gd name="T0" fmla="*/ 0 w 12"/>
              <a:gd name="T1" fmla="*/ 0 h 12"/>
              <a:gd name="T2" fmla="*/ 0 w 12"/>
              <a:gd name="T3" fmla="*/ 0 h 12"/>
              <a:gd name="T4" fmla="*/ 14421168 w 12"/>
              <a:gd name="T5" fmla="*/ 20687627 h 12"/>
              <a:gd name="T6" fmla="*/ 14421168 w 12"/>
              <a:gd name="T7" fmla="*/ 20687627 h 12"/>
              <a:gd name="T8" fmla="*/ 0 w 12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"/>
              <a:gd name="T16" fmla="*/ 0 h 12"/>
              <a:gd name="T17" fmla="*/ 12 w 12"/>
              <a:gd name="T18" fmla="*/ 12 h 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" h="12">
                <a:moveTo>
                  <a:pt x="0" y="0"/>
                </a:moveTo>
                <a:lnTo>
                  <a:pt x="0" y="0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36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Freeform 86"/>
          <p:cNvSpPr>
            <a:spLocks/>
          </p:cNvSpPr>
          <p:nvPr/>
        </p:nvSpPr>
        <p:spPr bwMode="auto">
          <a:xfrm>
            <a:off x="5539046" y="2743090"/>
            <a:ext cx="18281" cy="24427"/>
          </a:xfrm>
          <a:custGeom>
            <a:avLst/>
            <a:gdLst>
              <a:gd name="T0" fmla="*/ 0 w 12"/>
              <a:gd name="T1" fmla="*/ 0 h 12"/>
              <a:gd name="T2" fmla="*/ 0 w 12"/>
              <a:gd name="T3" fmla="*/ 0 h 12"/>
              <a:gd name="T4" fmla="*/ 14421168 w 12"/>
              <a:gd name="T5" fmla="*/ 20687627 h 12"/>
              <a:gd name="T6" fmla="*/ 14421168 w 12"/>
              <a:gd name="T7" fmla="*/ 20687627 h 12"/>
              <a:gd name="T8" fmla="*/ 0 w 12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"/>
              <a:gd name="T16" fmla="*/ 0 h 12"/>
              <a:gd name="T17" fmla="*/ 12 w 12"/>
              <a:gd name="T18" fmla="*/ 12 h 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" h="12">
                <a:moveTo>
                  <a:pt x="0" y="0"/>
                </a:moveTo>
                <a:lnTo>
                  <a:pt x="0" y="0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36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ectangle 88"/>
          <p:cNvSpPr>
            <a:spLocks noChangeArrowheads="1"/>
          </p:cNvSpPr>
          <p:nvPr/>
        </p:nvSpPr>
        <p:spPr bwMode="auto">
          <a:xfrm>
            <a:off x="4937288" y="2908505"/>
            <a:ext cx="82554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 set</a:t>
            </a:r>
            <a:endParaRPr lang="en-US" sz="2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Rectangle 93"/>
          <p:cNvSpPr>
            <a:spLocks noChangeArrowheads="1"/>
          </p:cNvSpPr>
          <p:nvPr/>
        </p:nvSpPr>
        <p:spPr bwMode="auto">
          <a:xfrm>
            <a:off x="7228399" y="1238250"/>
            <a:ext cx="1658969" cy="512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i="1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ACE_Event</a:t>
            </a:r>
            <a:r>
              <a:rPr lang="en-GB" sz="1400" b="1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_Handler</a:t>
            </a:r>
            <a:endParaRPr lang="en-US" sz="1400" b="1" i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400" i="1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Rectangle 97"/>
          <p:cNvSpPr>
            <a:spLocks noChangeArrowheads="1"/>
          </p:cNvSpPr>
          <p:nvPr/>
        </p:nvSpPr>
        <p:spPr bwMode="auto">
          <a:xfrm>
            <a:off x="6417489" y="3447947"/>
            <a:ext cx="1658969" cy="35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Concrete Event Handler A</a:t>
            </a:r>
            <a:endParaRPr lang="en-US" sz="14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Rectangle 99"/>
          <p:cNvSpPr>
            <a:spLocks noChangeArrowheads="1"/>
          </p:cNvSpPr>
          <p:nvPr/>
        </p:nvSpPr>
        <p:spPr bwMode="auto">
          <a:xfrm>
            <a:off x="6431212" y="3987536"/>
            <a:ext cx="1677250" cy="863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handle_input</a:t>
            </a:r>
            <a:r>
              <a:rPr lang="en-GB" sz="14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get_handle</a:t>
            </a:r>
            <a:r>
              <a:rPr lang="en-GB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Rectangle 101"/>
          <p:cNvSpPr>
            <a:spLocks noChangeArrowheads="1"/>
          </p:cNvSpPr>
          <p:nvPr/>
        </p:nvSpPr>
        <p:spPr bwMode="auto">
          <a:xfrm>
            <a:off x="7191014" y="4900342"/>
            <a:ext cx="1658969" cy="35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Concrete Event Handler B</a:t>
            </a:r>
            <a:endParaRPr lang="en-US" sz="14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Rectangle 103"/>
          <p:cNvSpPr>
            <a:spLocks noChangeArrowheads="1"/>
          </p:cNvSpPr>
          <p:nvPr/>
        </p:nvSpPr>
        <p:spPr bwMode="auto">
          <a:xfrm>
            <a:off x="7233677" y="5417205"/>
            <a:ext cx="1677250" cy="863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handle_timeout</a:t>
            </a:r>
            <a:r>
              <a:rPr lang="en-GB" sz="14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get_handle</a:t>
            </a:r>
            <a:r>
              <a:rPr lang="en-GB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Rectangle 108"/>
          <p:cNvSpPr>
            <a:spLocks noChangeArrowheads="1"/>
          </p:cNvSpPr>
          <p:nvPr/>
        </p:nvSpPr>
        <p:spPr bwMode="auto">
          <a:xfrm>
            <a:off x="4308232" y="3806407"/>
            <a:ext cx="1559949" cy="37862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Rectangle 109"/>
          <p:cNvSpPr>
            <a:spLocks noChangeArrowheads="1"/>
          </p:cNvSpPr>
          <p:nvPr/>
        </p:nvSpPr>
        <p:spPr bwMode="auto">
          <a:xfrm>
            <a:off x="3900371" y="2960048"/>
            <a:ext cx="79508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&lt;&lt;uses&gt;&gt;</a:t>
            </a:r>
            <a:endParaRPr lang="en-US" sz="2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Rectangle 107"/>
          <p:cNvSpPr>
            <a:spLocks noChangeArrowheads="1"/>
          </p:cNvSpPr>
          <p:nvPr/>
        </p:nvSpPr>
        <p:spPr bwMode="auto">
          <a:xfrm>
            <a:off x="4303700" y="3839802"/>
            <a:ext cx="1278122" cy="44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select()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Rectangle 106"/>
          <p:cNvSpPr>
            <a:spLocks noChangeArrowheads="1"/>
          </p:cNvSpPr>
          <p:nvPr/>
        </p:nvSpPr>
        <p:spPr bwMode="auto">
          <a:xfrm>
            <a:off x="4308232" y="3216080"/>
            <a:ext cx="1559949" cy="590327"/>
          </a:xfrm>
          <a:prstGeom prst="rect">
            <a:avLst/>
          </a:prstGeom>
          <a:solidFill>
            <a:srgbClr val="98C3C2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Rectangle 105"/>
          <p:cNvSpPr>
            <a:spLocks noChangeArrowheads="1"/>
          </p:cNvSpPr>
          <p:nvPr/>
        </p:nvSpPr>
        <p:spPr bwMode="auto">
          <a:xfrm>
            <a:off x="4273219" y="3267059"/>
            <a:ext cx="1658969" cy="35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Synchronous</a:t>
            </a:r>
          </a:p>
          <a:p>
            <a:pPr algn="ctr">
              <a:tabLst>
                <a:tab pos="611188" algn="l"/>
              </a:tabLst>
            </a:pPr>
            <a:r>
              <a:rPr lang="en-GB" sz="14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Event </a:t>
            </a:r>
            <a:r>
              <a:rPr lang="en-GB" sz="1400" b="1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Demuxer</a:t>
            </a:r>
            <a:endParaRPr lang="en-US" sz="14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6" name="Straight Connector 45"/>
          <p:cNvCxnSpPr>
            <a:stCxn id="19" idx="3"/>
          </p:cNvCxnSpPr>
          <p:nvPr/>
        </p:nvCxnSpPr>
        <p:spPr bwMode="auto">
          <a:xfrm>
            <a:off x="8437977" y="3110188"/>
            <a:ext cx="0" cy="1715478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" name="Isosceles Triangle 46"/>
          <p:cNvSpPr/>
          <p:nvPr/>
        </p:nvSpPr>
        <p:spPr bwMode="auto">
          <a:xfrm>
            <a:off x="7855216" y="2707636"/>
            <a:ext cx="263913" cy="239297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Rectangle 90"/>
          <p:cNvSpPr>
            <a:spLocks noChangeArrowheads="1"/>
          </p:cNvSpPr>
          <p:nvPr/>
        </p:nvSpPr>
        <p:spPr bwMode="auto">
          <a:xfrm>
            <a:off x="3724447" y="1441929"/>
            <a:ext cx="1684118" cy="354414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5201386" y="1753387"/>
            <a:ext cx="1523" cy="2442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5201386" y="2437351"/>
            <a:ext cx="1523" cy="2442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51" name="Rectangle 89"/>
          <p:cNvSpPr>
            <a:spLocks noChangeArrowheads="1"/>
          </p:cNvSpPr>
          <p:nvPr/>
        </p:nvSpPr>
        <p:spPr bwMode="auto">
          <a:xfrm>
            <a:off x="3724447" y="1455131"/>
            <a:ext cx="1589669" cy="354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sz="1400" b="1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ACE_Reactor</a:t>
            </a:r>
            <a:endParaRPr lang="en-US" sz="14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Rectangle 92"/>
          <p:cNvSpPr>
            <a:spLocks noChangeArrowheads="1"/>
          </p:cNvSpPr>
          <p:nvPr/>
        </p:nvSpPr>
        <p:spPr bwMode="auto">
          <a:xfrm>
            <a:off x="3724447" y="1790026"/>
            <a:ext cx="1684118" cy="91398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Rectangle 91"/>
          <p:cNvSpPr>
            <a:spLocks noChangeArrowheads="1"/>
          </p:cNvSpPr>
          <p:nvPr/>
        </p:nvSpPr>
        <p:spPr bwMode="auto">
          <a:xfrm>
            <a:off x="3699561" y="1804435"/>
            <a:ext cx="1684118" cy="863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GB" sz="1400" u="none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un_event_loop</a:t>
            </a:r>
            <a:r>
              <a:rPr lang="en-GB" sz="1400" u="none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register_handler</a:t>
            </a:r>
            <a:r>
              <a:rPr lang="en-GB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remove_handler</a:t>
            </a:r>
            <a:r>
              <a:rPr lang="en-GB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  <a:p>
            <a:pPr>
              <a:tabLst>
                <a:tab pos="611188" algn="l"/>
              </a:tabLst>
            </a:pP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Rectangle 5"/>
          <p:cNvSpPr>
            <a:spLocks noChangeArrowheads="1"/>
          </p:cNvSpPr>
          <p:nvPr/>
        </p:nvSpPr>
        <p:spPr bwMode="auto">
          <a:xfrm>
            <a:off x="1" y="1155701"/>
            <a:ext cx="3900370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SzPct val="80000"/>
            </a:pPr>
            <a:r>
              <a:rPr lang="en-US" sz="2000" u="none" dirty="0" smtClean="0">
                <a:latin typeface="+mj-lt"/>
              </a:rPr>
              <a:t>Defines an interface for ACE </a:t>
            </a:r>
            <a:r>
              <a:rPr lang="en-US" sz="2000" i="1" u="none" dirty="0" smtClean="0">
                <a:latin typeface="+mj-lt"/>
              </a:rPr>
              <a:t>Reactor</a:t>
            </a:r>
            <a:r>
              <a:rPr lang="en-US" sz="2000" u="none" dirty="0" smtClean="0">
                <a:latin typeface="+mj-lt"/>
              </a:rPr>
              <a:t> framework </a:t>
            </a:r>
            <a:br>
              <a:rPr lang="en-US" sz="2000" u="none" dirty="0" smtClean="0">
                <a:latin typeface="+mj-lt"/>
              </a:rPr>
            </a:br>
            <a:r>
              <a:rPr lang="en-US" sz="2000" u="none" dirty="0" smtClean="0">
                <a:latin typeface="+mj-lt"/>
              </a:rPr>
              <a:t>capabilities:</a:t>
            </a:r>
          </a:p>
          <a:p>
            <a:pPr marL="228600" lvl="1" indent="-223838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latin typeface="+mj-lt"/>
              </a:rPr>
              <a:t>Centralizes event loop processing </a:t>
            </a:r>
          </a:p>
        </p:txBody>
      </p:sp>
    </p:spTree>
    <p:extLst>
      <p:ext uri="{BB962C8B-B14F-4D97-AF65-F5344CB8AC3E}">
        <p14:creationId xmlns:p14="http://schemas.microsoft.com/office/powerpoint/2010/main" val="261730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4152900" y="2960048"/>
            <a:ext cx="1946437" cy="142145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ACE_Reactor</a:t>
            </a:r>
            <a:r>
              <a:rPr lang="en-US" dirty="0"/>
              <a:t> </a:t>
            </a:r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53" name="Rectangle 96"/>
          <p:cNvSpPr>
            <a:spLocks noChangeArrowheads="1"/>
          </p:cNvSpPr>
          <p:nvPr/>
        </p:nvSpPr>
        <p:spPr bwMode="auto">
          <a:xfrm>
            <a:off x="7277155" y="1743606"/>
            <a:ext cx="1559949" cy="92392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Rectangle 95"/>
          <p:cNvSpPr>
            <a:spLocks noChangeArrowheads="1"/>
          </p:cNvSpPr>
          <p:nvPr/>
        </p:nvSpPr>
        <p:spPr bwMode="auto">
          <a:xfrm>
            <a:off x="7258874" y="1754737"/>
            <a:ext cx="1677250" cy="863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handle_input</a:t>
            </a:r>
            <a:r>
              <a:rPr lang="en-GB" sz="1400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()</a:t>
            </a: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handle_timeout</a:t>
            </a:r>
            <a:r>
              <a:rPr lang="en-GB" sz="1400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()</a:t>
            </a: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…</a:t>
            </a:r>
            <a:endParaRPr lang="en-US" sz="1400" i="1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get_handle</a:t>
            </a:r>
            <a:r>
              <a:rPr lang="en-GB" sz="1400" i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i="1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5630450" y="2166800"/>
            <a:ext cx="800762" cy="413652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ectangle 104"/>
          <p:cNvSpPr>
            <a:spLocks noChangeArrowheads="1"/>
          </p:cNvSpPr>
          <p:nvPr/>
        </p:nvSpPr>
        <p:spPr bwMode="auto">
          <a:xfrm>
            <a:off x="7244355" y="5426172"/>
            <a:ext cx="1555364" cy="50812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Rectangle 100"/>
          <p:cNvSpPr>
            <a:spLocks noChangeArrowheads="1"/>
          </p:cNvSpPr>
          <p:nvPr/>
        </p:nvSpPr>
        <p:spPr bwMode="auto">
          <a:xfrm>
            <a:off x="6466246" y="3987536"/>
            <a:ext cx="1559949" cy="521845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8" name="Straight Arrow Connector 57"/>
          <p:cNvCxnSpPr/>
          <p:nvPr/>
        </p:nvCxnSpPr>
        <p:spPr bwMode="auto">
          <a:xfrm>
            <a:off x="4773319" y="2572100"/>
            <a:ext cx="0" cy="61758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59" name="Straight Connector 58"/>
          <p:cNvCxnSpPr/>
          <p:nvPr/>
        </p:nvCxnSpPr>
        <p:spPr bwMode="auto">
          <a:xfrm>
            <a:off x="7987380" y="2663254"/>
            <a:ext cx="0" cy="446934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0" name="Rectangle 98"/>
          <p:cNvSpPr>
            <a:spLocks noChangeArrowheads="1"/>
          </p:cNvSpPr>
          <p:nvPr/>
        </p:nvSpPr>
        <p:spPr bwMode="auto">
          <a:xfrm>
            <a:off x="6466246" y="3397209"/>
            <a:ext cx="1559949" cy="590327"/>
          </a:xfrm>
          <a:prstGeom prst="rect">
            <a:avLst/>
          </a:prstGeom>
          <a:solidFill>
            <a:srgbClr val="FFCC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Rectangle 102"/>
          <p:cNvSpPr>
            <a:spLocks noChangeArrowheads="1"/>
          </p:cNvSpPr>
          <p:nvPr/>
        </p:nvSpPr>
        <p:spPr bwMode="auto">
          <a:xfrm>
            <a:off x="7239770" y="4835845"/>
            <a:ext cx="1559949" cy="590327"/>
          </a:xfrm>
          <a:prstGeom prst="rect">
            <a:avLst/>
          </a:prstGeom>
          <a:solidFill>
            <a:srgbClr val="FFCC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62" name="Rectangle 94"/>
          <p:cNvSpPr>
            <a:spLocks noChangeArrowheads="1"/>
          </p:cNvSpPr>
          <p:nvPr/>
        </p:nvSpPr>
        <p:spPr bwMode="auto">
          <a:xfrm>
            <a:off x="7277155" y="1238249"/>
            <a:ext cx="1559949" cy="505355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63" name="Rectangle 55"/>
          <p:cNvSpPr>
            <a:spLocks noChangeArrowheads="1"/>
          </p:cNvSpPr>
          <p:nvPr/>
        </p:nvSpPr>
        <p:spPr bwMode="auto">
          <a:xfrm>
            <a:off x="6884122" y="3097974"/>
            <a:ext cx="18281" cy="293129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64" name="Rectangle 56"/>
          <p:cNvSpPr>
            <a:spLocks noChangeArrowheads="1"/>
          </p:cNvSpPr>
          <p:nvPr/>
        </p:nvSpPr>
        <p:spPr bwMode="auto">
          <a:xfrm>
            <a:off x="6884122" y="3097974"/>
            <a:ext cx="1553855" cy="2442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65" name="Rectangle 61"/>
          <p:cNvSpPr>
            <a:spLocks noChangeArrowheads="1"/>
          </p:cNvSpPr>
          <p:nvPr/>
        </p:nvSpPr>
        <p:spPr bwMode="auto">
          <a:xfrm>
            <a:off x="5237340" y="1666252"/>
            <a:ext cx="2030676" cy="2442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66" name="Rectangle 66"/>
          <p:cNvSpPr>
            <a:spLocks noChangeArrowheads="1"/>
          </p:cNvSpPr>
          <p:nvPr/>
        </p:nvSpPr>
        <p:spPr bwMode="auto">
          <a:xfrm>
            <a:off x="5762920" y="2255960"/>
            <a:ext cx="59631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</a:t>
            </a:r>
            <a:endParaRPr lang="en-US" sz="2000" b="1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7" name="Rectangle 72"/>
          <p:cNvSpPr>
            <a:spLocks noChangeArrowheads="1"/>
          </p:cNvSpPr>
          <p:nvPr/>
        </p:nvSpPr>
        <p:spPr bwMode="auto">
          <a:xfrm>
            <a:off x="5237340" y="2350217"/>
            <a:ext cx="383893" cy="2442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Rectangle 73"/>
          <p:cNvSpPr>
            <a:spLocks noChangeArrowheads="1"/>
          </p:cNvSpPr>
          <p:nvPr/>
        </p:nvSpPr>
        <p:spPr bwMode="auto">
          <a:xfrm>
            <a:off x="6443863" y="2350217"/>
            <a:ext cx="824152" cy="2442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69" name="Rectangle 74"/>
          <p:cNvSpPr>
            <a:spLocks noChangeArrowheads="1"/>
          </p:cNvSpPr>
          <p:nvPr/>
        </p:nvSpPr>
        <p:spPr bwMode="auto">
          <a:xfrm>
            <a:off x="6498705" y="2105944"/>
            <a:ext cx="41838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u="none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owns</a:t>
            </a:r>
            <a:endParaRPr lang="en-US" sz="24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70" name="Rectangle 75"/>
          <p:cNvSpPr>
            <a:spLocks noChangeArrowheads="1"/>
          </p:cNvSpPr>
          <p:nvPr/>
        </p:nvSpPr>
        <p:spPr bwMode="auto">
          <a:xfrm>
            <a:off x="6339088" y="1739535"/>
            <a:ext cx="85600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dispatches</a:t>
            </a:r>
            <a:endParaRPr lang="en-US" sz="2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Rectangle 76"/>
          <p:cNvSpPr>
            <a:spLocks noChangeArrowheads="1"/>
          </p:cNvSpPr>
          <p:nvPr/>
        </p:nvSpPr>
        <p:spPr bwMode="auto">
          <a:xfrm>
            <a:off x="7103489" y="1419943"/>
            <a:ext cx="1202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u="none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*</a:t>
            </a:r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72" name="Rectangle 77"/>
          <p:cNvSpPr>
            <a:spLocks noChangeArrowheads="1"/>
          </p:cNvSpPr>
          <p:nvPr/>
        </p:nvSpPr>
        <p:spPr bwMode="auto">
          <a:xfrm>
            <a:off x="6243725" y="2620953"/>
            <a:ext cx="56746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notifies</a:t>
            </a:r>
            <a:endParaRPr lang="en-US" sz="2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3" name="Rectangle 78"/>
          <p:cNvSpPr>
            <a:spLocks noChangeArrowheads="1"/>
          </p:cNvSpPr>
          <p:nvPr/>
        </p:nvSpPr>
        <p:spPr bwMode="auto">
          <a:xfrm>
            <a:off x="5725043" y="3819928"/>
            <a:ext cx="292490" cy="2442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74" name="Rectangle 79"/>
          <p:cNvSpPr>
            <a:spLocks noChangeArrowheads="1"/>
          </p:cNvSpPr>
          <p:nvPr/>
        </p:nvSpPr>
        <p:spPr bwMode="auto">
          <a:xfrm>
            <a:off x="5996197" y="2572098"/>
            <a:ext cx="18281" cy="124783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75" name="Rectangle 80"/>
          <p:cNvSpPr>
            <a:spLocks noChangeArrowheads="1"/>
          </p:cNvSpPr>
          <p:nvPr/>
        </p:nvSpPr>
        <p:spPr bwMode="auto">
          <a:xfrm>
            <a:off x="6067799" y="2547672"/>
            <a:ext cx="1202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*</a:t>
            </a:r>
            <a:endParaRPr lang="en-US" sz="20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Rectangle 81"/>
          <p:cNvSpPr>
            <a:spLocks noChangeArrowheads="1"/>
          </p:cNvSpPr>
          <p:nvPr/>
        </p:nvSpPr>
        <p:spPr bwMode="auto">
          <a:xfrm>
            <a:off x="5456708" y="2105944"/>
            <a:ext cx="1202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u="none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*</a:t>
            </a:r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77" name="Freeform 85"/>
          <p:cNvSpPr>
            <a:spLocks/>
          </p:cNvSpPr>
          <p:nvPr/>
        </p:nvSpPr>
        <p:spPr bwMode="auto">
          <a:xfrm>
            <a:off x="5484205" y="2865226"/>
            <a:ext cx="18281" cy="24427"/>
          </a:xfrm>
          <a:custGeom>
            <a:avLst/>
            <a:gdLst>
              <a:gd name="T0" fmla="*/ 0 w 12"/>
              <a:gd name="T1" fmla="*/ 0 h 12"/>
              <a:gd name="T2" fmla="*/ 0 w 12"/>
              <a:gd name="T3" fmla="*/ 0 h 12"/>
              <a:gd name="T4" fmla="*/ 14421168 w 12"/>
              <a:gd name="T5" fmla="*/ 20687627 h 12"/>
              <a:gd name="T6" fmla="*/ 14421168 w 12"/>
              <a:gd name="T7" fmla="*/ 20687627 h 12"/>
              <a:gd name="T8" fmla="*/ 0 w 12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"/>
              <a:gd name="T16" fmla="*/ 0 h 12"/>
              <a:gd name="T17" fmla="*/ 12 w 12"/>
              <a:gd name="T18" fmla="*/ 12 h 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" h="12">
                <a:moveTo>
                  <a:pt x="0" y="0"/>
                </a:moveTo>
                <a:lnTo>
                  <a:pt x="0" y="0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36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78" name="Freeform 86"/>
          <p:cNvSpPr>
            <a:spLocks/>
          </p:cNvSpPr>
          <p:nvPr/>
        </p:nvSpPr>
        <p:spPr bwMode="auto">
          <a:xfrm>
            <a:off x="5539046" y="2743090"/>
            <a:ext cx="18281" cy="24427"/>
          </a:xfrm>
          <a:custGeom>
            <a:avLst/>
            <a:gdLst>
              <a:gd name="T0" fmla="*/ 0 w 12"/>
              <a:gd name="T1" fmla="*/ 0 h 12"/>
              <a:gd name="T2" fmla="*/ 0 w 12"/>
              <a:gd name="T3" fmla="*/ 0 h 12"/>
              <a:gd name="T4" fmla="*/ 14421168 w 12"/>
              <a:gd name="T5" fmla="*/ 20687627 h 12"/>
              <a:gd name="T6" fmla="*/ 14421168 w 12"/>
              <a:gd name="T7" fmla="*/ 20687627 h 12"/>
              <a:gd name="T8" fmla="*/ 0 w 12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"/>
              <a:gd name="T16" fmla="*/ 0 h 12"/>
              <a:gd name="T17" fmla="*/ 12 w 12"/>
              <a:gd name="T18" fmla="*/ 12 h 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" h="12">
                <a:moveTo>
                  <a:pt x="0" y="0"/>
                </a:moveTo>
                <a:lnTo>
                  <a:pt x="0" y="0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36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Rectangle 88"/>
          <p:cNvSpPr>
            <a:spLocks noChangeArrowheads="1"/>
          </p:cNvSpPr>
          <p:nvPr/>
        </p:nvSpPr>
        <p:spPr bwMode="auto">
          <a:xfrm>
            <a:off x="4937288" y="2908505"/>
            <a:ext cx="82554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 set</a:t>
            </a:r>
            <a:endParaRPr lang="en-US" sz="2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Rectangle 93"/>
          <p:cNvSpPr>
            <a:spLocks noChangeArrowheads="1"/>
          </p:cNvSpPr>
          <p:nvPr/>
        </p:nvSpPr>
        <p:spPr bwMode="auto">
          <a:xfrm>
            <a:off x="7228399" y="1238250"/>
            <a:ext cx="1658969" cy="512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i="1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ACE_Event</a:t>
            </a:r>
            <a:r>
              <a:rPr lang="en-GB" sz="1400" b="1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_Handler</a:t>
            </a:r>
            <a:endParaRPr lang="en-US" sz="1400" b="1" i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400" i="1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Rectangle 97"/>
          <p:cNvSpPr>
            <a:spLocks noChangeArrowheads="1"/>
          </p:cNvSpPr>
          <p:nvPr/>
        </p:nvSpPr>
        <p:spPr bwMode="auto">
          <a:xfrm>
            <a:off x="6417489" y="3447947"/>
            <a:ext cx="1658969" cy="35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Concrete Event Handler A</a:t>
            </a:r>
            <a:endParaRPr lang="en-US" sz="14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2" name="Rectangle 99"/>
          <p:cNvSpPr>
            <a:spLocks noChangeArrowheads="1"/>
          </p:cNvSpPr>
          <p:nvPr/>
        </p:nvSpPr>
        <p:spPr bwMode="auto">
          <a:xfrm>
            <a:off x="6431212" y="3987536"/>
            <a:ext cx="1677250" cy="863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handle_input</a:t>
            </a:r>
            <a:r>
              <a:rPr lang="en-GB" sz="14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get_handle</a:t>
            </a:r>
            <a:r>
              <a:rPr lang="en-GB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3" name="Rectangle 101"/>
          <p:cNvSpPr>
            <a:spLocks noChangeArrowheads="1"/>
          </p:cNvSpPr>
          <p:nvPr/>
        </p:nvSpPr>
        <p:spPr bwMode="auto">
          <a:xfrm>
            <a:off x="7191014" y="4900342"/>
            <a:ext cx="1658969" cy="35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Concrete Event Handler B</a:t>
            </a:r>
            <a:endParaRPr lang="en-US" sz="14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4" name="Rectangle 103"/>
          <p:cNvSpPr>
            <a:spLocks noChangeArrowheads="1"/>
          </p:cNvSpPr>
          <p:nvPr/>
        </p:nvSpPr>
        <p:spPr bwMode="auto">
          <a:xfrm>
            <a:off x="7233677" y="5417205"/>
            <a:ext cx="1677250" cy="863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handle_timeout</a:t>
            </a:r>
            <a:r>
              <a:rPr lang="en-GB" sz="14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get_handle</a:t>
            </a:r>
            <a:r>
              <a:rPr lang="en-GB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5" name="Rectangle 108"/>
          <p:cNvSpPr>
            <a:spLocks noChangeArrowheads="1"/>
          </p:cNvSpPr>
          <p:nvPr/>
        </p:nvSpPr>
        <p:spPr bwMode="auto">
          <a:xfrm>
            <a:off x="4308232" y="3806407"/>
            <a:ext cx="1559949" cy="37862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86" name="Rectangle 109"/>
          <p:cNvSpPr>
            <a:spLocks noChangeArrowheads="1"/>
          </p:cNvSpPr>
          <p:nvPr/>
        </p:nvSpPr>
        <p:spPr bwMode="auto">
          <a:xfrm>
            <a:off x="3900371" y="2960048"/>
            <a:ext cx="79508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&lt;&lt;uses&gt;&gt;</a:t>
            </a:r>
            <a:endParaRPr lang="en-US" sz="2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7" name="Rectangle 107"/>
          <p:cNvSpPr>
            <a:spLocks noChangeArrowheads="1"/>
          </p:cNvSpPr>
          <p:nvPr/>
        </p:nvSpPr>
        <p:spPr bwMode="auto">
          <a:xfrm>
            <a:off x="4303700" y="3839802"/>
            <a:ext cx="1278122" cy="44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select()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8" name="Rectangle 106"/>
          <p:cNvSpPr>
            <a:spLocks noChangeArrowheads="1"/>
          </p:cNvSpPr>
          <p:nvPr/>
        </p:nvSpPr>
        <p:spPr bwMode="auto">
          <a:xfrm>
            <a:off x="4308232" y="3216080"/>
            <a:ext cx="1559949" cy="590327"/>
          </a:xfrm>
          <a:prstGeom prst="rect">
            <a:avLst/>
          </a:prstGeom>
          <a:solidFill>
            <a:srgbClr val="98C3C2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89" name="Rectangle 105"/>
          <p:cNvSpPr>
            <a:spLocks noChangeArrowheads="1"/>
          </p:cNvSpPr>
          <p:nvPr/>
        </p:nvSpPr>
        <p:spPr bwMode="auto">
          <a:xfrm>
            <a:off x="4273219" y="3267059"/>
            <a:ext cx="1658969" cy="35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Synchronous</a:t>
            </a:r>
          </a:p>
          <a:p>
            <a:pPr algn="ctr">
              <a:tabLst>
                <a:tab pos="611188" algn="l"/>
              </a:tabLst>
            </a:pPr>
            <a:r>
              <a:rPr lang="en-GB" sz="14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Event </a:t>
            </a:r>
            <a:r>
              <a:rPr lang="en-GB" sz="1400" b="1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Demuxer</a:t>
            </a:r>
            <a:endParaRPr lang="en-US" sz="14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0" name="Straight Connector 89"/>
          <p:cNvCxnSpPr>
            <a:stCxn id="64" idx="3"/>
          </p:cNvCxnSpPr>
          <p:nvPr/>
        </p:nvCxnSpPr>
        <p:spPr bwMode="auto">
          <a:xfrm>
            <a:off x="8437977" y="3110188"/>
            <a:ext cx="0" cy="1715478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1" name="Isosceles Triangle 90"/>
          <p:cNvSpPr/>
          <p:nvPr/>
        </p:nvSpPr>
        <p:spPr bwMode="auto">
          <a:xfrm>
            <a:off x="7855216" y="2707636"/>
            <a:ext cx="263913" cy="239297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2" name="Rectangle 90"/>
          <p:cNvSpPr>
            <a:spLocks noChangeArrowheads="1"/>
          </p:cNvSpPr>
          <p:nvPr/>
        </p:nvSpPr>
        <p:spPr bwMode="auto">
          <a:xfrm>
            <a:off x="3724447" y="1441929"/>
            <a:ext cx="1684118" cy="354414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93" name="Rectangle 92"/>
          <p:cNvSpPr>
            <a:spLocks noChangeArrowheads="1"/>
          </p:cNvSpPr>
          <p:nvPr/>
        </p:nvSpPr>
        <p:spPr bwMode="auto">
          <a:xfrm>
            <a:off x="5201386" y="1753387"/>
            <a:ext cx="1523" cy="2442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94" name="Rectangle 93"/>
          <p:cNvSpPr>
            <a:spLocks noChangeArrowheads="1"/>
          </p:cNvSpPr>
          <p:nvPr/>
        </p:nvSpPr>
        <p:spPr bwMode="auto">
          <a:xfrm>
            <a:off x="5201386" y="2437351"/>
            <a:ext cx="1523" cy="2442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95" name="Rectangle 89"/>
          <p:cNvSpPr>
            <a:spLocks noChangeArrowheads="1"/>
          </p:cNvSpPr>
          <p:nvPr/>
        </p:nvSpPr>
        <p:spPr bwMode="auto">
          <a:xfrm>
            <a:off x="3724447" y="1455131"/>
            <a:ext cx="1589669" cy="354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sz="1400" b="1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ACE_Reactor</a:t>
            </a:r>
            <a:endParaRPr lang="en-US" sz="14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6" name="Rectangle 92"/>
          <p:cNvSpPr>
            <a:spLocks noChangeArrowheads="1"/>
          </p:cNvSpPr>
          <p:nvPr/>
        </p:nvSpPr>
        <p:spPr bwMode="auto">
          <a:xfrm>
            <a:off x="3724447" y="1790026"/>
            <a:ext cx="1684118" cy="91398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97" name="Rectangle 91"/>
          <p:cNvSpPr>
            <a:spLocks noChangeArrowheads="1"/>
          </p:cNvSpPr>
          <p:nvPr/>
        </p:nvSpPr>
        <p:spPr bwMode="auto">
          <a:xfrm>
            <a:off x="3699561" y="1804435"/>
            <a:ext cx="1684118" cy="863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GB" sz="1400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un_event_loop</a:t>
            </a:r>
            <a:r>
              <a:rPr lang="en-GB" sz="14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register_handler</a:t>
            </a:r>
            <a:r>
              <a:rPr lang="en-GB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remove_handler</a:t>
            </a:r>
            <a:r>
              <a:rPr lang="en-GB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  <a:p>
            <a:pPr>
              <a:tabLst>
                <a:tab pos="611188" algn="l"/>
              </a:tabLst>
            </a:pP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8" name="Rectangle 5"/>
          <p:cNvSpPr>
            <a:spLocks noChangeArrowheads="1"/>
          </p:cNvSpPr>
          <p:nvPr/>
        </p:nvSpPr>
        <p:spPr bwMode="auto">
          <a:xfrm>
            <a:off x="1" y="1155701"/>
            <a:ext cx="3900370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SzPct val="80000"/>
            </a:pPr>
            <a:r>
              <a:rPr lang="en-US" sz="2000" u="none" dirty="0" smtClean="0">
                <a:latin typeface="+mj-lt"/>
              </a:rPr>
              <a:t>Defines an interface for ACE </a:t>
            </a:r>
            <a:r>
              <a:rPr lang="en-US" sz="2000" i="1" u="none" dirty="0" smtClean="0">
                <a:latin typeface="+mj-lt"/>
              </a:rPr>
              <a:t>Reactor</a:t>
            </a:r>
            <a:r>
              <a:rPr lang="en-US" sz="2000" u="none" dirty="0" smtClean="0">
                <a:latin typeface="+mj-lt"/>
              </a:rPr>
              <a:t> framework </a:t>
            </a:r>
            <a:br>
              <a:rPr lang="en-US" sz="2000" u="none" dirty="0" smtClean="0">
                <a:latin typeface="+mj-lt"/>
              </a:rPr>
            </a:br>
            <a:r>
              <a:rPr lang="en-US" sz="2000" u="none" dirty="0" smtClean="0">
                <a:latin typeface="+mj-lt"/>
              </a:rPr>
              <a:t>capabilities:</a:t>
            </a:r>
          </a:p>
          <a:p>
            <a:pPr marL="228600" lvl="1" indent="-223838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Centralizes event loop processing </a:t>
            </a:r>
          </a:p>
          <a:p>
            <a:pPr marL="228600" lvl="1" indent="-223838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latin typeface="+mj-lt"/>
              </a:rPr>
              <a:t>Detects events via an OS event </a:t>
            </a:r>
            <a:r>
              <a:rPr lang="en-US" sz="2000" u="none" dirty="0" err="1" smtClean="0">
                <a:latin typeface="+mj-lt"/>
              </a:rPr>
              <a:t>muxer</a:t>
            </a:r>
            <a:endParaRPr lang="en-US" sz="2000" u="none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567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 bwMode="auto">
          <a:xfrm>
            <a:off x="3590925" y="1098551"/>
            <a:ext cx="5373774" cy="192834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ACE_Reactor</a:t>
            </a:r>
            <a:r>
              <a:rPr lang="en-US" dirty="0"/>
              <a:t> </a:t>
            </a:r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4105411" y="2960048"/>
            <a:ext cx="1946437" cy="142145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Rectangle 96"/>
          <p:cNvSpPr>
            <a:spLocks noChangeArrowheads="1"/>
          </p:cNvSpPr>
          <p:nvPr/>
        </p:nvSpPr>
        <p:spPr bwMode="auto">
          <a:xfrm>
            <a:off x="7277155" y="1743606"/>
            <a:ext cx="1559949" cy="92392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Rectangle 95"/>
          <p:cNvSpPr>
            <a:spLocks noChangeArrowheads="1"/>
          </p:cNvSpPr>
          <p:nvPr/>
        </p:nvSpPr>
        <p:spPr bwMode="auto">
          <a:xfrm>
            <a:off x="7258874" y="1754737"/>
            <a:ext cx="1677250" cy="863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handle_input</a:t>
            </a:r>
            <a:r>
              <a:rPr lang="en-GB" sz="1400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()</a:t>
            </a: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handle_timeout</a:t>
            </a:r>
            <a:r>
              <a:rPr lang="en-GB" sz="1400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()</a:t>
            </a: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…</a:t>
            </a:r>
            <a:endParaRPr lang="en-US" sz="1400" i="1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get_handle</a:t>
            </a:r>
            <a:r>
              <a:rPr lang="en-GB" sz="1400" i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i="1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5630450" y="2166800"/>
            <a:ext cx="800762" cy="413652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Rectangle 104"/>
          <p:cNvSpPr>
            <a:spLocks noChangeArrowheads="1"/>
          </p:cNvSpPr>
          <p:nvPr/>
        </p:nvSpPr>
        <p:spPr bwMode="auto">
          <a:xfrm>
            <a:off x="7244355" y="5426172"/>
            <a:ext cx="1555364" cy="50812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Rectangle 100"/>
          <p:cNvSpPr>
            <a:spLocks noChangeArrowheads="1"/>
          </p:cNvSpPr>
          <p:nvPr/>
        </p:nvSpPr>
        <p:spPr bwMode="auto">
          <a:xfrm>
            <a:off x="6466246" y="3987536"/>
            <a:ext cx="1559949" cy="521845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0" name="Straight Arrow Connector 59"/>
          <p:cNvCxnSpPr/>
          <p:nvPr/>
        </p:nvCxnSpPr>
        <p:spPr bwMode="auto">
          <a:xfrm>
            <a:off x="4773319" y="2572100"/>
            <a:ext cx="0" cy="61758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61" name="Straight Connector 60"/>
          <p:cNvCxnSpPr/>
          <p:nvPr/>
        </p:nvCxnSpPr>
        <p:spPr bwMode="auto">
          <a:xfrm>
            <a:off x="7987380" y="2663254"/>
            <a:ext cx="0" cy="446934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2" name="Rectangle 98"/>
          <p:cNvSpPr>
            <a:spLocks noChangeArrowheads="1"/>
          </p:cNvSpPr>
          <p:nvPr/>
        </p:nvSpPr>
        <p:spPr bwMode="auto">
          <a:xfrm>
            <a:off x="6466246" y="3397209"/>
            <a:ext cx="1559949" cy="590327"/>
          </a:xfrm>
          <a:prstGeom prst="rect">
            <a:avLst/>
          </a:prstGeom>
          <a:solidFill>
            <a:srgbClr val="FFCC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63" name="Rectangle 102"/>
          <p:cNvSpPr>
            <a:spLocks noChangeArrowheads="1"/>
          </p:cNvSpPr>
          <p:nvPr/>
        </p:nvSpPr>
        <p:spPr bwMode="auto">
          <a:xfrm>
            <a:off x="7239770" y="4835845"/>
            <a:ext cx="1559949" cy="590327"/>
          </a:xfrm>
          <a:prstGeom prst="rect">
            <a:avLst/>
          </a:prstGeom>
          <a:solidFill>
            <a:srgbClr val="FFCC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64" name="Rectangle 94"/>
          <p:cNvSpPr>
            <a:spLocks noChangeArrowheads="1"/>
          </p:cNvSpPr>
          <p:nvPr/>
        </p:nvSpPr>
        <p:spPr bwMode="auto">
          <a:xfrm>
            <a:off x="7277155" y="1238249"/>
            <a:ext cx="1559949" cy="505355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65" name="Rectangle 55"/>
          <p:cNvSpPr>
            <a:spLocks noChangeArrowheads="1"/>
          </p:cNvSpPr>
          <p:nvPr/>
        </p:nvSpPr>
        <p:spPr bwMode="auto">
          <a:xfrm>
            <a:off x="6884122" y="3097974"/>
            <a:ext cx="18281" cy="293129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66" name="Rectangle 56"/>
          <p:cNvSpPr>
            <a:spLocks noChangeArrowheads="1"/>
          </p:cNvSpPr>
          <p:nvPr/>
        </p:nvSpPr>
        <p:spPr bwMode="auto">
          <a:xfrm>
            <a:off x="6884122" y="3097974"/>
            <a:ext cx="1553855" cy="2442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67" name="Rectangle 61"/>
          <p:cNvSpPr>
            <a:spLocks noChangeArrowheads="1"/>
          </p:cNvSpPr>
          <p:nvPr/>
        </p:nvSpPr>
        <p:spPr bwMode="auto">
          <a:xfrm>
            <a:off x="5237340" y="1666252"/>
            <a:ext cx="2030676" cy="2442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Rectangle 66"/>
          <p:cNvSpPr>
            <a:spLocks noChangeArrowheads="1"/>
          </p:cNvSpPr>
          <p:nvPr/>
        </p:nvSpPr>
        <p:spPr bwMode="auto">
          <a:xfrm>
            <a:off x="5762920" y="2255960"/>
            <a:ext cx="59631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</a:t>
            </a:r>
            <a:endParaRPr lang="en-US" sz="2000" b="1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9" name="Rectangle 72"/>
          <p:cNvSpPr>
            <a:spLocks noChangeArrowheads="1"/>
          </p:cNvSpPr>
          <p:nvPr/>
        </p:nvSpPr>
        <p:spPr bwMode="auto">
          <a:xfrm>
            <a:off x="5237340" y="2350217"/>
            <a:ext cx="383893" cy="2442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70" name="Rectangle 73"/>
          <p:cNvSpPr>
            <a:spLocks noChangeArrowheads="1"/>
          </p:cNvSpPr>
          <p:nvPr/>
        </p:nvSpPr>
        <p:spPr bwMode="auto">
          <a:xfrm>
            <a:off x="6443863" y="2350217"/>
            <a:ext cx="824152" cy="2442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Rectangle 74"/>
          <p:cNvSpPr>
            <a:spLocks noChangeArrowheads="1"/>
          </p:cNvSpPr>
          <p:nvPr/>
        </p:nvSpPr>
        <p:spPr bwMode="auto">
          <a:xfrm>
            <a:off x="6498705" y="2105944"/>
            <a:ext cx="41838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u="none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owns</a:t>
            </a:r>
            <a:endParaRPr lang="en-US" sz="24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72" name="Rectangle 75"/>
          <p:cNvSpPr>
            <a:spLocks noChangeArrowheads="1"/>
          </p:cNvSpPr>
          <p:nvPr/>
        </p:nvSpPr>
        <p:spPr bwMode="auto">
          <a:xfrm>
            <a:off x="6339088" y="1739535"/>
            <a:ext cx="85600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dispatches</a:t>
            </a:r>
            <a:endParaRPr lang="en-US" sz="2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3" name="Rectangle 76"/>
          <p:cNvSpPr>
            <a:spLocks noChangeArrowheads="1"/>
          </p:cNvSpPr>
          <p:nvPr/>
        </p:nvSpPr>
        <p:spPr bwMode="auto">
          <a:xfrm>
            <a:off x="7103489" y="1419943"/>
            <a:ext cx="1202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u="none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*</a:t>
            </a:r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74" name="Rectangle 77"/>
          <p:cNvSpPr>
            <a:spLocks noChangeArrowheads="1"/>
          </p:cNvSpPr>
          <p:nvPr/>
        </p:nvSpPr>
        <p:spPr bwMode="auto">
          <a:xfrm>
            <a:off x="6243725" y="2620953"/>
            <a:ext cx="56746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notifies</a:t>
            </a:r>
            <a:endParaRPr lang="en-US" sz="2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5" name="Rectangle 78"/>
          <p:cNvSpPr>
            <a:spLocks noChangeArrowheads="1"/>
          </p:cNvSpPr>
          <p:nvPr/>
        </p:nvSpPr>
        <p:spPr bwMode="auto">
          <a:xfrm>
            <a:off x="5725043" y="3819928"/>
            <a:ext cx="292490" cy="2442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Rectangle 79"/>
          <p:cNvSpPr>
            <a:spLocks noChangeArrowheads="1"/>
          </p:cNvSpPr>
          <p:nvPr/>
        </p:nvSpPr>
        <p:spPr bwMode="auto">
          <a:xfrm>
            <a:off x="5996197" y="2572098"/>
            <a:ext cx="18281" cy="124783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77" name="Rectangle 80"/>
          <p:cNvSpPr>
            <a:spLocks noChangeArrowheads="1"/>
          </p:cNvSpPr>
          <p:nvPr/>
        </p:nvSpPr>
        <p:spPr bwMode="auto">
          <a:xfrm>
            <a:off x="6067799" y="2547672"/>
            <a:ext cx="1202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*</a:t>
            </a:r>
            <a:endParaRPr lang="en-US" sz="20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8" name="Rectangle 81"/>
          <p:cNvSpPr>
            <a:spLocks noChangeArrowheads="1"/>
          </p:cNvSpPr>
          <p:nvPr/>
        </p:nvSpPr>
        <p:spPr bwMode="auto">
          <a:xfrm>
            <a:off x="5456708" y="2105944"/>
            <a:ext cx="1202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u="none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*</a:t>
            </a:r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Freeform 85"/>
          <p:cNvSpPr>
            <a:spLocks/>
          </p:cNvSpPr>
          <p:nvPr/>
        </p:nvSpPr>
        <p:spPr bwMode="auto">
          <a:xfrm>
            <a:off x="5484205" y="2865226"/>
            <a:ext cx="18281" cy="24427"/>
          </a:xfrm>
          <a:custGeom>
            <a:avLst/>
            <a:gdLst>
              <a:gd name="T0" fmla="*/ 0 w 12"/>
              <a:gd name="T1" fmla="*/ 0 h 12"/>
              <a:gd name="T2" fmla="*/ 0 w 12"/>
              <a:gd name="T3" fmla="*/ 0 h 12"/>
              <a:gd name="T4" fmla="*/ 14421168 w 12"/>
              <a:gd name="T5" fmla="*/ 20687627 h 12"/>
              <a:gd name="T6" fmla="*/ 14421168 w 12"/>
              <a:gd name="T7" fmla="*/ 20687627 h 12"/>
              <a:gd name="T8" fmla="*/ 0 w 12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"/>
              <a:gd name="T16" fmla="*/ 0 h 12"/>
              <a:gd name="T17" fmla="*/ 12 w 12"/>
              <a:gd name="T18" fmla="*/ 12 h 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" h="12">
                <a:moveTo>
                  <a:pt x="0" y="0"/>
                </a:moveTo>
                <a:lnTo>
                  <a:pt x="0" y="0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36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Freeform 86"/>
          <p:cNvSpPr>
            <a:spLocks/>
          </p:cNvSpPr>
          <p:nvPr/>
        </p:nvSpPr>
        <p:spPr bwMode="auto">
          <a:xfrm>
            <a:off x="5539046" y="2743090"/>
            <a:ext cx="18281" cy="24427"/>
          </a:xfrm>
          <a:custGeom>
            <a:avLst/>
            <a:gdLst>
              <a:gd name="T0" fmla="*/ 0 w 12"/>
              <a:gd name="T1" fmla="*/ 0 h 12"/>
              <a:gd name="T2" fmla="*/ 0 w 12"/>
              <a:gd name="T3" fmla="*/ 0 h 12"/>
              <a:gd name="T4" fmla="*/ 14421168 w 12"/>
              <a:gd name="T5" fmla="*/ 20687627 h 12"/>
              <a:gd name="T6" fmla="*/ 14421168 w 12"/>
              <a:gd name="T7" fmla="*/ 20687627 h 12"/>
              <a:gd name="T8" fmla="*/ 0 w 12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"/>
              <a:gd name="T16" fmla="*/ 0 h 12"/>
              <a:gd name="T17" fmla="*/ 12 w 12"/>
              <a:gd name="T18" fmla="*/ 12 h 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" h="12">
                <a:moveTo>
                  <a:pt x="0" y="0"/>
                </a:moveTo>
                <a:lnTo>
                  <a:pt x="0" y="0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36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Rectangle 88"/>
          <p:cNvSpPr>
            <a:spLocks noChangeArrowheads="1"/>
          </p:cNvSpPr>
          <p:nvPr/>
        </p:nvSpPr>
        <p:spPr bwMode="auto">
          <a:xfrm>
            <a:off x="4937288" y="2908505"/>
            <a:ext cx="82554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 set</a:t>
            </a:r>
            <a:endParaRPr lang="en-US" sz="2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2" name="Rectangle 93"/>
          <p:cNvSpPr>
            <a:spLocks noChangeArrowheads="1"/>
          </p:cNvSpPr>
          <p:nvPr/>
        </p:nvSpPr>
        <p:spPr bwMode="auto">
          <a:xfrm>
            <a:off x="7228399" y="1238250"/>
            <a:ext cx="1658969" cy="512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i="1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ACE_Event</a:t>
            </a:r>
            <a:r>
              <a:rPr lang="en-GB" sz="1400" b="1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_Handler</a:t>
            </a:r>
            <a:endParaRPr lang="en-US" sz="1400" b="1" i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400" i="1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3" name="Rectangle 97"/>
          <p:cNvSpPr>
            <a:spLocks noChangeArrowheads="1"/>
          </p:cNvSpPr>
          <p:nvPr/>
        </p:nvSpPr>
        <p:spPr bwMode="auto">
          <a:xfrm>
            <a:off x="6417489" y="3447947"/>
            <a:ext cx="1658969" cy="35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Concrete Event Handler A</a:t>
            </a:r>
            <a:endParaRPr lang="en-US" sz="14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4" name="Rectangle 99"/>
          <p:cNvSpPr>
            <a:spLocks noChangeArrowheads="1"/>
          </p:cNvSpPr>
          <p:nvPr/>
        </p:nvSpPr>
        <p:spPr bwMode="auto">
          <a:xfrm>
            <a:off x="6431212" y="3987536"/>
            <a:ext cx="1677250" cy="863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handle_input</a:t>
            </a:r>
            <a:r>
              <a:rPr lang="en-GB" sz="14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get_handle</a:t>
            </a:r>
            <a:r>
              <a:rPr lang="en-GB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5" name="Rectangle 101"/>
          <p:cNvSpPr>
            <a:spLocks noChangeArrowheads="1"/>
          </p:cNvSpPr>
          <p:nvPr/>
        </p:nvSpPr>
        <p:spPr bwMode="auto">
          <a:xfrm>
            <a:off x="7191014" y="4900342"/>
            <a:ext cx="1658969" cy="35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Concrete Event Handler B</a:t>
            </a:r>
            <a:endParaRPr lang="en-US" sz="14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6" name="Rectangle 103"/>
          <p:cNvSpPr>
            <a:spLocks noChangeArrowheads="1"/>
          </p:cNvSpPr>
          <p:nvPr/>
        </p:nvSpPr>
        <p:spPr bwMode="auto">
          <a:xfrm>
            <a:off x="7233677" y="5417205"/>
            <a:ext cx="1677250" cy="863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handle_timeout</a:t>
            </a:r>
            <a:r>
              <a:rPr lang="en-GB" sz="14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get_handle</a:t>
            </a:r>
            <a:r>
              <a:rPr lang="en-GB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7" name="Rectangle 108"/>
          <p:cNvSpPr>
            <a:spLocks noChangeArrowheads="1"/>
          </p:cNvSpPr>
          <p:nvPr/>
        </p:nvSpPr>
        <p:spPr bwMode="auto">
          <a:xfrm>
            <a:off x="4308232" y="3806407"/>
            <a:ext cx="1559949" cy="37862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88" name="Rectangle 109"/>
          <p:cNvSpPr>
            <a:spLocks noChangeArrowheads="1"/>
          </p:cNvSpPr>
          <p:nvPr/>
        </p:nvSpPr>
        <p:spPr bwMode="auto">
          <a:xfrm>
            <a:off x="3900371" y="2960048"/>
            <a:ext cx="79508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&lt;&lt;uses&gt;&gt;</a:t>
            </a:r>
            <a:endParaRPr lang="en-US" sz="2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9" name="Rectangle 107"/>
          <p:cNvSpPr>
            <a:spLocks noChangeArrowheads="1"/>
          </p:cNvSpPr>
          <p:nvPr/>
        </p:nvSpPr>
        <p:spPr bwMode="auto">
          <a:xfrm>
            <a:off x="4303700" y="3839802"/>
            <a:ext cx="1278122" cy="44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select()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0" name="Rectangle 106"/>
          <p:cNvSpPr>
            <a:spLocks noChangeArrowheads="1"/>
          </p:cNvSpPr>
          <p:nvPr/>
        </p:nvSpPr>
        <p:spPr bwMode="auto">
          <a:xfrm>
            <a:off x="4308232" y="3216080"/>
            <a:ext cx="1559949" cy="590327"/>
          </a:xfrm>
          <a:prstGeom prst="rect">
            <a:avLst/>
          </a:prstGeom>
          <a:solidFill>
            <a:srgbClr val="98C3C2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91" name="Rectangle 105"/>
          <p:cNvSpPr>
            <a:spLocks noChangeArrowheads="1"/>
          </p:cNvSpPr>
          <p:nvPr/>
        </p:nvSpPr>
        <p:spPr bwMode="auto">
          <a:xfrm>
            <a:off x="4273219" y="3267059"/>
            <a:ext cx="1658969" cy="35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Synchronous</a:t>
            </a:r>
          </a:p>
          <a:p>
            <a:pPr algn="ctr">
              <a:tabLst>
                <a:tab pos="611188" algn="l"/>
              </a:tabLst>
            </a:pPr>
            <a:r>
              <a:rPr lang="en-GB" sz="14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Event </a:t>
            </a:r>
            <a:r>
              <a:rPr lang="en-GB" sz="1400" b="1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Demuxer</a:t>
            </a:r>
            <a:endParaRPr lang="en-US" sz="14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2" name="Straight Connector 91"/>
          <p:cNvCxnSpPr>
            <a:stCxn id="66" idx="3"/>
          </p:cNvCxnSpPr>
          <p:nvPr/>
        </p:nvCxnSpPr>
        <p:spPr bwMode="auto">
          <a:xfrm>
            <a:off x="8437977" y="3110188"/>
            <a:ext cx="0" cy="1715478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3" name="Isosceles Triangle 92"/>
          <p:cNvSpPr/>
          <p:nvPr/>
        </p:nvSpPr>
        <p:spPr bwMode="auto">
          <a:xfrm>
            <a:off x="7855216" y="2707636"/>
            <a:ext cx="263913" cy="239297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4" name="Rectangle 90"/>
          <p:cNvSpPr>
            <a:spLocks noChangeArrowheads="1"/>
          </p:cNvSpPr>
          <p:nvPr/>
        </p:nvSpPr>
        <p:spPr bwMode="auto">
          <a:xfrm>
            <a:off x="3724447" y="1441929"/>
            <a:ext cx="1684118" cy="354414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95" name="Rectangle 94"/>
          <p:cNvSpPr>
            <a:spLocks noChangeArrowheads="1"/>
          </p:cNvSpPr>
          <p:nvPr/>
        </p:nvSpPr>
        <p:spPr bwMode="auto">
          <a:xfrm>
            <a:off x="5201386" y="1753387"/>
            <a:ext cx="1523" cy="2442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96" name="Rectangle 95"/>
          <p:cNvSpPr>
            <a:spLocks noChangeArrowheads="1"/>
          </p:cNvSpPr>
          <p:nvPr/>
        </p:nvSpPr>
        <p:spPr bwMode="auto">
          <a:xfrm>
            <a:off x="5201386" y="2437351"/>
            <a:ext cx="1523" cy="2442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97" name="Rectangle 89"/>
          <p:cNvSpPr>
            <a:spLocks noChangeArrowheads="1"/>
          </p:cNvSpPr>
          <p:nvPr/>
        </p:nvSpPr>
        <p:spPr bwMode="auto">
          <a:xfrm>
            <a:off x="3724447" y="1455131"/>
            <a:ext cx="1589669" cy="354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sz="1400" b="1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ACE_Reactor</a:t>
            </a:r>
            <a:endParaRPr lang="en-US" sz="14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8" name="Rectangle 92"/>
          <p:cNvSpPr>
            <a:spLocks noChangeArrowheads="1"/>
          </p:cNvSpPr>
          <p:nvPr/>
        </p:nvSpPr>
        <p:spPr bwMode="auto">
          <a:xfrm>
            <a:off x="3724447" y="1790026"/>
            <a:ext cx="1684118" cy="91398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99" name="Rectangle 91"/>
          <p:cNvSpPr>
            <a:spLocks noChangeArrowheads="1"/>
          </p:cNvSpPr>
          <p:nvPr/>
        </p:nvSpPr>
        <p:spPr bwMode="auto">
          <a:xfrm>
            <a:off x="3699561" y="1804435"/>
            <a:ext cx="1684118" cy="863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GB" sz="1400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un_event_loop</a:t>
            </a:r>
            <a:r>
              <a:rPr lang="en-GB" sz="14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register_handler</a:t>
            </a:r>
            <a:r>
              <a:rPr lang="en-GB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remove_handler</a:t>
            </a:r>
            <a:r>
              <a:rPr lang="en-GB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  <a:p>
            <a:pPr>
              <a:tabLst>
                <a:tab pos="611188" algn="l"/>
              </a:tabLst>
            </a:pP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0" name="Rectangle 5"/>
          <p:cNvSpPr>
            <a:spLocks noChangeArrowheads="1"/>
          </p:cNvSpPr>
          <p:nvPr/>
        </p:nvSpPr>
        <p:spPr bwMode="auto">
          <a:xfrm>
            <a:off x="1" y="1155701"/>
            <a:ext cx="3900370" cy="3708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SzPct val="80000"/>
            </a:pPr>
            <a:r>
              <a:rPr lang="en-US" sz="2000" u="none" dirty="0" smtClean="0">
                <a:latin typeface="+mj-lt"/>
              </a:rPr>
              <a:t>Defines an interface for ACE </a:t>
            </a:r>
            <a:r>
              <a:rPr lang="en-US" sz="2000" i="1" u="none" dirty="0" smtClean="0">
                <a:latin typeface="+mj-lt"/>
              </a:rPr>
              <a:t>Reactor</a:t>
            </a:r>
            <a:r>
              <a:rPr lang="en-US" sz="2000" u="none" dirty="0" smtClean="0">
                <a:latin typeface="+mj-lt"/>
              </a:rPr>
              <a:t> framework </a:t>
            </a:r>
            <a:br>
              <a:rPr lang="en-US" sz="2000" u="none" dirty="0" smtClean="0">
                <a:latin typeface="+mj-lt"/>
              </a:rPr>
            </a:br>
            <a:r>
              <a:rPr lang="en-US" sz="2000" u="none" dirty="0" smtClean="0">
                <a:latin typeface="+mj-lt"/>
              </a:rPr>
              <a:t>capabilities:</a:t>
            </a:r>
          </a:p>
          <a:p>
            <a:pPr marL="228600" lvl="1" indent="-223838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Centralizes event loop processing </a:t>
            </a:r>
          </a:p>
          <a:p>
            <a:pPr marL="228600" lvl="1" indent="-223838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Detects events via an OS event </a:t>
            </a:r>
            <a:r>
              <a:rPr lang="en-US" sz="2000" u="none" dirty="0" err="1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muxer</a:t>
            </a:r>
            <a:endParaRPr lang="en-US" sz="2000" u="none" dirty="0" smtClean="0">
              <a:solidFill>
                <a:schemeClr val="bg1">
                  <a:lumMod val="75000"/>
                </a:schemeClr>
              </a:solidFill>
              <a:latin typeface="+mj-lt"/>
            </a:endParaRPr>
          </a:p>
          <a:p>
            <a:pPr marL="228600" lvl="1" indent="-223838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err="1" smtClean="0">
                <a:latin typeface="+mj-lt"/>
              </a:rPr>
              <a:t>Demuxes</a:t>
            </a:r>
            <a:r>
              <a:rPr lang="en-US" sz="2000" u="none" dirty="0" smtClean="0">
                <a:latin typeface="+mj-lt"/>
              </a:rPr>
              <a:t> events to registered event handlers when event </a:t>
            </a:r>
            <a:r>
              <a:rPr lang="en-US" sz="2000" u="none" dirty="0" err="1" smtClean="0">
                <a:latin typeface="+mj-lt"/>
              </a:rPr>
              <a:t>muxer</a:t>
            </a:r>
            <a:r>
              <a:rPr lang="en-US" sz="2000" u="none" dirty="0" smtClean="0">
                <a:latin typeface="+mj-lt"/>
              </a:rPr>
              <a:t> detects occurrence of events</a:t>
            </a:r>
          </a:p>
        </p:txBody>
      </p:sp>
    </p:spTree>
    <p:extLst>
      <p:ext uri="{BB962C8B-B14F-4D97-AF65-F5344CB8AC3E}">
        <p14:creationId xmlns:p14="http://schemas.microsoft.com/office/powerpoint/2010/main" val="384163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 bwMode="auto">
          <a:xfrm>
            <a:off x="6339089" y="2960047"/>
            <a:ext cx="2625610" cy="307880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-1" y="6381749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12229" name="Rectangle 5"/>
          <p:cNvSpPr>
            <a:spLocks noChangeArrowheads="1"/>
          </p:cNvSpPr>
          <p:nvPr/>
        </p:nvSpPr>
        <p:spPr bwMode="auto">
          <a:xfrm>
            <a:off x="1" y="1155701"/>
            <a:ext cx="3900370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SzPct val="80000"/>
            </a:pPr>
            <a:r>
              <a:rPr lang="en-US" sz="2000" u="none" dirty="0" smtClean="0">
                <a:latin typeface="+mj-lt"/>
              </a:rPr>
              <a:t>Defines an interface for ACE </a:t>
            </a:r>
            <a:r>
              <a:rPr lang="en-US" sz="2000" i="1" u="none" dirty="0" smtClean="0">
                <a:latin typeface="+mj-lt"/>
              </a:rPr>
              <a:t>Reactor</a:t>
            </a:r>
            <a:r>
              <a:rPr lang="en-US" sz="2000" u="none" dirty="0" smtClean="0">
                <a:latin typeface="+mj-lt"/>
              </a:rPr>
              <a:t> framework </a:t>
            </a:r>
            <a:br>
              <a:rPr lang="en-US" sz="2000" u="none" dirty="0" smtClean="0">
                <a:latin typeface="+mj-lt"/>
              </a:rPr>
            </a:br>
            <a:r>
              <a:rPr lang="en-US" sz="2000" u="none" dirty="0" smtClean="0">
                <a:latin typeface="+mj-lt"/>
              </a:rPr>
              <a:t>capabilities:</a:t>
            </a:r>
          </a:p>
          <a:p>
            <a:pPr marL="228600" lvl="1" indent="-223838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Centralizes event loop processing </a:t>
            </a:r>
          </a:p>
          <a:p>
            <a:pPr marL="228600" lvl="1" indent="-223838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Detects events via an OS event </a:t>
            </a:r>
            <a:r>
              <a:rPr lang="en-US" sz="2000" u="none" dirty="0" err="1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muxer</a:t>
            </a:r>
            <a:endParaRPr lang="en-US" sz="2000" u="none" dirty="0" smtClean="0">
              <a:solidFill>
                <a:schemeClr val="bg1">
                  <a:lumMod val="75000"/>
                </a:schemeClr>
              </a:solidFill>
              <a:latin typeface="+mj-lt"/>
            </a:endParaRPr>
          </a:p>
          <a:p>
            <a:pPr marL="228600" lvl="1" indent="-223838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err="1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Demuxes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 events to registered event handlers when event </a:t>
            </a:r>
            <a:r>
              <a:rPr lang="en-US" sz="2000" u="none" dirty="0" err="1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muxer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 detects occurrence of events</a:t>
            </a:r>
          </a:p>
          <a:p>
            <a:pPr marL="228600" lvl="1" indent="-223838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latin typeface="+mj-lt"/>
              </a:rPr>
              <a:t>Dispatches hook method(s) on event handler(s) to perform app-defined processing in response to events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ACE_Reactor</a:t>
            </a:r>
            <a:r>
              <a:rPr lang="en-US" dirty="0"/>
              <a:t> </a:t>
            </a:r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06182" y="6427797"/>
            <a:ext cx="8484012" cy="40011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000" u="none" dirty="0" smtClean="0">
                <a:solidFill>
                  <a:srgbClr val="000000"/>
                </a:solidFill>
              </a:rPr>
              <a:t>Handles </a:t>
            </a:r>
            <a:r>
              <a:rPr lang="en-US" sz="2000" i="1" u="none" dirty="0" smtClean="0">
                <a:solidFill>
                  <a:srgbClr val="000000"/>
                </a:solidFill>
              </a:rPr>
              <a:t>variability</a:t>
            </a:r>
            <a:r>
              <a:rPr lang="en-US" sz="2000" u="none" dirty="0" smtClean="0">
                <a:solidFill>
                  <a:srgbClr val="000000"/>
                </a:solidFill>
              </a:rPr>
              <a:t> of synchronous event (de)</a:t>
            </a:r>
            <a:r>
              <a:rPr lang="en-US" sz="2000" u="none" dirty="0" err="1" smtClean="0">
                <a:solidFill>
                  <a:srgbClr val="000000"/>
                </a:solidFill>
              </a:rPr>
              <a:t>muxing</a:t>
            </a:r>
            <a:r>
              <a:rPr lang="en-US" sz="2000" u="none" dirty="0" smtClean="0">
                <a:solidFill>
                  <a:srgbClr val="000000"/>
                </a:solidFill>
              </a:rPr>
              <a:t> via a </a:t>
            </a:r>
            <a:r>
              <a:rPr lang="en-US" sz="2000" i="1" u="none" dirty="0" smtClean="0">
                <a:solidFill>
                  <a:srgbClr val="000000"/>
                </a:solidFill>
              </a:rPr>
              <a:t>common</a:t>
            </a:r>
            <a:r>
              <a:rPr lang="en-US" sz="2000" u="none" dirty="0" smtClean="0">
                <a:solidFill>
                  <a:srgbClr val="000000"/>
                </a:solidFill>
              </a:rPr>
              <a:t> API</a:t>
            </a:r>
          </a:p>
        </p:txBody>
      </p:sp>
      <p:sp>
        <p:nvSpPr>
          <p:cNvPr id="56" name="Rectangle 96"/>
          <p:cNvSpPr>
            <a:spLocks noChangeArrowheads="1"/>
          </p:cNvSpPr>
          <p:nvPr/>
        </p:nvSpPr>
        <p:spPr bwMode="auto">
          <a:xfrm>
            <a:off x="7277155" y="1743606"/>
            <a:ext cx="1559949" cy="92392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Rectangle 95"/>
          <p:cNvSpPr>
            <a:spLocks noChangeArrowheads="1"/>
          </p:cNvSpPr>
          <p:nvPr/>
        </p:nvSpPr>
        <p:spPr bwMode="auto">
          <a:xfrm>
            <a:off x="7258874" y="1754737"/>
            <a:ext cx="1677250" cy="863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handle_input</a:t>
            </a:r>
            <a:r>
              <a:rPr lang="en-GB" sz="1400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()</a:t>
            </a: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handle_timeout</a:t>
            </a:r>
            <a:r>
              <a:rPr lang="en-GB" sz="1400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()</a:t>
            </a: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…</a:t>
            </a:r>
            <a:endParaRPr lang="en-US" sz="1400" i="1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get_handle</a:t>
            </a:r>
            <a:r>
              <a:rPr lang="en-GB" sz="1400" i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i="1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5630450" y="2166800"/>
            <a:ext cx="800762" cy="413652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104"/>
          <p:cNvSpPr>
            <a:spLocks noChangeArrowheads="1"/>
          </p:cNvSpPr>
          <p:nvPr/>
        </p:nvSpPr>
        <p:spPr bwMode="auto">
          <a:xfrm>
            <a:off x="7244355" y="5426172"/>
            <a:ext cx="1555364" cy="50812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Rectangle 100"/>
          <p:cNvSpPr>
            <a:spLocks noChangeArrowheads="1"/>
          </p:cNvSpPr>
          <p:nvPr/>
        </p:nvSpPr>
        <p:spPr bwMode="auto">
          <a:xfrm>
            <a:off x="6466246" y="3987536"/>
            <a:ext cx="1559949" cy="521845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1" name="Straight Arrow Connector 60"/>
          <p:cNvCxnSpPr/>
          <p:nvPr/>
        </p:nvCxnSpPr>
        <p:spPr bwMode="auto">
          <a:xfrm>
            <a:off x="4773319" y="2572100"/>
            <a:ext cx="0" cy="61758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62" name="Straight Connector 61"/>
          <p:cNvCxnSpPr/>
          <p:nvPr/>
        </p:nvCxnSpPr>
        <p:spPr bwMode="auto">
          <a:xfrm>
            <a:off x="7987380" y="2663254"/>
            <a:ext cx="0" cy="446934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3" name="Rectangle 98"/>
          <p:cNvSpPr>
            <a:spLocks noChangeArrowheads="1"/>
          </p:cNvSpPr>
          <p:nvPr/>
        </p:nvSpPr>
        <p:spPr bwMode="auto">
          <a:xfrm>
            <a:off x="6466246" y="3397209"/>
            <a:ext cx="1559949" cy="590327"/>
          </a:xfrm>
          <a:prstGeom prst="rect">
            <a:avLst/>
          </a:prstGeom>
          <a:solidFill>
            <a:srgbClr val="FFCC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64" name="Rectangle 102"/>
          <p:cNvSpPr>
            <a:spLocks noChangeArrowheads="1"/>
          </p:cNvSpPr>
          <p:nvPr/>
        </p:nvSpPr>
        <p:spPr bwMode="auto">
          <a:xfrm>
            <a:off x="7239770" y="4835845"/>
            <a:ext cx="1559949" cy="590327"/>
          </a:xfrm>
          <a:prstGeom prst="rect">
            <a:avLst/>
          </a:prstGeom>
          <a:solidFill>
            <a:srgbClr val="FFCC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65" name="Rectangle 94"/>
          <p:cNvSpPr>
            <a:spLocks noChangeArrowheads="1"/>
          </p:cNvSpPr>
          <p:nvPr/>
        </p:nvSpPr>
        <p:spPr bwMode="auto">
          <a:xfrm>
            <a:off x="7277155" y="1238249"/>
            <a:ext cx="1559949" cy="505355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66" name="Rectangle 55"/>
          <p:cNvSpPr>
            <a:spLocks noChangeArrowheads="1"/>
          </p:cNvSpPr>
          <p:nvPr/>
        </p:nvSpPr>
        <p:spPr bwMode="auto">
          <a:xfrm>
            <a:off x="6884122" y="3097974"/>
            <a:ext cx="18281" cy="293129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67" name="Rectangle 56"/>
          <p:cNvSpPr>
            <a:spLocks noChangeArrowheads="1"/>
          </p:cNvSpPr>
          <p:nvPr/>
        </p:nvSpPr>
        <p:spPr bwMode="auto">
          <a:xfrm>
            <a:off x="6884122" y="3097974"/>
            <a:ext cx="1553855" cy="2442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Rectangle 61"/>
          <p:cNvSpPr>
            <a:spLocks noChangeArrowheads="1"/>
          </p:cNvSpPr>
          <p:nvPr/>
        </p:nvSpPr>
        <p:spPr bwMode="auto">
          <a:xfrm>
            <a:off x="5237340" y="1666252"/>
            <a:ext cx="2030676" cy="2442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69" name="Rectangle 66"/>
          <p:cNvSpPr>
            <a:spLocks noChangeArrowheads="1"/>
          </p:cNvSpPr>
          <p:nvPr/>
        </p:nvSpPr>
        <p:spPr bwMode="auto">
          <a:xfrm>
            <a:off x="5762920" y="2255960"/>
            <a:ext cx="59631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</a:t>
            </a:r>
            <a:endParaRPr lang="en-US" sz="2000" b="1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0" name="Rectangle 72"/>
          <p:cNvSpPr>
            <a:spLocks noChangeArrowheads="1"/>
          </p:cNvSpPr>
          <p:nvPr/>
        </p:nvSpPr>
        <p:spPr bwMode="auto">
          <a:xfrm>
            <a:off x="5237340" y="2350217"/>
            <a:ext cx="383893" cy="2442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Rectangle 73"/>
          <p:cNvSpPr>
            <a:spLocks noChangeArrowheads="1"/>
          </p:cNvSpPr>
          <p:nvPr/>
        </p:nvSpPr>
        <p:spPr bwMode="auto">
          <a:xfrm>
            <a:off x="6443863" y="2350217"/>
            <a:ext cx="824152" cy="2442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72" name="Rectangle 74"/>
          <p:cNvSpPr>
            <a:spLocks noChangeArrowheads="1"/>
          </p:cNvSpPr>
          <p:nvPr/>
        </p:nvSpPr>
        <p:spPr bwMode="auto">
          <a:xfrm>
            <a:off x="6498705" y="2105944"/>
            <a:ext cx="41838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u="none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owns</a:t>
            </a:r>
            <a:endParaRPr lang="en-US" sz="24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73" name="Rectangle 75"/>
          <p:cNvSpPr>
            <a:spLocks noChangeArrowheads="1"/>
          </p:cNvSpPr>
          <p:nvPr/>
        </p:nvSpPr>
        <p:spPr bwMode="auto">
          <a:xfrm>
            <a:off x="6339088" y="1739535"/>
            <a:ext cx="85600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dispatches</a:t>
            </a:r>
            <a:endParaRPr lang="en-US" sz="2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4" name="Rectangle 76"/>
          <p:cNvSpPr>
            <a:spLocks noChangeArrowheads="1"/>
          </p:cNvSpPr>
          <p:nvPr/>
        </p:nvSpPr>
        <p:spPr bwMode="auto">
          <a:xfrm>
            <a:off x="7103489" y="1419943"/>
            <a:ext cx="1202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u="none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*</a:t>
            </a:r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75" name="Rectangle 77"/>
          <p:cNvSpPr>
            <a:spLocks noChangeArrowheads="1"/>
          </p:cNvSpPr>
          <p:nvPr/>
        </p:nvSpPr>
        <p:spPr bwMode="auto">
          <a:xfrm>
            <a:off x="6243725" y="2620953"/>
            <a:ext cx="56746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notifies</a:t>
            </a:r>
            <a:endParaRPr lang="en-US" sz="2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Rectangle 78"/>
          <p:cNvSpPr>
            <a:spLocks noChangeArrowheads="1"/>
          </p:cNvSpPr>
          <p:nvPr/>
        </p:nvSpPr>
        <p:spPr bwMode="auto">
          <a:xfrm>
            <a:off x="5725043" y="3819928"/>
            <a:ext cx="292490" cy="2442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77" name="Rectangle 79"/>
          <p:cNvSpPr>
            <a:spLocks noChangeArrowheads="1"/>
          </p:cNvSpPr>
          <p:nvPr/>
        </p:nvSpPr>
        <p:spPr bwMode="auto">
          <a:xfrm>
            <a:off x="5996197" y="2572098"/>
            <a:ext cx="18281" cy="124783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78" name="Rectangle 80"/>
          <p:cNvSpPr>
            <a:spLocks noChangeArrowheads="1"/>
          </p:cNvSpPr>
          <p:nvPr/>
        </p:nvSpPr>
        <p:spPr bwMode="auto">
          <a:xfrm>
            <a:off x="6067799" y="2547672"/>
            <a:ext cx="1202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*</a:t>
            </a:r>
            <a:endParaRPr lang="en-US" sz="20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Rectangle 81"/>
          <p:cNvSpPr>
            <a:spLocks noChangeArrowheads="1"/>
          </p:cNvSpPr>
          <p:nvPr/>
        </p:nvSpPr>
        <p:spPr bwMode="auto">
          <a:xfrm>
            <a:off x="5456708" y="2105944"/>
            <a:ext cx="1202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u="none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*</a:t>
            </a:r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Freeform 85"/>
          <p:cNvSpPr>
            <a:spLocks/>
          </p:cNvSpPr>
          <p:nvPr/>
        </p:nvSpPr>
        <p:spPr bwMode="auto">
          <a:xfrm>
            <a:off x="5484205" y="2865226"/>
            <a:ext cx="18281" cy="24427"/>
          </a:xfrm>
          <a:custGeom>
            <a:avLst/>
            <a:gdLst>
              <a:gd name="T0" fmla="*/ 0 w 12"/>
              <a:gd name="T1" fmla="*/ 0 h 12"/>
              <a:gd name="T2" fmla="*/ 0 w 12"/>
              <a:gd name="T3" fmla="*/ 0 h 12"/>
              <a:gd name="T4" fmla="*/ 14421168 w 12"/>
              <a:gd name="T5" fmla="*/ 20687627 h 12"/>
              <a:gd name="T6" fmla="*/ 14421168 w 12"/>
              <a:gd name="T7" fmla="*/ 20687627 h 12"/>
              <a:gd name="T8" fmla="*/ 0 w 12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"/>
              <a:gd name="T16" fmla="*/ 0 h 12"/>
              <a:gd name="T17" fmla="*/ 12 w 12"/>
              <a:gd name="T18" fmla="*/ 12 h 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" h="12">
                <a:moveTo>
                  <a:pt x="0" y="0"/>
                </a:moveTo>
                <a:lnTo>
                  <a:pt x="0" y="0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36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Freeform 86"/>
          <p:cNvSpPr>
            <a:spLocks/>
          </p:cNvSpPr>
          <p:nvPr/>
        </p:nvSpPr>
        <p:spPr bwMode="auto">
          <a:xfrm>
            <a:off x="5539046" y="2743090"/>
            <a:ext cx="18281" cy="24427"/>
          </a:xfrm>
          <a:custGeom>
            <a:avLst/>
            <a:gdLst>
              <a:gd name="T0" fmla="*/ 0 w 12"/>
              <a:gd name="T1" fmla="*/ 0 h 12"/>
              <a:gd name="T2" fmla="*/ 0 w 12"/>
              <a:gd name="T3" fmla="*/ 0 h 12"/>
              <a:gd name="T4" fmla="*/ 14421168 w 12"/>
              <a:gd name="T5" fmla="*/ 20687627 h 12"/>
              <a:gd name="T6" fmla="*/ 14421168 w 12"/>
              <a:gd name="T7" fmla="*/ 20687627 h 12"/>
              <a:gd name="T8" fmla="*/ 0 w 12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"/>
              <a:gd name="T16" fmla="*/ 0 h 12"/>
              <a:gd name="T17" fmla="*/ 12 w 12"/>
              <a:gd name="T18" fmla="*/ 12 h 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" h="12">
                <a:moveTo>
                  <a:pt x="0" y="0"/>
                </a:moveTo>
                <a:lnTo>
                  <a:pt x="0" y="0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36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82" name="Rectangle 88"/>
          <p:cNvSpPr>
            <a:spLocks noChangeArrowheads="1"/>
          </p:cNvSpPr>
          <p:nvPr/>
        </p:nvSpPr>
        <p:spPr bwMode="auto">
          <a:xfrm>
            <a:off x="4937288" y="2908505"/>
            <a:ext cx="82554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 set</a:t>
            </a:r>
            <a:endParaRPr lang="en-US" sz="2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3" name="Rectangle 93"/>
          <p:cNvSpPr>
            <a:spLocks noChangeArrowheads="1"/>
          </p:cNvSpPr>
          <p:nvPr/>
        </p:nvSpPr>
        <p:spPr bwMode="auto">
          <a:xfrm>
            <a:off x="7228399" y="1238250"/>
            <a:ext cx="1658969" cy="512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i="1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ACE_Event</a:t>
            </a:r>
            <a:r>
              <a:rPr lang="en-GB" sz="1400" b="1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_Handler</a:t>
            </a:r>
            <a:endParaRPr lang="en-US" sz="1400" b="1" i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400" i="1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4" name="Rectangle 97"/>
          <p:cNvSpPr>
            <a:spLocks noChangeArrowheads="1"/>
          </p:cNvSpPr>
          <p:nvPr/>
        </p:nvSpPr>
        <p:spPr bwMode="auto">
          <a:xfrm>
            <a:off x="6417489" y="3447947"/>
            <a:ext cx="1658969" cy="35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Concrete Event Handler A</a:t>
            </a:r>
            <a:endParaRPr lang="en-US" sz="14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5" name="Rectangle 99"/>
          <p:cNvSpPr>
            <a:spLocks noChangeArrowheads="1"/>
          </p:cNvSpPr>
          <p:nvPr/>
        </p:nvSpPr>
        <p:spPr bwMode="auto">
          <a:xfrm>
            <a:off x="6431212" y="3987536"/>
            <a:ext cx="1677250" cy="863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handle_input</a:t>
            </a:r>
            <a:r>
              <a:rPr lang="en-GB" sz="14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get_handle</a:t>
            </a:r>
            <a:r>
              <a:rPr lang="en-GB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6" name="Rectangle 101"/>
          <p:cNvSpPr>
            <a:spLocks noChangeArrowheads="1"/>
          </p:cNvSpPr>
          <p:nvPr/>
        </p:nvSpPr>
        <p:spPr bwMode="auto">
          <a:xfrm>
            <a:off x="7191014" y="4900342"/>
            <a:ext cx="1658969" cy="35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Concrete Event Handler B</a:t>
            </a:r>
            <a:endParaRPr lang="en-US" sz="14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7" name="Rectangle 103"/>
          <p:cNvSpPr>
            <a:spLocks noChangeArrowheads="1"/>
          </p:cNvSpPr>
          <p:nvPr/>
        </p:nvSpPr>
        <p:spPr bwMode="auto">
          <a:xfrm>
            <a:off x="7233677" y="5417205"/>
            <a:ext cx="1677250" cy="863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handle_timeout</a:t>
            </a:r>
            <a:r>
              <a:rPr lang="en-GB" sz="14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get_handle</a:t>
            </a:r>
            <a:r>
              <a:rPr lang="en-GB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8" name="Rectangle 108"/>
          <p:cNvSpPr>
            <a:spLocks noChangeArrowheads="1"/>
          </p:cNvSpPr>
          <p:nvPr/>
        </p:nvSpPr>
        <p:spPr bwMode="auto">
          <a:xfrm>
            <a:off x="4308232" y="3806407"/>
            <a:ext cx="1559949" cy="37862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89" name="Rectangle 109"/>
          <p:cNvSpPr>
            <a:spLocks noChangeArrowheads="1"/>
          </p:cNvSpPr>
          <p:nvPr/>
        </p:nvSpPr>
        <p:spPr bwMode="auto">
          <a:xfrm>
            <a:off x="3900371" y="2960048"/>
            <a:ext cx="79508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&lt;&lt;uses&gt;&gt;</a:t>
            </a:r>
            <a:endParaRPr lang="en-US" sz="2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0" name="Rectangle 107"/>
          <p:cNvSpPr>
            <a:spLocks noChangeArrowheads="1"/>
          </p:cNvSpPr>
          <p:nvPr/>
        </p:nvSpPr>
        <p:spPr bwMode="auto">
          <a:xfrm>
            <a:off x="4303700" y="3839802"/>
            <a:ext cx="1278122" cy="44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select()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1" name="Rectangle 106"/>
          <p:cNvSpPr>
            <a:spLocks noChangeArrowheads="1"/>
          </p:cNvSpPr>
          <p:nvPr/>
        </p:nvSpPr>
        <p:spPr bwMode="auto">
          <a:xfrm>
            <a:off x="4308232" y="3216080"/>
            <a:ext cx="1559949" cy="590327"/>
          </a:xfrm>
          <a:prstGeom prst="rect">
            <a:avLst/>
          </a:prstGeom>
          <a:solidFill>
            <a:srgbClr val="98C3C2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92" name="Rectangle 105"/>
          <p:cNvSpPr>
            <a:spLocks noChangeArrowheads="1"/>
          </p:cNvSpPr>
          <p:nvPr/>
        </p:nvSpPr>
        <p:spPr bwMode="auto">
          <a:xfrm>
            <a:off x="4273219" y="3267059"/>
            <a:ext cx="1658969" cy="35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Synchronous</a:t>
            </a:r>
          </a:p>
          <a:p>
            <a:pPr algn="ctr">
              <a:tabLst>
                <a:tab pos="611188" algn="l"/>
              </a:tabLst>
            </a:pPr>
            <a:r>
              <a:rPr lang="en-GB" sz="14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Event </a:t>
            </a:r>
            <a:r>
              <a:rPr lang="en-GB" sz="1400" b="1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Demuxer</a:t>
            </a:r>
            <a:endParaRPr lang="en-US" sz="14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3" name="Straight Connector 92"/>
          <p:cNvCxnSpPr>
            <a:stCxn id="67" idx="3"/>
          </p:cNvCxnSpPr>
          <p:nvPr/>
        </p:nvCxnSpPr>
        <p:spPr bwMode="auto">
          <a:xfrm>
            <a:off x="8437977" y="3110188"/>
            <a:ext cx="0" cy="1715478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4" name="Isosceles Triangle 93"/>
          <p:cNvSpPr/>
          <p:nvPr/>
        </p:nvSpPr>
        <p:spPr bwMode="auto">
          <a:xfrm>
            <a:off x="7855216" y="2707636"/>
            <a:ext cx="263913" cy="239297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5" name="Rectangle 90"/>
          <p:cNvSpPr>
            <a:spLocks noChangeArrowheads="1"/>
          </p:cNvSpPr>
          <p:nvPr/>
        </p:nvSpPr>
        <p:spPr bwMode="auto">
          <a:xfrm>
            <a:off x="3724447" y="1441929"/>
            <a:ext cx="1684118" cy="354414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96" name="Rectangle 95"/>
          <p:cNvSpPr>
            <a:spLocks noChangeArrowheads="1"/>
          </p:cNvSpPr>
          <p:nvPr/>
        </p:nvSpPr>
        <p:spPr bwMode="auto">
          <a:xfrm>
            <a:off x="5201386" y="1753387"/>
            <a:ext cx="1523" cy="2442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97" name="Rectangle 96"/>
          <p:cNvSpPr>
            <a:spLocks noChangeArrowheads="1"/>
          </p:cNvSpPr>
          <p:nvPr/>
        </p:nvSpPr>
        <p:spPr bwMode="auto">
          <a:xfrm>
            <a:off x="5201386" y="2437351"/>
            <a:ext cx="1523" cy="2442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98" name="Rectangle 89"/>
          <p:cNvSpPr>
            <a:spLocks noChangeArrowheads="1"/>
          </p:cNvSpPr>
          <p:nvPr/>
        </p:nvSpPr>
        <p:spPr bwMode="auto">
          <a:xfrm>
            <a:off x="3724447" y="1455131"/>
            <a:ext cx="1589669" cy="354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sz="1400" b="1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ACE_Reactor</a:t>
            </a:r>
            <a:endParaRPr lang="en-US" sz="14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9" name="Rectangle 92"/>
          <p:cNvSpPr>
            <a:spLocks noChangeArrowheads="1"/>
          </p:cNvSpPr>
          <p:nvPr/>
        </p:nvSpPr>
        <p:spPr bwMode="auto">
          <a:xfrm>
            <a:off x="3724447" y="1790026"/>
            <a:ext cx="1684118" cy="91398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00" name="Rectangle 91"/>
          <p:cNvSpPr>
            <a:spLocks noChangeArrowheads="1"/>
          </p:cNvSpPr>
          <p:nvPr/>
        </p:nvSpPr>
        <p:spPr bwMode="auto">
          <a:xfrm>
            <a:off x="3699561" y="1804435"/>
            <a:ext cx="1684118" cy="863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GB" sz="1400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un_event_loop</a:t>
            </a:r>
            <a:r>
              <a:rPr lang="en-GB" sz="14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register_handler</a:t>
            </a:r>
            <a:r>
              <a:rPr lang="en-GB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remove_handler</a:t>
            </a:r>
            <a:r>
              <a:rPr lang="en-GB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  <a:p>
            <a:pPr>
              <a:tabLst>
                <a:tab pos="611188" algn="l"/>
              </a:tabLst>
            </a:pP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37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ACE Reactor </a:t>
            </a:r>
            <a:r>
              <a:rPr lang="en-US" dirty="0" smtClean="0"/>
              <a:t>Implementations</a:t>
            </a:r>
            <a:endParaRPr lang="en-US" dirty="0"/>
          </a:p>
        </p:txBody>
      </p:sp>
      <p:sp>
        <p:nvSpPr>
          <p:cNvPr id="2575365" name="Text Box 5"/>
          <p:cNvSpPr txBox="1">
            <a:spLocks noChangeArrowheads="1"/>
          </p:cNvSpPr>
          <p:nvPr/>
        </p:nvSpPr>
        <p:spPr bwMode="auto">
          <a:xfrm>
            <a:off x="0" y="1020763"/>
            <a:ext cx="9144000" cy="4555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12713" indent="-112713"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44488" indent="-1111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The ACE </a:t>
            </a:r>
            <a:r>
              <a:rPr lang="en-US" sz="2000" i="1" u="none" dirty="0" smtClean="0">
                <a:solidFill>
                  <a:srgbClr val="000000"/>
                </a:solidFill>
                <a:latin typeface="+mj-lt"/>
              </a:rPr>
              <a:t>Reactor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 framework was designed for extensibility</a:t>
            </a:r>
          </a:p>
          <a:p>
            <a:pPr marL="4572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Internally it uses the </a:t>
            </a:r>
            <a:r>
              <a:rPr lang="en-US" sz="2000" i="1" u="none" dirty="0" smtClean="0">
                <a:solidFill>
                  <a:srgbClr val="000000"/>
                </a:solidFill>
                <a:latin typeface="+mj-lt"/>
              </a:rPr>
              <a:t>Bridge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 pattern &amp; there are nearly a dozen reactor implementations in ACE</a:t>
            </a:r>
          </a:p>
          <a:p>
            <a:pPr marL="457200" indent="-228600">
              <a:spcBef>
                <a:spcPts val="600"/>
              </a:spcBef>
              <a:buSzPct val="80000"/>
              <a:buFontTx/>
              <a:buChar char="•"/>
            </a:pPr>
            <a:endParaRPr lang="en-US" sz="2000" u="none" dirty="0">
              <a:solidFill>
                <a:srgbClr val="000000"/>
              </a:solidFill>
              <a:latin typeface="+mj-lt"/>
            </a:endParaRPr>
          </a:p>
          <a:p>
            <a:pPr marL="457200" indent="-228600">
              <a:spcBef>
                <a:spcPts val="600"/>
              </a:spcBef>
              <a:buSzPct val="80000"/>
              <a:buFontTx/>
              <a:buChar char="•"/>
            </a:pPr>
            <a:endParaRPr lang="en-US" sz="2000" u="none" dirty="0" smtClean="0">
              <a:solidFill>
                <a:srgbClr val="000000"/>
              </a:solidFill>
              <a:latin typeface="+mj-lt"/>
            </a:endParaRPr>
          </a:p>
          <a:p>
            <a:pPr marL="457200" indent="-228600">
              <a:spcBef>
                <a:spcPts val="600"/>
              </a:spcBef>
              <a:buSzPct val="80000"/>
              <a:buFontTx/>
              <a:buChar char="•"/>
            </a:pPr>
            <a:endParaRPr lang="en-US" sz="2000" u="none" dirty="0">
              <a:solidFill>
                <a:srgbClr val="000000"/>
              </a:solidFill>
              <a:latin typeface="+mj-lt"/>
            </a:endParaRPr>
          </a:p>
          <a:p>
            <a:pPr marL="457200" indent="-228600">
              <a:spcBef>
                <a:spcPts val="600"/>
              </a:spcBef>
              <a:buSzPct val="80000"/>
              <a:buFontTx/>
              <a:buChar char="•"/>
            </a:pPr>
            <a:endParaRPr lang="en-US" sz="2000" u="none" dirty="0" smtClean="0">
              <a:solidFill>
                <a:srgbClr val="000000"/>
              </a:solidFill>
              <a:latin typeface="+mj-lt"/>
            </a:endParaRPr>
          </a:p>
          <a:p>
            <a:pPr marL="457200" indent="-228600">
              <a:spcBef>
                <a:spcPts val="600"/>
              </a:spcBef>
              <a:buSzPct val="80000"/>
              <a:buFontTx/>
              <a:buChar char="•"/>
            </a:pPr>
            <a:endParaRPr lang="en-US" sz="2000" u="none" dirty="0">
              <a:solidFill>
                <a:srgbClr val="000000"/>
              </a:solidFill>
              <a:latin typeface="+mj-lt"/>
            </a:endParaRPr>
          </a:p>
          <a:p>
            <a:pPr marL="457200" indent="-228600">
              <a:spcBef>
                <a:spcPts val="600"/>
              </a:spcBef>
              <a:buSzPct val="80000"/>
              <a:buFontTx/>
              <a:buChar char="•"/>
            </a:pPr>
            <a:endParaRPr lang="en-US" sz="2000" u="none" dirty="0" smtClean="0">
              <a:solidFill>
                <a:srgbClr val="000000"/>
              </a:solidFill>
              <a:latin typeface="+mj-lt"/>
            </a:endParaRPr>
          </a:p>
          <a:p>
            <a:pPr marL="457200" indent="-228600">
              <a:spcBef>
                <a:spcPts val="600"/>
              </a:spcBef>
              <a:buSzPct val="80000"/>
              <a:buFontTx/>
              <a:buChar char="•"/>
            </a:pPr>
            <a:endParaRPr lang="en-US" sz="2000" u="none" dirty="0">
              <a:solidFill>
                <a:srgbClr val="000000"/>
              </a:solidFill>
              <a:latin typeface="+mj-lt"/>
            </a:endParaRPr>
          </a:p>
          <a:p>
            <a:pPr marL="457200" indent="-228600">
              <a:spcBef>
                <a:spcPts val="600"/>
              </a:spcBef>
              <a:buSzPct val="80000"/>
              <a:buFontTx/>
              <a:buChar char="•"/>
            </a:pPr>
            <a:endParaRPr lang="en-US" sz="2000" u="none" dirty="0" smtClean="0">
              <a:solidFill>
                <a:srgbClr val="000000"/>
              </a:solidFill>
              <a:latin typeface="+mj-lt"/>
            </a:endParaRPr>
          </a:p>
          <a:p>
            <a:pPr marL="457200" indent="-228600">
              <a:spcBef>
                <a:spcPts val="600"/>
              </a:spcBef>
              <a:buSzPct val="80000"/>
              <a:buFontTx/>
              <a:buChar char="•"/>
            </a:pPr>
            <a:endParaRPr lang="en-US" sz="2000" u="none" dirty="0" smtClean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37" y="2257425"/>
            <a:ext cx="7426325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343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ACE Reactor </a:t>
            </a:r>
            <a:r>
              <a:rPr lang="en-US" dirty="0" smtClean="0"/>
              <a:t>Implementations</a:t>
            </a:r>
            <a:endParaRPr lang="en-US" dirty="0"/>
          </a:p>
        </p:txBody>
      </p:sp>
      <p:sp>
        <p:nvSpPr>
          <p:cNvPr id="2575365" name="Text Box 5"/>
          <p:cNvSpPr txBox="1">
            <a:spLocks noChangeArrowheads="1"/>
          </p:cNvSpPr>
          <p:nvPr/>
        </p:nvSpPr>
        <p:spPr bwMode="auto">
          <a:xfrm>
            <a:off x="0" y="1020763"/>
            <a:ext cx="91440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12713" indent="-112713"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44488" indent="-1111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The ACE </a:t>
            </a:r>
            <a: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Reactor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 framework was designed for extensibility</a:t>
            </a:r>
          </a:p>
          <a:p>
            <a:pPr marL="4572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Internally it uses the </a:t>
            </a:r>
            <a:r>
              <a:rPr lang="en-US" sz="2000" i="1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Bridge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pattern &amp; there are nearly a dozen reactor implementations in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ACE</a:t>
            </a:r>
          </a:p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The most common Reactor implementations include:</a:t>
            </a:r>
            <a:endParaRPr lang="en-US" sz="2000" u="none" dirty="0">
              <a:solidFill>
                <a:srgbClr val="000000"/>
              </a:solidFill>
              <a:latin typeface="+mj-lt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809203"/>
              </p:ext>
            </p:extLst>
          </p:nvPr>
        </p:nvGraphicFramePr>
        <p:xfrm>
          <a:off x="0" y="2552699"/>
          <a:ext cx="9144000" cy="3749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67050"/>
                <a:gridCol w="6076950"/>
              </a:tblGrid>
              <a:tr h="258314">
                <a:tc>
                  <a:txBody>
                    <a:bodyPr/>
                    <a:lstStyle/>
                    <a:p>
                      <a:r>
                        <a:rPr lang="en-US" dirty="0" smtClean="0"/>
                        <a:t>ACE 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636938">
                <a:tc>
                  <a:txBody>
                    <a:bodyPr/>
                    <a:lstStyle/>
                    <a:p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ACE_Select_Reactor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Uses the 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select()</a:t>
                      </a:r>
                      <a:r>
                        <a:rPr lang="en-US" dirty="0" smtClean="0"/>
                        <a:t> event </a:t>
                      </a:r>
                      <a:r>
                        <a:rPr lang="en-US" dirty="0" err="1" smtClean="0"/>
                        <a:t>muxer</a:t>
                      </a:r>
                      <a:r>
                        <a:rPr lang="en-US" dirty="0" smtClean="0"/>
                        <a:t> function to detect I/O &amp; timer</a:t>
                      </a:r>
                      <a:r>
                        <a:rPr lang="en-US" baseline="0" dirty="0" smtClean="0"/>
                        <a:t> events; incorporates orderly handling of POSIX signals</a:t>
                      </a:r>
                      <a:endParaRPr lang="en-US" dirty="0"/>
                    </a:p>
                  </a:txBody>
                  <a:tcPr/>
                </a:tc>
              </a:tr>
              <a:tr h="636938">
                <a:tc>
                  <a:txBody>
                    <a:bodyPr/>
                    <a:lstStyle/>
                    <a:p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ACE_TP_Reactor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Uses the Leader/Followers pattern to extend </a:t>
                      </a: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ACE_Select_Reactor</a:t>
                      </a:r>
                      <a:r>
                        <a:rPr lang="en-US" baseline="0" dirty="0" smtClean="0"/>
                        <a:t> event handling to a pool of threads</a:t>
                      </a:r>
                      <a:endParaRPr lang="en-US" dirty="0"/>
                    </a:p>
                  </a:txBody>
                  <a:tcPr/>
                </a:tc>
              </a:tr>
              <a:tr h="636938">
                <a:tc>
                  <a:txBody>
                    <a:bodyPr/>
                    <a:lstStyle/>
                    <a:p>
                      <a:r>
                        <a:rPr lang="en-US" b="1" dirty="0" err="1" smtClean="0">
                          <a:latin typeface="Courier New" pitchFamily="49" charset="0"/>
                          <a:cs typeface="Courier New" pitchFamily="49" charset="0"/>
                        </a:rPr>
                        <a:t>ACE_WFMO_Reactor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Uses the Windows </a:t>
                      </a:r>
                      <a:r>
                        <a:rPr lang="en-US" b="1" dirty="0" err="1" smtClean="0">
                          <a:latin typeface="Courier New" pitchFamily="49" charset="0"/>
                          <a:cs typeface="Courier New" pitchFamily="49" charset="0"/>
                        </a:rPr>
                        <a:t>WaitForMultipleObjects</a:t>
                      </a:r>
                      <a:r>
                        <a:rPr lang="en-US" b="1" dirty="0" smtClean="0">
                          <a:latin typeface="Courier New" pitchFamily="49" charset="0"/>
                          <a:cs typeface="Courier New" pitchFamily="49" charset="0"/>
                        </a:rPr>
                        <a:t>()</a:t>
                      </a:r>
                      <a:r>
                        <a:rPr lang="en-US" dirty="0" smtClean="0"/>
                        <a:t> event </a:t>
                      </a:r>
                      <a:r>
                        <a:rPr lang="en-US" dirty="0" err="1" smtClean="0"/>
                        <a:t>muxer</a:t>
                      </a:r>
                      <a:r>
                        <a:rPr lang="en-US" dirty="0" smtClean="0"/>
                        <a:t> function</a:t>
                      </a:r>
                      <a:r>
                        <a:rPr lang="en-US" baseline="0" dirty="0" smtClean="0"/>
                        <a:t> to detect socket I/O, timeouts, &amp; Windows events</a:t>
                      </a:r>
                      <a:endParaRPr lang="en-US" dirty="0"/>
                    </a:p>
                  </a:txBody>
                  <a:tcPr/>
                </a:tc>
              </a:tr>
              <a:tr h="636938">
                <a:tc>
                  <a:txBody>
                    <a:bodyPr/>
                    <a:lstStyle/>
                    <a:p>
                      <a:r>
                        <a:rPr lang="en-US" b="1" dirty="0" err="1" smtClean="0">
                          <a:latin typeface="Courier New" pitchFamily="49" charset="0"/>
                          <a:cs typeface="Courier New" pitchFamily="49" charset="0"/>
                        </a:rPr>
                        <a:t>ACE_Dev_Poll_Reactor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Uses the UNIX </a:t>
                      </a:r>
                      <a:r>
                        <a:rPr lang="en-US" b="1" dirty="0" smtClean="0">
                          <a:latin typeface="Courier New" pitchFamily="49" charset="0"/>
                          <a:cs typeface="Courier New" pitchFamily="49" charset="0"/>
                        </a:rPr>
                        <a:t>/</a:t>
                      </a:r>
                      <a:r>
                        <a:rPr lang="en-US" b="1" dirty="0" err="1" smtClean="0">
                          <a:latin typeface="Courier New" pitchFamily="49" charset="0"/>
                          <a:cs typeface="Courier New" pitchFamily="49" charset="0"/>
                        </a:rPr>
                        <a:t>dev</a:t>
                      </a:r>
                      <a:r>
                        <a:rPr lang="en-US" b="1" dirty="0" smtClean="0">
                          <a:latin typeface="Courier New" pitchFamily="49" charset="0"/>
                          <a:cs typeface="Courier New" pitchFamily="49" charset="0"/>
                        </a:rPr>
                        <a:t>/poll</a:t>
                      </a:r>
                      <a:r>
                        <a:rPr lang="en-US" dirty="0" smtClean="0"/>
                        <a:t> </a:t>
                      </a:r>
                      <a:r>
                        <a:rPr lang="en-US" baseline="0" dirty="0" smtClean="0"/>
                        <a:t>&amp; </a:t>
                      </a:r>
                      <a:r>
                        <a:rPr lang="en-US" b="1" baseline="0" dirty="0" smtClean="0">
                          <a:latin typeface="Courier New" pitchFamily="49" charset="0"/>
                          <a:cs typeface="Courier New" pitchFamily="49" charset="0"/>
                        </a:rPr>
                        <a:t>/</a:t>
                      </a:r>
                      <a:r>
                        <a:rPr lang="en-US" b="1" baseline="0" dirty="0" err="1" smtClean="0">
                          <a:latin typeface="Courier New" pitchFamily="49" charset="0"/>
                          <a:cs typeface="Courier New" pitchFamily="49" charset="0"/>
                        </a:rPr>
                        <a:t>dev</a:t>
                      </a:r>
                      <a:r>
                        <a:rPr lang="en-US" b="1" baseline="0" dirty="0" smtClean="0">
                          <a:latin typeface="Courier New" pitchFamily="49" charset="0"/>
                          <a:cs typeface="Courier New" pitchFamily="49" charset="0"/>
                        </a:rPr>
                        <a:t>/</a:t>
                      </a:r>
                      <a:r>
                        <a:rPr lang="en-US" b="1" baseline="0" dirty="0" err="1" smtClean="0">
                          <a:latin typeface="Courier New" pitchFamily="49" charset="0"/>
                          <a:cs typeface="Courier New" pitchFamily="49" charset="0"/>
                        </a:rPr>
                        <a:t>epoll</a:t>
                      </a:r>
                      <a:r>
                        <a:rPr lang="en-US" dirty="0" smtClean="0"/>
                        <a:t> </a:t>
                      </a:r>
                      <a:r>
                        <a:rPr lang="en-US" baseline="0" dirty="0" smtClean="0"/>
                        <a:t>event </a:t>
                      </a:r>
                      <a:r>
                        <a:rPr lang="en-US" baseline="0" dirty="0" err="1" smtClean="0"/>
                        <a:t>muxer</a:t>
                      </a:r>
                      <a:r>
                        <a:rPr lang="en-US" baseline="0" dirty="0" smtClean="0"/>
                        <a:t> functions that are more scalable than 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select()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 bwMode="auto">
          <a:xfrm>
            <a:off x="0" y="2924175"/>
            <a:ext cx="9144000" cy="904875"/>
          </a:xfrm>
          <a:prstGeom prst="roundRect">
            <a:avLst>
              <a:gd name="adj" fmla="val 9299"/>
            </a:avLst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00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ACE Reactor </a:t>
            </a:r>
            <a:r>
              <a:rPr lang="en-US" dirty="0" smtClean="0"/>
              <a:t>Implementations</a:t>
            </a:r>
            <a:endParaRPr lang="en-US" dirty="0"/>
          </a:p>
        </p:txBody>
      </p:sp>
      <p:sp>
        <p:nvSpPr>
          <p:cNvPr id="2575365" name="Text Box 5"/>
          <p:cNvSpPr txBox="1">
            <a:spLocks noChangeArrowheads="1"/>
          </p:cNvSpPr>
          <p:nvPr/>
        </p:nvSpPr>
        <p:spPr bwMode="auto">
          <a:xfrm>
            <a:off x="0" y="1020763"/>
            <a:ext cx="91440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12713" indent="-112713"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44488" indent="-1111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The ACE </a:t>
            </a:r>
            <a: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Reactor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 framework was designed for extensibility</a:t>
            </a:r>
          </a:p>
          <a:p>
            <a:pPr marL="4572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Internally it uses the </a:t>
            </a:r>
            <a:r>
              <a:rPr lang="en-US" sz="2000" i="1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Bridge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pattern &amp; there are nearly a dozen reactor implementations in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ACE</a:t>
            </a:r>
          </a:p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The most common Reactor implementations include:</a:t>
            </a:r>
            <a:endParaRPr lang="en-US" sz="2000" u="none" dirty="0">
              <a:solidFill>
                <a:srgbClr val="000000"/>
              </a:solidFill>
              <a:latin typeface="+mj-lt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05832"/>
              </p:ext>
            </p:extLst>
          </p:nvPr>
        </p:nvGraphicFramePr>
        <p:xfrm>
          <a:off x="0" y="2552699"/>
          <a:ext cx="9144000" cy="3749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67050"/>
                <a:gridCol w="6076950"/>
              </a:tblGrid>
              <a:tr h="258314">
                <a:tc>
                  <a:txBody>
                    <a:bodyPr/>
                    <a:lstStyle/>
                    <a:p>
                      <a:r>
                        <a:rPr lang="en-US" dirty="0" smtClean="0"/>
                        <a:t>ACE 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636938">
                <a:tc>
                  <a:txBody>
                    <a:bodyPr/>
                    <a:lstStyle/>
                    <a:p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ACE_Select_Reactor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Uses the 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select()</a:t>
                      </a:r>
                      <a:r>
                        <a:rPr lang="en-US" dirty="0" smtClean="0"/>
                        <a:t> event </a:t>
                      </a:r>
                      <a:r>
                        <a:rPr lang="en-US" dirty="0" err="1" smtClean="0"/>
                        <a:t>muxer</a:t>
                      </a:r>
                      <a:r>
                        <a:rPr lang="en-US" dirty="0" smtClean="0"/>
                        <a:t> function to detect I/O &amp; timer</a:t>
                      </a:r>
                      <a:r>
                        <a:rPr lang="en-US" baseline="0" dirty="0" smtClean="0"/>
                        <a:t> events; incorporates orderly handling of POSIX signals</a:t>
                      </a:r>
                      <a:endParaRPr lang="en-US" dirty="0"/>
                    </a:p>
                  </a:txBody>
                  <a:tcPr/>
                </a:tc>
              </a:tr>
              <a:tr h="636938">
                <a:tc>
                  <a:txBody>
                    <a:bodyPr/>
                    <a:lstStyle/>
                    <a:p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ACE_TP_Reactor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Uses the Leader/Followers pattern to extend </a:t>
                      </a: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ACE_Select_Reactor</a:t>
                      </a:r>
                      <a:r>
                        <a:rPr lang="en-US" baseline="0" dirty="0" smtClean="0"/>
                        <a:t> event handling to a pool of threads</a:t>
                      </a:r>
                      <a:endParaRPr lang="en-US" dirty="0"/>
                    </a:p>
                  </a:txBody>
                  <a:tcPr/>
                </a:tc>
              </a:tr>
              <a:tr h="636938">
                <a:tc>
                  <a:txBody>
                    <a:bodyPr/>
                    <a:lstStyle/>
                    <a:p>
                      <a:r>
                        <a:rPr lang="en-US" b="1" dirty="0" err="1" smtClean="0">
                          <a:latin typeface="Courier New" pitchFamily="49" charset="0"/>
                          <a:cs typeface="Courier New" pitchFamily="49" charset="0"/>
                        </a:rPr>
                        <a:t>ACE_WFMO_Reactor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Uses the Windows </a:t>
                      </a:r>
                      <a:r>
                        <a:rPr lang="en-US" b="1" dirty="0" err="1" smtClean="0">
                          <a:latin typeface="Courier New" pitchFamily="49" charset="0"/>
                          <a:cs typeface="Courier New" pitchFamily="49" charset="0"/>
                        </a:rPr>
                        <a:t>WaitForMultipleObjects</a:t>
                      </a:r>
                      <a:r>
                        <a:rPr lang="en-US" b="1" dirty="0" smtClean="0">
                          <a:latin typeface="Courier New" pitchFamily="49" charset="0"/>
                          <a:cs typeface="Courier New" pitchFamily="49" charset="0"/>
                        </a:rPr>
                        <a:t>()</a:t>
                      </a:r>
                      <a:r>
                        <a:rPr lang="en-US" dirty="0" smtClean="0"/>
                        <a:t> event </a:t>
                      </a:r>
                      <a:r>
                        <a:rPr lang="en-US" dirty="0" err="1" smtClean="0"/>
                        <a:t>muxer</a:t>
                      </a:r>
                      <a:r>
                        <a:rPr lang="en-US" dirty="0" smtClean="0"/>
                        <a:t> function</a:t>
                      </a:r>
                      <a:r>
                        <a:rPr lang="en-US" baseline="0" dirty="0" smtClean="0"/>
                        <a:t> to detect socket I/O, timeouts, &amp; Windows events</a:t>
                      </a:r>
                      <a:endParaRPr lang="en-US" dirty="0"/>
                    </a:p>
                  </a:txBody>
                  <a:tcPr/>
                </a:tc>
              </a:tr>
              <a:tr h="636938">
                <a:tc>
                  <a:txBody>
                    <a:bodyPr/>
                    <a:lstStyle/>
                    <a:p>
                      <a:r>
                        <a:rPr lang="en-US" b="1" dirty="0" err="1" smtClean="0">
                          <a:latin typeface="Courier New" pitchFamily="49" charset="0"/>
                          <a:cs typeface="Courier New" pitchFamily="49" charset="0"/>
                        </a:rPr>
                        <a:t>ACE_Dev_Poll_Reactor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Uses the UNIX </a:t>
                      </a:r>
                      <a:r>
                        <a:rPr lang="en-US" b="1" dirty="0" smtClean="0">
                          <a:latin typeface="Courier New" pitchFamily="49" charset="0"/>
                          <a:cs typeface="Courier New" pitchFamily="49" charset="0"/>
                        </a:rPr>
                        <a:t>/</a:t>
                      </a:r>
                      <a:r>
                        <a:rPr lang="en-US" b="1" dirty="0" err="1" smtClean="0">
                          <a:latin typeface="Courier New" pitchFamily="49" charset="0"/>
                          <a:cs typeface="Courier New" pitchFamily="49" charset="0"/>
                        </a:rPr>
                        <a:t>dev</a:t>
                      </a:r>
                      <a:r>
                        <a:rPr lang="en-US" b="1" dirty="0" smtClean="0">
                          <a:latin typeface="Courier New" pitchFamily="49" charset="0"/>
                          <a:cs typeface="Courier New" pitchFamily="49" charset="0"/>
                        </a:rPr>
                        <a:t>/poll</a:t>
                      </a:r>
                      <a:r>
                        <a:rPr lang="en-US" dirty="0" smtClean="0"/>
                        <a:t> </a:t>
                      </a:r>
                      <a:r>
                        <a:rPr lang="en-US" baseline="0" dirty="0" smtClean="0"/>
                        <a:t>&amp; </a:t>
                      </a:r>
                      <a:r>
                        <a:rPr lang="en-US" b="1" baseline="0" dirty="0" smtClean="0">
                          <a:latin typeface="Courier New" pitchFamily="49" charset="0"/>
                          <a:cs typeface="Courier New" pitchFamily="49" charset="0"/>
                        </a:rPr>
                        <a:t>/</a:t>
                      </a:r>
                      <a:r>
                        <a:rPr lang="en-US" b="1" baseline="0" dirty="0" err="1" smtClean="0">
                          <a:latin typeface="Courier New" pitchFamily="49" charset="0"/>
                          <a:cs typeface="Courier New" pitchFamily="49" charset="0"/>
                        </a:rPr>
                        <a:t>dev</a:t>
                      </a:r>
                      <a:r>
                        <a:rPr lang="en-US" b="1" baseline="0" dirty="0" smtClean="0">
                          <a:latin typeface="Courier New" pitchFamily="49" charset="0"/>
                          <a:cs typeface="Courier New" pitchFamily="49" charset="0"/>
                        </a:rPr>
                        <a:t>/</a:t>
                      </a:r>
                      <a:r>
                        <a:rPr lang="en-US" b="1" baseline="0" dirty="0" err="1" smtClean="0">
                          <a:latin typeface="Courier New" pitchFamily="49" charset="0"/>
                          <a:cs typeface="Courier New" pitchFamily="49" charset="0"/>
                        </a:rPr>
                        <a:t>epoll</a:t>
                      </a:r>
                      <a:r>
                        <a:rPr lang="en-US" dirty="0" smtClean="0"/>
                        <a:t> </a:t>
                      </a:r>
                      <a:r>
                        <a:rPr lang="en-US" baseline="0" dirty="0" smtClean="0"/>
                        <a:t>event </a:t>
                      </a:r>
                      <a:r>
                        <a:rPr lang="en-US" baseline="0" dirty="0" err="1" smtClean="0"/>
                        <a:t>muxer</a:t>
                      </a:r>
                      <a:r>
                        <a:rPr lang="en-US" baseline="0" dirty="0" smtClean="0"/>
                        <a:t> functions that are more scalable than 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select()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0" y="3810000"/>
            <a:ext cx="9144000" cy="904875"/>
          </a:xfrm>
          <a:prstGeom prst="roundRect">
            <a:avLst>
              <a:gd name="adj" fmla="val 9299"/>
            </a:avLst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78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ACE Reactor </a:t>
            </a:r>
            <a:r>
              <a:rPr lang="en-US" dirty="0" smtClean="0"/>
              <a:t>Implementations</a:t>
            </a:r>
            <a:endParaRPr lang="en-US" dirty="0"/>
          </a:p>
        </p:txBody>
      </p:sp>
      <p:sp>
        <p:nvSpPr>
          <p:cNvPr id="2575365" name="Text Box 5"/>
          <p:cNvSpPr txBox="1">
            <a:spLocks noChangeArrowheads="1"/>
          </p:cNvSpPr>
          <p:nvPr/>
        </p:nvSpPr>
        <p:spPr bwMode="auto">
          <a:xfrm>
            <a:off x="0" y="1020763"/>
            <a:ext cx="91440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12713" indent="-112713"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44488" indent="-1111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The ACE </a:t>
            </a:r>
            <a: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Reactor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 framework was designed for extensibility</a:t>
            </a:r>
          </a:p>
          <a:p>
            <a:pPr marL="4572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Internally it uses the </a:t>
            </a:r>
            <a:r>
              <a:rPr lang="en-US" sz="2000" i="1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Bridge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pattern &amp; there are nearly a dozen reactor implementations in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ACE</a:t>
            </a:r>
          </a:p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The most common Reactor implementations include:</a:t>
            </a:r>
            <a:endParaRPr lang="en-US" sz="2000" u="none" dirty="0">
              <a:solidFill>
                <a:srgbClr val="000000"/>
              </a:solidFill>
              <a:latin typeface="+mj-lt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025003"/>
              </p:ext>
            </p:extLst>
          </p:nvPr>
        </p:nvGraphicFramePr>
        <p:xfrm>
          <a:off x="0" y="2552699"/>
          <a:ext cx="9144000" cy="3749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67050"/>
                <a:gridCol w="6076950"/>
              </a:tblGrid>
              <a:tr h="258314">
                <a:tc>
                  <a:txBody>
                    <a:bodyPr/>
                    <a:lstStyle/>
                    <a:p>
                      <a:r>
                        <a:rPr lang="en-US" dirty="0" smtClean="0"/>
                        <a:t>ACE 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636938">
                <a:tc>
                  <a:txBody>
                    <a:bodyPr/>
                    <a:lstStyle/>
                    <a:p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ACE_Select_Reactor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Uses the 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select()</a:t>
                      </a:r>
                      <a:r>
                        <a:rPr lang="en-US" dirty="0" smtClean="0"/>
                        <a:t> event </a:t>
                      </a:r>
                      <a:r>
                        <a:rPr lang="en-US" dirty="0" err="1" smtClean="0"/>
                        <a:t>muxer</a:t>
                      </a:r>
                      <a:r>
                        <a:rPr lang="en-US" dirty="0" smtClean="0"/>
                        <a:t> function to detect I/O &amp; timer</a:t>
                      </a:r>
                      <a:r>
                        <a:rPr lang="en-US" baseline="0" dirty="0" smtClean="0"/>
                        <a:t> events; incorporates orderly handling of POSIX signals</a:t>
                      </a:r>
                      <a:endParaRPr lang="en-US" dirty="0"/>
                    </a:p>
                  </a:txBody>
                  <a:tcPr/>
                </a:tc>
              </a:tr>
              <a:tr h="636938">
                <a:tc>
                  <a:txBody>
                    <a:bodyPr/>
                    <a:lstStyle/>
                    <a:p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ACE_TP_Reactor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Uses the Leader/Followers pattern to extend </a:t>
                      </a: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ACE_Select_Reactor</a:t>
                      </a:r>
                      <a:r>
                        <a:rPr lang="en-US" baseline="0" dirty="0" smtClean="0"/>
                        <a:t> event handling to a pool of threads</a:t>
                      </a:r>
                      <a:endParaRPr lang="en-US" dirty="0"/>
                    </a:p>
                  </a:txBody>
                  <a:tcPr/>
                </a:tc>
              </a:tr>
              <a:tr h="636938">
                <a:tc>
                  <a:txBody>
                    <a:bodyPr/>
                    <a:lstStyle/>
                    <a:p>
                      <a:r>
                        <a:rPr lang="en-US" b="1" dirty="0" err="1" smtClean="0">
                          <a:latin typeface="Courier New" pitchFamily="49" charset="0"/>
                          <a:cs typeface="Courier New" pitchFamily="49" charset="0"/>
                        </a:rPr>
                        <a:t>ACE_WFMO_Reactor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Uses the Windows </a:t>
                      </a:r>
                      <a:r>
                        <a:rPr lang="en-US" b="1" dirty="0" err="1" smtClean="0">
                          <a:latin typeface="Courier New" pitchFamily="49" charset="0"/>
                          <a:cs typeface="Courier New" pitchFamily="49" charset="0"/>
                        </a:rPr>
                        <a:t>WaitForMultipleObjects</a:t>
                      </a:r>
                      <a:r>
                        <a:rPr lang="en-US" b="1" dirty="0" smtClean="0">
                          <a:latin typeface="Courier New" pitchFamily="49" charset="0"/>
                          <a:cs typeface="Courier New" pitchFamily="49" charset="0"/>
                        </a:rPr>
                        <a:t>()</a:t>
                      </a:r>
                      <a:r>
                        <a:rPr lang="en-US" dirty="0" smtClean="0"/>
                        <a:t> event </a:t>
                      </a:r>
                      <a:r>
                        <a:rPr lang="en-US" dirty="0" err="1" smtClean="0"/>
                        <a:t>muxer</a:t>
                      </a:r>
                      <a:r>
                        <a:rPr lang="en-US" dirty="0" smtClean="0"/>
                        <a:t> function</a:t>
                      </a:r>
                      <a:r>
                        <a:rPr lang="en-US" baseline="0" dirty="0" smtClean="0"/>
                        <a:t> to detect socket I/O, timeouts, &amp; Windows events</a:t>
                      </a:r>
                      <a:endParaRPr lang="en-US" dirty="0"/>
                    </a:p>
                  </a:txBody>
                  <a:tcPr/>
                </a:tc>
              </a:tr>
              <a:tr h="636938">
                <a:tc>
                  <a:txBody>
                    <a:bodyPr/>
                    <a:lstStyle/>
                    <a:p>
                      <a:r>
                        <a:rPr lang="en-US" b="1" dirty="0" err="1" smtClean="0">
                          <a:latin typeface="Courier New" pitchFamily="49" charset="0"/>
                          <a:cs typeface="Courier New" pitchFamily="49" charset="0"/>
                        </a:rPr>
                        <a:t>ACE_Dev_Poll_Reactor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Uses the UNIX </a:t>
                      </a:r>
                      <a:r>
                        <a:rPr lang="en-US" b="1" dirty="0" smtClean="0">
                          <a:latin typeface="Courier New" pitchFamily="49" charset="0"/>
                          <a:cs typeface="Courier New" pitchFamily="49" charset="0"/>
                        </a:rPr>
                        <a:t>/</a:t>
                      </a:r>
                      <a:r>
                        <a:rPr lang="en-US" b="1" dirty="0" err="1" smtClean="0">
                          <a:latin typeface="Courier New" pitchFamily="49" charset="0"/>
                          <a:cs typeface="Courier New" pitchFamily="49" charset="0"/>
                        </a:rPr>
                        <a:t>dev</a:t>
                      </a:r>
                      <a:r>
                        <a:rPr lang="en-US" b="1" dirty="0" smtClean="0">
                          <a:latin typeface="Courier New" pitchFamily="49" charset="0"/>
                          <a:cs typeface="Courier New" pitchFamily="49" charset="0"/>
                        </a:rPr>
                        <a:t>/poll</a:t>
                      </a:r>
                      <a:r>
                        <a:rPr lang="en-US" dirty="0" smtClean="0"/>
                        <a:t> </a:t>
                      </a:r>
                      <a:r>
                        <a:rPr lang="en-US" baseline="0" dirty="0" smtClean="0"/>
                        <a:t>&amp; </a:t>
                      </a:r>
                      <a:r>
                        <a:rPr lang="en-US" b="1" baseline="0" dirty="0" smtClean="0">
                          <a:latin typeface="Courier New" pitchFamily="49" charset="0"/>
                          <a:cs typeface="Courier New" pitchFamily="49" charset="0"/>
                        </a:rPr>
                        <a:t>/</a:t>
                      </a:r>
                      <a:r>
                        <a:rPr lang="en-US" b="1" baseline="0" dirty="0" err="1" smtClean="0">
                          <a:latin typeface="Courier New" pitchFamily="49" charset="0"/>
                          <a:cs typeface="Courier New" pitchFamily="49" charset="0"/>
                        </a:rPr>
                        <a:t>dev</a:t>
                      </a:r>
                      <a:r>
                        <a:rPr lang="en-US" b="1" baseline="0" dirty="0" smtClean="0">
                          <a:latin typeface="Courier New" pitchFamily="49" charset="0"/>
                          <a:cs typeface="Courier New" pitchFamily="49" charset="0"/>
                        </a:rPr>
                        <a:t>/</a:t>
                      </a:r>
                      <a:r>
                        <a:rPr lang="en-US" b="1" baseline="0" dirty="0" err="1" smtClean="0">
                          <a:latin typeface="Courier New" pitchFamily="49" charset="0"/>
                          <a:cs typeface="Courier New" pitchFamily="49" charset="0"/>
                        </a:rPr>
                        <a:t>epoll</a:t>
                      </a:r>
                      <a:r>
                        <a:rPr lang="en-US" dirty="0" smtClean="0"/>
                        <a:t> </a:t>
                      </a:r>
                      <a:r>
                        <a:rPr lang="en-US" baseline="0" dirty="0" smtClean="0"/>
                        <a:t>event </a:t>
                      </a:r>
                      <a:r>
                        <a:rPr lang="en-US" baseline="0" dirty="0" err="1" smtClean="0"/>
                        <a:t>muxer</a:t>
                      </a:r>
                      <a:r>
                        <a:rPr lang="en-US" baseline="0" dirty="0" smtClean="0"/>
                        <a:t> functions that are more scalable than 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select()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0" y="4743450"/>
            <a:ext cx="9144000" cy="904875"/>
          </a:xfrm>
          <a:prstGeom prst="roundRect">
            <a:avLst>
              <a:gd name="adj" fmla="val 9299"/>
            </a:avLst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28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ACE Reactor </a:t>
            </a:r>
            <a:r>
              <a:rPr lang="en-US" dirty="0" smtClean="0"/>
              <a:t>Implementations</a:t>
            </a:r>
            <a:endParaRPr lang="en-US" dirty="0"/>
          </a:p>
        </p:txBody>
      </p:sp>
      <p:sp>
        <p:nvSpPr>
          <p:cNvPr id="2575365" name="Text Box 5"/>
          <p:cNvSpPr txBox="1">
            <a:spLocks noChangeArrowheads="1"/>
          </p:cNvSpPr>
          <p:nvPr/>
        </p:nvSpPr>
        <p:spPr bwMode="auto">
          <a:xfrm>
            <a:off x="0" y="1020763"/>
            <a:ext cx="91440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12713" indent="-112713"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44488" indent="-1111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The ACE </a:t>
            </a:r>
            <a: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Reactor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 framework was designed for extensibility</a:t>
            </a:r>
          </a:p>
          <a:p>
            <a:pPr marL="4572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Internally it uses the </a:t>
            </a:r>
            <a:r>
              <a:rPr lang="en-US" sz="2000" i="1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Bridge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pattern &amp; there are nearly a dozen reactor implementations in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ACE</a:t>
            </a:r>
          </a:p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The most common Reactor implementations include:</a:t>
            </a:r>
            <a:endParaRPr lang="en-US" sz="2000" u="none" dirty="0">
              <a:solidFill>
                <a:srgbClr val="000000"/>
              </a:solidFill>
              <a:latin typeface="+mj-lt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981378"/>
              </p:ext>
            </p:extLst>
          </p:nvPr>
        </p:nvGraphicFramePr>
        <p:xfrm>
          <a:off x="0" y="2552699"/>
          <a:ext cx="9144000" cy="3749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67050"/>
                <a:gridCol w="6076950"/>
              </a:tblGrid>
              <a:tr h="258314">
                <a:tc>
                  <a:txBody>
                    <a:bodyPr/>
                    <a:lstStyle/>
                    <a:p>
                      <a:r>
                        <a:rPr lang="en-US" dirty="0" smtClean="0"/>
                        <a:t>ACE 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636938">
                <a:tc>
                  <a:txBody>
                    <a:bodyPr/>
                    <a:lstStyle/>
                    <a:p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ACE_Select_Reactor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Uses the 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select()</a:t>
                      </a:r>
                      <a:r>
                        <a:rPr lang="en-US" dirty="0" smtClean="0"/>
                        <a:t> event </a:t>
                      </a:r>
                      <a:r>
                        <a:rPr lang="en-US" dirty="0" err="1" smtClean="0"/>
                        <a:t>muxer</a:t>
                      </a:r>
                      <a:r>
                        <a:rPr lang="en-US" dirty="0" smtClean="0"/>
                        <a:t> function to detect I/O &amp; timer</a:t>
                      </a:r>
                      <a:r>
                        <a:rPr lang="en-US" baseline="0" dirty="0" smtClean="0"/>
                        <a:t> events; incorporates orderly handling of POSIX signals</a:t>
                      </a:r>
                      <a:endParaRPr lang="en-US" dirty="0"/>
                    </a:p>
                  </a:txBody>
                  <a:tcPr/>
                </a:tc>
              </a:tr>
              <a:tr h="636938">
                <a:tc>
                  <a:txBody>
                    <a:bodyPr/>
                    <a:lstStyle/>
                    <a:p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ACE_TP_Reactor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Uses the Leader/Followers pattern to extend </a:t>
                      </a: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ACE_Select_Reactor</a:t>
                      </a:r>
                      <a:r>
                        <a:rPr lang="en-US" baseline="0" dirty="0" smtClean="0"/>
                        <a:t> event handling to a pool of threads</a:t>
                      </a:r>
                      <a:endParaRPr lang="en-US" dirty="0"/>
                    </a:p>
                  </a:txBody>
                  <a:tcPr/>
                </a:tc>
              </a:tr>
              <a:tr h="636938">
                <a:tc>
                  <a:txBody>
                    <a:bodyPr/>
                    <a:lstStyle/>
                    <a:p>
                      <a:r>
                        <a:rPr lang="en-US" b="1" dirty="0" err="1" smtClean="0">
                          <a:latin typeface="Courier New" pitchFamily="49" charset="0"/>
                          <a:cs typeface="Courier New" pitchFamily="49" charset="0"/>
                        </a:rPr>
                        <a:t>ACE_WFMO_Reactor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Uses the Windows </a:t>
                      </a:r>
                      <a:r>
                        <a:rPr lang="en-US" b="1" dirty="0" err="1" smtClean="0">
                          <a:latin typeface="Courier New" pitchFamily="49" charset="0"/>
                          <a:cs typeface="Courier New" pitchFamily="49" charset="0"/>
                        </a:rPr>
                        <a:t>WaitForMultipleObjects</a:t>
                      </a:r>
                      <a:r>
                        <a:rPr lang="en-US" b="1" dirty="0" smtClean="0">
                          <a:latin typeface="Courier New" pitchFamily="49" charset="0"/>
                          <a:cs typeface="Courier New" pitchFamily="49" charset="0"/>
                        </a:rPr>
                        <a:t>()</a:t>
                      </a:r>
                      <a:r>
                        <a:rPr lang="en-US" dirty="0" smtClean="0"/>
                        <a:t> event </a:t>
                      </a:r>
                      <a:r>
                        <a:rPr lang="en-US" dirty="0" err="1" smtClean="0"/>
                        <a:t>muxer</a:t>
                      </a:r>
                      <a:r>
                        <a:rPr lang="en-US" dirty="0" smtClean="0"/>
                        <a:t> function</a:t>
                      </a:r>
                      <a:r>
                        <a:rPr lang="en-US" baseline="0" dirty="0" smtClean="0"/>
                        <a:t> to detect socket I/O, timeouts, &amp; Windows events</a:t>
                      </a:r>
                      <a:endParaRPr lang="en-US" dirty="0"/>
                    </a:p>
                  </a:txBody>
                  <a:tcPr/>
                </a:tc>
              </a:tr>
              <a:tr h="636938">
                <a:tc>
                  <a:txBody>
                    <a:bodyPr/>
                    <a:lstStyle/>
                    <a:p>
                      <a:r>
                        <a:rPr lang="en-US" b="1" dirty="0" err="1" smtClean="0">
                          <a:latin typeface="Courier New" pitchFamily="49" charset="0"/>
                          <a:cs typeface="Courier New" pitchFamily="49" charset="0"/>
                        </a:rPr>
                        <a:t>ACE_Dev_Poll_Reactor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Uses the Solaris </a:t>
                      </a:r>
                      <a:r>
                        <a:rPr lang="en-US" b="1" dirty="0" smtClean="0">
                          <a:latin typeface="Courier New" pitchFamily="49" charset="0"/>
                          <a:cs typeface="Courier New" pitchFamily="49" charset="0"/>
                        </a:rPr>
                        <a:t>/</a:t>
                      </a:r>
                      <a:r>
                        <a:rPr lang="en-US" b="1" dirty="0" err="1" smtClean="0">
                          <a:latin typeface="Courier New" pitchFamily="49" charset="0"/>
                          <a:cs typeface="Courier New" pitchFamily="49" charset="0"/>
                        </a:rPr>
                        <a:t>dev</a:t>
                      </a:r>
                      <a:r>
                        <a:rPr lang="en-US" b="1" dirty="0" smtClean="0">
                          <a:latin typeface="Courier New" pitchFamily="49" charset="0"/>
                          <a:cs typeface="Courier New" pitchFamily="49" charset="0"/>
                        </a:rPr>
                        <a:t>/poll</a:t>
                      </a:r>
                      <a:r>
                        <a:rPr lang="en-US" dirty="0" smtClean="0"/>
                        <a:t> </a:t>
                      </a:r>
                      <a:r>
                        <a:rPr lang="en-US" baseline="0" dirty="0" smtClean="0"/>
                        <a:t>&amp; Linux </a:t>
                      </a:r>
                      <a:r>
                        <a:rPr lang="en-US" b="1" baseline="0" dirty="0" smtClean="0">
                          <a:latin typeface="Courier New" pitchFamily="49" charset="0"/>
                          <a:cs typeface="Courier New" pitchFamily="49" charset="0"/>
                        </a:rPr>
                        <a:t>/</a:t>
                      </a:r>
                      <a:r>
                        <a:rPr lang="en-US" b="1" baseline="0" dirty="0" err="1" smtClean="0">
                          <a:latin typeface="Courier New" pitchFamily="49" charset="0"/>
                          <a:cs typeface="Courier New" pitchFamily="49" charset="0"/>
                        </a:rPr>
                        <a:t>dev</a:t>
                      </a:r>
                      <a:r>
                        <a:rPr lang="en-US" b="1" baseline="0" dirty="0" smtClean="0">
                          <a:latin typeface="Courier New" pitchFamily="49" charset="0"/>
                          <a:cs typeface="Courier New" pitchFamily="49" charset="0"/>
                        </a:rPr>
                        <a:t>/</a:t>
                      </a:r>
                      <a:r>
                        <a:rPr lang="en-US" b="1" baseline="0" dirty="0" err="1" smtClean="0">
                          <a:latin typeface="Courier New" pitchFamily="49" charset="0"/>
                          <a:cs typeface="Courier New" pitchFamily="49" charset="0"/>
                        </a:rPr>
                        <a:t>epoll</a:t>
                      </a:r>
                      <a:r>
                        <a:rPr lang="en-US" dirty="0" smtClean="0"/>
                        <a:t> </a:t>
                      </a:r>
                      <a:r>
                        <a:rPr lang="en-US" baseline="0" dirty="0" smtClean="0"/>
                        <a:t>event </a:t>
                      </a:r>
                      <a:r>
                        <a:rPr lang="en-US" baseline="0" dirty="0" err="1" smtClean="0"/>
                        <a:t>muxer</a:t>
                      </a:r>
                      <a:r>
                        <a:rPr lang="en-US" baseline="0" dirty="0" smtClean="0"/>
                        <a:t> functions that are more scalable than 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select()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0" y="5619750"/>
            <a:ext cx="9144000" cy="695325"/>
          </a:xfrm>
          <a:prstGeom prst="roundRect">
            <a:avLst>
              <a:gd name="adj" fmla="val 9299"/>
            </a:avLst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49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8124" y="980123"/>
            <a:ext cx="3963801" cy="2708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u="none" dirty="0" smtClean="0">
                <a:latin typeface="+mj-lt"/>
              </a:rPr>
              <a:t>The </a:t>
            </a:r>
            <a:r>
              <a:rPr lang="en-US" sz="2000" u="none" dirty="0">
                <a:latin typeface="+mj-lt"/>
              </a:rPr>
              <a:t>ACE </a:t>
            </a:r>
            <a:r>
              <a:rPr lang="en-US" sz="2000" i="1" u="none" dirty="0">
                <a:latin typeface="+mj-lt"/>
              </a:rPr>
              <a:t>Reactor</a:t>
            </a:r>
            <a:r>
              <a:rPr lang="en-US" sz="2000" u="none" dirty="0">
                <a:latin typeface="+mj-lt"/>
              </a:rPr>
              <a:t> </a:t>
            </a:r>
            <a:r>
              <a:rPr lang="en-US" sz="2000" u="none" dirty="0" smtClean="0">
                <a:latin typeface="+mj-lt"/>
              </a:rPr>
              <a:t>framework</a:t>
            </a:r>
          </a:p>
          <a:p>
            <a:pPr marL="228600" indent="-2286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u="none" dirty="0" smtClean="0">
                <a:latin typeface="+mj-lt"/>
              </a:rPr>
              <a:t>Simplifies </a:t>
            </a:r>
            <a:r>
              <a:rPr lang="en-US" sz="2000" u="none" dirty="0">
                <a:latin typeface="+mj-lt"/>
              </a:rPr>
              <a:t>the development </a:t>
            </a:r>
            <a:r>
              <a:rPr lang="en-US" sz="2000" u="none" dirty="0" smtClean="0">
                <a:latin typeface="+mj-lt"/>
              </a:rPr>
              <a:t/>
            </a:r>
            <a:br>
              <a:rPr lang="en-US" sz="2000" u="none" dirty="0" smtClean="0">
                <a:latin typeface="+mj-lt"/>
              </a:rPr>
            </a:br>
            <a:r>
              <a:rPr lang="en-US" sz="2000" u="none" dirty="0" smtClean="0">
                <a:latin typeface="+mj-lt"/>
              </a:rPr>
              <a:t>of concise, correct</a:t>
            </a:r>
            <a:r>
              <a:rPr lang="en-US" sz="2000" u="none" dirty="0">
                <a:latin typeface="+mj-lt"/>
              </a:rPr>
              <a:t>, portable, </a:t>
            </a:r>
            <a:r>
              <a:rPr lang="en-US" sz="2000" u="none" dirty="0" smtClean="0">
                <a:latin typeface="+mj-lt"/>
              </a:rPr>
              <a:t/>
            </a:r>
            <a:br>
              <a:rPr lang="en-US" sz="2000" u="none" dirty="0" smtClean="0">
                <a:latin typeface="+mj-lt"/>
              </a:rPr>
            </a:br>
            <a:r>
              <a:rPr lang="en-US" sz="2000" u="none" dirty="0" smtClean="0">
                <a:latin typeface="+mj-lt"/>
              </a:rPr>
              <a:t>&amp; efficient </a:t>
            </a:r>
            <a:r>
              <a:rPr lang="en-US" sz="2000" u="none" dirty="0">
                <a:latin typeface="+mj-lt"/>
              </a:rPr>
              <a:t>event-driven networked </a:t>
            </a:r>
            <a:r>
              <a:rPr lang="en-US" sz="2000" u="none" dirty="0" smtClean="0">
                <a:latin typeface="+mj-lt"/>
              </a:rPr>
              <a:t>apps </a:t>
            </a:r>
          </a:p>
          <a:p>
            <a:pPr marL="457200" indent="-2286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u="none" dirty="0" smtClean="0">
                <a:latin typeface="+mj-lt"/>
              </a:rPr>
              <a:t>Encapsulates OS </a:t>
            </a:r>
            <a:r>
              <a:rPr lang="en-US" sz="2000" u="none" dirty="0">
                <a:latin typeface="+mj-lt"/>
              </a:rPr>
              <a:t>event </a:t>
            </a:r>
            <a:r>
              <a:rPr lang="en-US" sz="2000" u="none" dirty="0" smtClean="0">
                <a:latin typeface="+mj-lt"/>
              </a:rPr>
              <a:t/>
            </a:r>
            <a:br>
              <a:rPr lang="en-US" sz="2000" u="none" dirty="0" smtClean="0">
                <a:latin typeface="+mj-lt"/>
              </a:rPr>
            </a:br>
            <a:r>
              <a:rPr lang="en-US" sz="2000" u="none" dirty="0" err="1" smtClean="0">
                <a:latin typeface="+mj-lt"/>
              </a:rPr>
              <a:t>muxing</a:t>
            </a:r>
            <a:r>
              <a:rPr lang="en-US" sz="2000" u="none" dirty="0" smtClean="0">
                <a:latin typeface="+mj-lt"/>
              </a:rPr>
              <a:t> mechanisms </a:t>
            </a:r>
            <a:r>
              <a:rPr lang="en-US" sz="2000" u="none" dirty="0">
                <a:latin typeface="+mj-lt"/>
              </a:rPr>
              <a:t>within </a:t>
            </a:r>
            <a:r>
              <a:rPr lang="en-US" sz="2000" u="none" dirty="0" smtClean="0">
                <a:latin typeface="+mj-lt"/>
              </a:rPr>
              <a:t/>
            </a:r>
            <a:br>
              <a:rPr lang="en-US" sz="2000" u="none" dirty="0" smtClean="0">
                <a:latin typeface="+mj-lt"/>
              </a:rPr>
            </a:br>
            <a:r>
              <a:rPr lang="en-US" sz="2000" u="none" dirty="0" smtClean="0">
                <a:latin typeface="+mj-lt"/>
              </a:rPr>
              <a:t>an OO </a:t>
            </a:r>
            <a:r>
              <a:rPr lang="en-US" sz="2000" u="none" dirty="0">
                <a:latin typeface="+mj-lt"/>
              </a:rPr>
              <a:t>C++ </a:t>
            </a:r>
            <a:r>
              <a:rPr lang="en-US" sz="2000" u="none" dirty="0" smtClean="0">
                <a:latin typeface="+mj-lt"/>
              </a:rPr>
              <a:t>interface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3743325" y="1098551"/>
            <a:ext cx="5373774" cy="192834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257811" y="2960048"/>
            <a:ext cx="1946437" cy="142145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 96"/>
          <p:cNvSpPr>
            <a:spLocks noChangeArrowheads="1"/>
          </p:cNvSpPr>
          <p:nvPr/>
        </p:nvSpPr>
        <p:spPr bwMode="auto">
          <a:xfrm>
            <a:off x="7429555" y="1743606"/>
            <a:ext cx="1559949" cy="92392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95"/>
          <p:cNvSpPr>
            <a:spLocks noChangeArrowheads="1"/>
          </p:cNvSpPr>
          <p:nvPr/>
        </p:nvSpPr>
        <p:spPr bwMode="auto">
          <a:xfrm>
            <a:off x="7411274" y="1754737"/>
            <a:ext cx="1677250" cy="863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handle_input</a:t>
            </a:r>
            <a:r>
              <a:rPr lang="en-GB" sz="1400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()</a:t>
            </a: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handle_timeout</a:t>
            </a:r>
            <a:r>
              <a:rPr lang="en-GB" sz="1400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()</a:t>
            </a: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…</a:t>
            </a:r>
            <a:endParaRPr lang="en-US" sz="1400" i="1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get_handle</a:t>
            </a:r>
            <a:r>
              <a:rPr lang="en-GB" sz="1400" i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i="1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782850" y="2166800"/>
            <a:ext cx="800762" cy="413652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Rectangle 104"/>
          <p:cNvSpPr>
            <a:spLocks noChangeArrowheads="1"/>
          </p:cNvSpPr>
          <p:nvPr/>
        </p:nvSpPr>
        <p:spPr bwMode="auto">
          <a:xfrm>
            <a:off x="7396755" y="5426172"/>
            <a:ext cx="1555364" cy="50812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100"/>
          <p:cNvSpPr>
            <a:spLocks noChangeArrowheads="1"/>
          </p:cNvSpPr>
          <p:nvPr/>
        </p:nvSpPr>
        <p:spPr bwMode="auto">
          <a:xfrm>
            <a:off x="6618646" y="3987536"/>
            <a:ext cx="1559949" cy="521845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 bwMode="auto">
          <a:xfrm>
            <a:off x="4925719" y="2572100"/>
            <a:ext cx="0" cy="61758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>
            <a:off x="8139780" y="2663254"/>
            <a:ext cx="0" cy="446934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Rectangle 98"/>
          <p:cNvSpPr>
            <a:spLocks noChangeArrowheads="1"/>
          </p:cNvSpPr>
          <p:nvPr/>
        </p:nvSpPr>
        <p:spPr bwMode="auto">
          <a:xfrm>
            <a:off x="6618646" y="3397209"/>
            <a:ext cx="1559949" cy="590327"/>
          </a:xfrm>
          <a:prstGeom prst="rect">
            <a:avLst/>
          </a:prstGeom>
          <a:solidFill>
            <a:srgbClr val="FFCC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Rectangle 102"/>
          <p:cNvSpPr>
            <a:spLocks noChangeArrowheads="1"/>
          </p:cNvSpPr>
          <p:nvPr/>
        </p:nvSpPr>
        <p:spPr bwMode="auto">
          <a:xfrm>
            <a:off x="7392170" y="4835845"/>
            <a:ext cx="1559949" cy="590327"/>
          </a:xfrm>
          <a:prstGeom prst="rect">
            <a:avLst/>
          </a:prstGeom>
          <a:solidFill>
            <a:srgbClr val="FFCC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Rectangle 94"/>
          <p:cNvSpPr>
            <a:spLocks noChangeArrowheads="1"/>
          </p:cNvSpPr>
          <p:nvPr/>
        </p:nvSpPr>
        <p:spPr bwMode="auto">
          <a:xfrm>
            <a:off x="7429555" y="1238249"/>
            <a:ext cx="1559949" cy="505355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Rectangle 55"/>
          <p:cNvSpPr>
            <a:spLocks noChangeArrowheads="1"/>
          </p:cNvSpPr>
          <p:nvPr/>
        </p:nvSpPr>
        <p:spPr bwMode="auto">
          <a:xfrm>
            <a:off x="7036522" y="3097974"/>
            <a:ext cx="18281" cy="293129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Rectangle 56"/>
          <p:cNvSpPr>
            <a:spLocks noChangeArrowheads="1"/>
          </p:cNvSpPr>
          <p:nvPr/>
        </p:nvSpPr>
        <p:spPr bwMode="auto">
          <a:xfrm>
            <a:off x="7036522" y="3097974"/>
            <a:ext cx="1553855" cy="2442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Rectangle 61"/>
          <p:cNvSpPr>
            <a:spLocks noChangeArrowheads="1"/>
          </p:cNvSpPr>
          <p:nvPr/>
        </p:nvSpPr>
        <p:spPr bwMode="auto">
          <a:xfrm>
            <a:off x="5389740" y="1666252"/>
            <a:ext cx="2030676" cy="2442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Rectangle 66"/>
          <p:cNvSpPr>
            <a:spLocks noChangeArrowheads="1"/>
          </p:cNvSpPr>
          <p:nvPr/>
        </p:nvSpPr>
        <p:spPr bwMode="auto">
          <a:xfrm>
            <a:off x="5915320" y="2255960"/>
            <a:ext cx="59631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</a:t>
            </a:r>
            <a:endParaRPr lang="en-US" sz="2000" b="1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Rectangle 72"/>
          <p:cNvSpPr>
            <a:spLocks noChangeArrowheads="1"/>
          </p:cNvSpPr>
          <p:nvPr/>
        </p:nvSpPr>
        <p:spPr bwMode="auto">
          <a:xfrm>
            <a:off x="5389740" y="2350217"/>
            <a:ext cx="383893" cy="2442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ectangle 73"/>
          <p:cNvSpPr>
            <a:spLocks noChangeArrowheads="1"/>
          </p:cNvSpPr>
          <p:nvPr/>
        </p:nvSpPr>
        <p:spPr bwMode="auto">
          <a:xfrm>
            <a:off x="6596263" y="2350217"/>
            <a:ext cx="824152" cy="2442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Rectangle 74"/>
          <p:cNvSpPr>
            <a:spLocks noChangeArrowheads="1"/>
          </p:cNvSpPr>
          <p:nvPr/>
        </p:nvSpPr>
        <p:spPr bwMode="auto">
          <a:xfrm>
            <a:off x="6651105" y="2105944"/>
            <a:ext cx="41838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u="none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owns</a:t>
            </a:r>
            <a:endParaRPr lang="en-US" sz="24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Rectangle 75"/>
          <p:cNvSpPr>
            <a:spLocks noChangeArrowheads="1"/>
          </p:cNvSpPr>
          <p:nvPr/>
        </p:nvSpPr>
        <p:spPr bwMode="auto">
          <a:xfrm>
            <a:off x="6491488" y="1739535"/>
            <a:ext cx="85600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dispatches</a:t>
            </a:r>
            <a:endParaRPr lang="en-US" sz="2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Rectangle 76"/>
          <p:cNvSpPr>
            <a:spLocks noChangeArrowheads="1"/>
          </p:cNvSpPr>
          <p:nvPr/>
        </p:nvSpPr>
        <p:spPr bwMode="auto">
          <a:xfrm>
            <a:off x="7255889" y="1419943"/>
            <a:ext cx="1202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u="none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*</a:t>
            </a:r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Rectangle 77"/>
          <p:cNvSpPr>
            <a:spLocks noChangeArrowheads="1"/>
          </p:cNvSpPr>
          <p:nvPr/>
        </p:nvSpPr>
        <p:spPr bwMode="auto">
          <a:xfrm>
            <a:off x="6396125" y="2620953"/>
            <a:ext cx="56746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notifies</a:t>
            </a:r>
            <a:endParaRPr lang="en-US" sz="2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Rectangle 78"/>
          <p:cNvSpPr>
            <a:spLocks noChangeArrowheads="1"/>
          </p:cNvSpPr>
          <p:nvPr/>
        </p:nvSpPr>
        <p:spPr bwMode="auto">
          <a:xfrm>
            <a:off x="5877443" y="3819928"/>
            <a:ext cx="292490" cy="2442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Rectangle 79"/>
          <p:cNvSpPr>
            <a:spLocks noChangeArrowheads="1"/>
          </p:cNvSpPr>
          <p:nvPr/>
        </p:nvSpPr>
        <p:spPr bwMode="auto">
          <a:xfrm>
            <a:off x="6148597" y="2572098"/>
            <a:ext cx="18281" cy="124783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Rectangle 80"/>
          <p:cNvSpPr>
            <a:spLocks noChangeArrowheads="1"/>
          </p:cNvSpPr>
          <p:nvPr/>
        </p:nvSpPr>
        <p:spPr bwMode="auto">
          <a:xfrm>
            <a:off x="6220199" y="2547672"/>
            <a:ext cx="1202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*</a:t>
            </a:r>
            <a:endParaRPr lang="en-US" sz="20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Rectangle 81"/>
          <p:cNvSpPr>
            <a:spLocks noChangeArrowheads="1"/>
          </p:cNvSpPr>
          <p:nvPr/>
        </p:nvSpPr>
        <p:spPr bwMode="auto">
          <a:xfrm>
            <a:off x="5609108" y="2105944"/>
            <a:ext cx="1202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u="none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*</a:t>
            </a:r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Freeform 85"/>
          <p:cNvSpPr>
            <a:spLocks/>
          </p:cNvSpPr>
          <p:nvPr/>
        </p:nvSpPr>
        <p:spPr bwMode="auto">
          <a:xfrm>
            <a:off x="5636605" y="2865226"/>
            <a:ext cx="18281" cy="24427"/>
          </a:xfrm>
          <a:custGeom>
            <a:avLst/>
            <a:gdLst>
              <a:gd name="T0" fmla="*/ 0 w 12"/>
              <a:gd name="T1" fmla="*/ 0 h 12"/>
              <a:gd name="T2" fmla="*/ 0 w 12"/>
              <a:gd name="T3" fmla="*/ 0 h 12"/>
              <a:gd name="T4" fmla="*/ 14421168 w 12"/>
              <a:gd name="T5" fmla="*/ 20687627 h 12"/>
              <a:gd name="T6" fmla="*/ 14421168 w 12"/>
              <a:gd name="T7" fmla="*/ 20687627 h 12"/>
              <a:gd name="T8" fmla="*/ 0 w 12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"/>
              <a:gd name="T16" fmla="*/ 0 h 12"/>
              <a:gd name="T17" fmla="*/ 12 w 12"/>
              <a:gd name="T18" fmla="*/ 12 h 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" h="12">
                <a:moveTo>
                  <a:pt x="0" y="0"/>
                </a:moveTo>
                <a:lnTo>
                  <a:pt x="0" y="0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36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Freeform 86"/>
          <p:cNvSpPr>
            <a:spLocks/>
          </p:cNvSpPr>
          <p:nvPr/>
        </p:nvSpPr>
        <p:spPr bwMode="auto">
          <a:xfrm>
            <a:off x="5691446" y="2743090"/>
            <a:ext cx="18281" cy="24427"/>
          </a:xfrm>
          <a:custGeom>
            <a:avLst/>
            <a:gdLst>
              <a:gd name="T0" fmla="*/ 0 w 12"/>
              <a:gd name="T1" fmla="*/ 0 h 12"/>
              <a:gd name="T2" fmla="*/ 0 w 12"/>
              <a:gd name="T3" fmla="*/ 0 h 12"/>
              <a:gd name="T4" fmla="*/ 14421168 w 12"/>
              <a:gd name="T5" fmla="*/ 20687627 h 12"/>
              <a:gd name="T6" fmla="*/ 14421168 w 12"/>
              <a:gd name="T7" fmla="*/ 20687627 h 12"/>
              <a:gd name="T8" fmla="*/ 0 w 12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"/>
              <a:gd name="T16" fmla="*/ 0 h 12"/>
              <a:gd name="T17" fmla="*/ 12 w 12"/>
              <a:gd name="T18" fmla="*/ 12 h 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" h="12">
                <a:moveTo>
                  <a:pt x="0" y="0"/>
                </a:moveTo>
                <a:lnTo>
                  <a:pt x="0" y="0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36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Rectangle 88"/>
          <p:cNvSpPr>
            <a:spLocks noChangeArrowheads="1"/>
          </p:cNvSpPr>
          <p:nvPr/>
        </p:nvSpPr>
        <p:spPr bwMode="auto">
          <a:xfrm>
            <a:off x="5089688" y="2908505"/>
            <a:ext cx="82554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 set</a:t>
            </a:r>
            <a:endParaRPr lang="en-US" sz="2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Rectangle 93"/>
          <p:cNvSpPr>
            <a:spLocks noChangeArrowheads="1"/>
          </p:cNvSpPr>
          <p:nvPr/>
        </p:nvSpPr>
        <p:spPr bwMode="auto">
          <a:xfrm>
            <a:off x="7380799" y="1238250"/>
            <a:ext cx="1658969" cy="512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i="1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ACE_Event</a:t>
            </a:r>
            <a:r>
              <a:rPr lang="en-GB" sz="1400" b="1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_Handler</a:t>
            </a:r>
            <a:endParaRPr lang="en-US" sz="1400" b="1" i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400" i="1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Rectangle 97"/>
          <p:cNvSpPr>
            <a:spLocks noChangeArrowheads="1"/>
          </p:cNvSpPr>
          <p:nvPr/>
        </p:nvSpPr>
        <p:spPr bwMode="auto">
          <a:xfrm>
            <a:off x="6569889" y="3447947"/>
            <a:ext cx="1658969" cy="35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Concrete Event Handler A</a:t>
            </a:r>
            <a:endParaRPr lang="en-US" sz="14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Rectangle 99"/>
          <p:cNvSpPr>
            <a:spLocks noChangeArrowheads="1"/>
          </p:cNvSpPr>
          <p:nvPr/>
        </p:nvSpPr>
        <p:spPr bwMode="auto">
          <a:xfrm>
            <a:off x="6583612" y="3987536"/>
            <a:ext cx="1677250" cy="863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handle_input</a:t>
            </a:r>
            <a:r>
              <a:rPr lang="en-GB" sz="14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get_handle</a:t>
            </a:r>
            <a:r>
              <a:rPr lang="en-GB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9" name="Rectangle 101"/>
          <p:cNvSpPr>
            <a:spLocks noChangeArrowheads="1"/>
          </p:cNvSpPr>
          <p:nvPr/>
        </p:nvSpPr>
        <p:spPr bwMode="auto">
          <a:xfrm>
            <a:off x="7343414" y="4900342"/>
            <a:ext cx="1658969" cy="35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Concrete Event Handler B</a:t>
            </a:r>
            <a:endParaRPr lang="en-US" sz="14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Rectangle 103"/>
          <p:cNvSpPr>
            <a:spLocks noChangeArrowheads="1"/>
          </p:cNvSpPr>
          <p:nvPr/>
        </p:nvSpPr>
        <p:spPr bwMode="auto">
          <a:xfrm>
            <a:off x="7386077" y="5417205"/>
            <a:ext cx="1677250" cy="863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handle_timeout</a:t>
            </a:r>
            <a:r>
              <a:rPr lang="en-GB" sz="14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get_handle</a:t>
            </a:r>
            <a:r>
              <a:rPr lang="en-GB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1" name="Rectangle 108"/>
          <p:cNvSpPr>
            <a:spLocks noChangeArrowheads="1"/>
          </p:cNvSpPr>
          <p:nvPr/>
        </p:nvSpPr>
        <p:spPr bwMode="auto">
          <a:xfrm>
            <a:off x="4460632" y="3806407"/>
            <a:ext cx="1559949" cy="37862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Rectangle 109"/>
          <p:cNvSpPr>
            <a:spLocks noChangeArrowheads="1"/>
          </p:cNvSpPr>
          <p:nvPr/>
        </p:nvSpPr>
        <p:spPr bwMode="auto">
          <a:xfrm>
            <a:off x="4052771" y="2960048"/>
            <a:ext cx="79508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&lt;&lt;uses&gt;&gt;</a:t>
            </a:r>
            <a:endParaRPr lang="en-US" sz="2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Rectangle 107"/>
          <p:cNvSpPr>
            <a:spLocks noChangeArrowheads="1"/>
          </p:cNvSpPr>
          <p:nvPr/>
        </p:nvSpPr>
        <p:spPr bwMode="auto">
          <a:xfrm>
            <a:off x="4456100" y="3839802"/>
            <a:ext cx="1278122" cy="44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select()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Rectangle 106"/>
          <p:cNvSpPr>
            <a:spLocks noChangeArrowheads="1"/>
          </p:cNvSpPr>
          <p:nvPr/>
        </p:nvSpPr>
        <p:spPr bwMode="auto">
          <a:xfrm>
            <a:off x="4460632" y="3216080"/>
            <a:ext cx="1559949" cy="590327"/>
          </a:xfrm>
          <a:prstGeom prst="rect">
            <a:avLst/>
          </a:prstGeom>
          <a:solidFill>
            <a:srgbClr val="98C3C2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Rectangle 105"/>
          <p:cNvSpPr>
            <a:spLocks noChangeArrowheads="1"/>
          </p:cNvSpPr>
          <p:nvPr/>
        </p:nvSpPr>
        <p:spPr bwMode="auto">
          <a:xfrm>
            <a:off x="4425619" y="3267059"/>
            <a:ext cx="1658969" cy="35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Synchronous</a:t>
            </a:r>
          </a:p>
          <a:p>
            <a:pPr algn="ctr">
              <a:tabLst>
                <a:tab pos="611188" algn="l"/>
              </a:tabLst>
            </a:pPr>
            <a:r>
              <a:rPr lang="en-GB" sz="14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Event </a:t>
            </a:r>
            <a:r>
              <a:rPr lang="en-GB" sz="1400" b="1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Demuxer</a:t>
            </a:r>
            <a:endParaRPr lang="en-US" sz="14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6" name="Straight Connector 55"/>
          <p:cNvCxnSpPr>
            <a:stCxn id="30" idx="3"/>
          </p:cNvCxnSpPr>
          <p:nvPr/>
        </p:nvCxnSpPr>
        <p:spPr bwMode="auto">
          <a:xfrm>
            <a:off x="8590377" y="3110188"/>
            <a:ext cx="0" cy="1715478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7" name="Isosceles Triangle 56"/>
          <p:cNvSpPr/>
          <p:nvPr/>
        </p:nvSpPr>
        <p:spPr bwMode="auto">
          <a:xfrm>
            <a:off x="8007616" y="2707636"/>
            <a:ext cx="263913" cy="239297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Rectangle 90"/>
          <p:cNvSpPr>
            <a:spLocks noChangeArrowheads="1"/>
          </p:cNvSpPr>
          <p:nvPr/>
        </p:nvSpPr>
        <p:spPr bwMode="auto">
          <a:xfrm>
            <a:off x="3876847" y="1441929"/>
            <a:ext cx="1684118" cy="354414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Rectangle 58"/>
          <p:cNvSpPr>
            <a:spLocks noChangeArrowheads="1"/>
          </p:cNvSpPr>
          <p:nvPr/>
        </p:nvSpPr>
        <p:spPr bwMode="auto">
          <a:xfrm>
            <a:off x="5353786" y="1753387"/>
            <a:ext cx="1523" cy="2442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Rectangle 59"/>
          <p:cNvSpPr>
            <a:spLocks noChangeArrowheads="1"/>
          </p:cNvSpPr>
          <p:nvPr/>
        </p:nvSpPr>
        <p:spPr bwMode="auto">
          <a:xfrm>
            <a:off x="5353786" y="2437351"/>
            <a:ext cx="1523" cy="2442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Rectangle 89"/>
          <p:cNvSpPr>
            <a:spLocks noChangeArrowheads="1"/>
          </p:cNvSpPr>
          <p:nvPr/>
        </p:nvSpPr>
        <p:spPr bwMode="auto">
          <a:xfrm>
            <a:off x="3876847" y="1455131"/>
            <a:ext cx="1589669" cy="354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sz="1400" b="1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ACE_Reactor</a:t>
            </a:r>
            <a:endParaRPr lang="en-US" sz="14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2" name="Rectangle 92"/>
          <p:cNvSpPr>
            <a:spLocks noChangeArrowheads="1"/>
          </p:cNvSpPr>
          <p:nvPr/>
        </p:nvSpPr>
        <p:spPr bwMode="auto">
          <a:xfrm>
            <a:off x="3876847" y="1790026"/>
            <a:ext cx="1684118" cy="91398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63" name="Rectangle 91"/>
          <p:cNvSpPr>
            <a:spLocks noChangeArrowheads="1"/>
          </p:cNvSpPr>
          <p:nvPr/>
        </p:nvSpPr>
        <p:spPr bwMode="auto">
          <a:xfrm>
            <a:off x="3851961" y="1804435"/>
            <a:ext cx="1684118" cy="863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GB" sz="1400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un_event_loop</a:t>
            </a:r>
            <a:r>
              <a:rPr lang="en-GB" sz="14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register_handler</a:t>
            </a:r>
            <a:r>
              <a:rPr lang="en-GB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remove_handler</a:t>
            </a:r>
            <a:r>
              <a:rPr lang="en-GB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  <a:p>
            <a:pPr>
              <a:tabLst>
                <a:tab pos="611188" algn="l"/>
              </a:tabLst>
            </a:pP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6491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2" y="3459953"/>
            <a:ext cx="7304088" cy="287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37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169837"/>
              </p:ext>
            </p:extLst>
          </p:nvPr>
        </p:nvGraphicFramePr>
        <p:xfrm>
          <a:off x="12700" y="981075"/>
          <a:ext cx="9118600" cy="2103120"/>
        </p:xfrm>
        <a:graphic>
          <a:graphicData uri="http://schemas.openxmlformats.org/drawingml/2006/table">
            <a:tbl>
              <a:tblPr/>
              <a:tblGrid>
                <a:gridCol w="2587625"/>
                <a:gridCol w="3552825"/>
                <a:gridCol w="2978150"/>
              </a:tblGrid>
              <a:tr h="1968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585913"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Web servers must </a:t>
                      </a:r>
                      <a:r>
                        <a:rPr kumimoji="0" lang="en-US" sz="1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demux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&amp; process multiple types of indication events arriving from clients simultaneously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Developers often tightly couple event </a:t>
                      </a:r>
                      <a:r>
                        <a:rPr kumimoji="0" lang="en-US" sz="1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demuxing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&amp; connection code with app protocol processing code, which impedes understanding, reuse, &amp; optimization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  <a:defRPr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Apply </a:t>
                      </a:r>
                      <a:r>
                        <a:rPr kumimoji="0" lang="en-US" sz="18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Reactor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pattern &amp; </a:t>
                      </a:r>
                      <a:r>
                        <a:rPr kumimoji="0" lang="en-US" sz="18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Acceptor-Connector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pattern to separate the generic event </a:t>
                      </a:r>
                      <a:r>
                        <a:rPr kumimoji="0" lang="en-US" sz="1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demuxing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&amp; connection code from the JAWS protocol code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Rectangle 5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43485" y="3117053"/>
            <a:ext cx="163421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US" sz="2000" b="1" u="none" dirty="0"/>
              <a:t>Structure</a:t>
            </a:r>
            <a:endParaRPr lang="en-US" sz="2800" b="1" u="none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805613" y="2761984"/>
            <a:ext cx="19050" cy="1587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8405813" y="2761984"/>
            <a:ext cx="19050" cy="1587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3775076" y="2723884"/>
            <a:ext cx="19050" cy="1587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14" name="Rectangle 17"/>
          <p:cNvSpPr>
            <a:spLocks noChangeArrowheads="1"/>
          </p:cNvSpPr>
          <p:nvPr/>
        </p:nvSpPr>
        <p:spPr bwMode="auto">
          <a:xfrm>
            <a:off x="8361363" y="5013059"/>
            <a:ext cx="17463" cy="1587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44" name="Rectangle 43"/>
          <p:cNvSpPr/>
          <p:nvPr/>
        </p:nvSpPr>
        <p:spPr>
          <a:xfrm>
            <a:off x="6500812" y="3265895"/>
            <a:ext cx="2566987" cy="1671227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i="1" u="none" dirty="0" smtClean="0"/>
              <a:t>Reactor </a:t>
            </a:r>
            <a:r>
              <a:rPr lang="en-US" u="none" dirty="0" smtClean="0"/>
              <a:t>structures event-driven software </a:t>
            </a:r>
            <a:br>
              <a:rPr lang="en-US" u="none" dirty="0" smtClean="0"/>
            </a:br>
            <a:r>
              <a:rPr lang="en-US" u="none" dirty="0" smtClean="0"/>
              <a:t>to cleanly </a:t>
            </a:r>
            <a:r>
              <a:rPr lang="en-US" u="none" dirty="0" err="1" smtClean="0"/>
              <a:t>demux</a:t>
            </a:r>
            <a:r>
              <a:rPr lang="en-US" u="none" dirty="0" smtClean="0"/>
              <a:t> </a:t>
            </a:r>
            <a:r>
              <a:rPr lang="en-US" u="none" dirty="0"/>
              <a:t>&amp; dispatch service requests </a:t>
            </a:r>
            <a:r>
              <a:rPr lang="en-US" u="none" dirty="0" smtClean="0"/>
              <a:t>received from one </a:t>
            </a:r>
            <a:r>
              <a:rPr lang="en-US" u="none" dirty="0"/>
              <a:t>or more </a:t>
            </a:r>
            <a:r>
              <a:rPr lang="en-US" u="none" dirty="0" smtClean="0"/>
              <a:t>clients</a:t>
            </a:r>
            <a:endParaRPr lang="en-US" u="none" dirty="0"/>
          </a:p>
        </p:txBody>
      </p:sp>
      <p:sp>
        <p:nvSpPr>
          <p:cNvPr id="49" name="Rectangle 3"/>
          <p:cNvSpPr>
            <a:spLocks noGrp="1" noChangeArrowheads="1"/>
          </p:cNvSpPr>
          <p:nvPr>
            <p:ph type="title"/>
          </p:nvPr>
        </p:nvSpPr>
        <p:spPr>
          <a:xfrm>
            <a:off x="-257176" y="257175"/>
            <a:ext cx="9648826" cy="914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sz="3200" dirty="0" smtClean="0"/>
              <a:t>Simplifying Event Handling Concerns</a:t>
            </a:r>
          </a:p>
        </p:txBody>
      </p:sp>
      <p:sp>
        <p:nvSpPr>
          <p:cNvPr id="50" name="Rectangle 4"/>
          <p:cNvSpPr>
            <a:spLocks noChangeArrowheads="1"/>
          </p:cNvSpPr>
          <p:nvPr/>
        </p:nvSpPr>
        <p:spPr bwMode="auto">
          <a:xfrm>
            <a:off x="779499" y="6438700"/>
            <a:ext cx="7335801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 eaLnBrk="1" hangingPunct="1"/>
            <a:r>
              <a:rPr lang="en-US" u="none" dirty="0" smtClean="0">
                <a:latin typeface="+mj-lt"/>
              </a:rPr>
              <a:t>See </a:t>
            </a:r>
            <a:r>
              <a:rPr lang="en-US" u="none" dirty="0" smtClean="0">
                <a:latin typeface="+mj-lt"/>
                <a:hlinkClick r:id="rId5"/>
              </a:rPr>
              <a:t>www.dre.vanderbilt.edu/~schmidt/PDF/Reactor.pdf</a:t>
            </a:r>
            <a:r>
              <a:rPr lang="en-US" u="none" dirty="0" smtClean="0">
                <a:latin typeface="+mj-lt"/>
              </a:rPr>
              <a:t> for more info</a:t>
            </a:r>
            <a:endParaRPr lang="en-US" i="1" u="none" dirty="0"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262311" y="5014646"/>
            <a:ext cx="4164809" cy="1352020"/>
          </a:xfrm>
          <a:prstGeom prst="rect">
            <a:avLst/>
          </a:prstGeom>
          <a:solidFill>
            <a:srgbClr val="D9F6FF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2881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8124" y="980123"/>
            <a:ext cx="3963801" cy="5324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u="none" dirty="0" smtClean="0">
                <a:latin typeface="+mj-lt"/>
              </a:rPr>
              <a:t>The </a:t>
            </a:r>
            <a:r>
              <a:rPr lang="en-US" sz="2000" u="none" dirty="0">
                <a:latin typeface="+mj-lt"/>
              </a:rPr>
              <a:t>ACE </a:t>
            </a:r>
            <a:r>
              <a:rPr lang="en-US" sz="2000" i="1" u="none" dirty="0">
                <a:latin typeface="+mj-lt"/>
              </a:rPr>
              <a:t>Reactor</a:t>
            </a:r>
            <a:r>
              <a:rPr lang="en-US" sz="2000" u="none" dirty="0">
                <a:latin typeface="+mj-lt"/>
              </a:rPr>
              <a:t> </a:t>
            </a:r>
            <a:r>
              <a:rPr lang="en-US" sz="2000" u="none" dirty="0" smtClean="0">
                <a:latin typeface="+mj-lt"/>
              </a:rPr>
              <a:t>framework</a:t>
            </a:r>
          </a:p>
          <a:p>
            <a:pPr marL="228600" indent="-2286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Simplifies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the development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/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of concise, correct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, portable,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/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&amp; efficient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event-driven networked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apps </a:t>
            </a:r>
          </a:p>
          <a:p>
            <a:pPr marL="457200" indent="-2286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Encapsulates OS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event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/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 err="1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muxing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 mechanisms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within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/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an OO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C++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interface</a:t>
            </a:r>
          </a:p>
          <a:p>
            <a:pPr marL="228600" indent="-2286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u="none" dirty="0" smtClean="0">
                <a:latin typeface="+mj-lt"/>
              </a:rPr>
              <a:t>Enhances </a:t>
            </a:r>
            <a:r>
              <a:rPr lang="en-US" sz="2000" u="none" dirty="0">
                <a:latin typeface="+mj-lt"/>
              </a:rPr>
              <a:t>reuse, improves portability, </a:t>
            </a:r>
            <a:r>
              <a:rPr lang="en-US" sz="2000" u="none" dirty="0" smtClean="0">
                <a:latin typeface="+mj-lt"/>
              </a:rPr>
              <a:t>&amp; enables the </a:t>
            </a:r>
            <a:r>
              <a:rPr lang="en-US" sz="2000" u="none" dirty="0">
                <a:latin typeface="+mj-lt"/>
              </a:rPr>
              <a:t>extensibility of event handlers </a:t>
            </a:r>
            <a:endParaRPr lang="en-US" sz="2000" u="none" dirty="0" smtClean="0">
              <a:latin typeface="+mj-lt"/>
            </a:endParaRPr>
          </a:p>
          <a:p>
            <a:pPr marL="457200" indent="-2286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u="none" dirty="0" smtClean="0">
                <a:latin typeface="+mj-lt"/>
              </a:rPr>
              <a:t>Separates generic event </a:t>
            </a:r>
            <a:r>
              <a:rPr lang="en-US" sz="2000" u="none" dirty="0">
                <a:latin typeface="+mj-lt"/>
              </a:rPr>
              <a:t>detection, </a:t>
            </a:r>
            <a:r>
              <a:rPr lang="en-US" sz="2000" u="none" dirty="0" err="1" smtClean="0">
                <a:latin typeface="+mj-lt"/>
              </a:rPr>
              <a:t>demuxing</a:t>
            </a:r>
            <a:r>
              <a:rPr lang="en-US" sz="2000" u="none" dirty="0" smtClean="0">
                <a:latin typeface="+mj-lt"/>
              </a:rPr>
              <a:t>, &amp; dispatching </a:t>
            </a:r>
            <a:r>
              <a:rPr lang="en-US" sz="2000" i="1" u="none" dirty="0">
                <a:latin typeface="+mj-lt"/>
              </a:rPr>
              <a:t>mechanisms </a:t>
            </a:r>
            <a:r>
              <a:rPr lang="en-US" sz="2000" u="none" dirty="0">
                <a:latin typeface="+mj-lt"/>
              </a:rPr>
              <a:t>from </a:t>
            </a:r>
            <a:r>
              <a:rPr lang="en-US" sz="2000" u="none" dirty="0" smtClean="0">
                <a:latin typeface="+mj-lt"/>
              </a:rPr>
              <a:t>app-defined </a:t>
            </a:r>
            <a:r>
              <a:rPr lang="en-US" sz="2000" u="none" dirty="0">
                <a:latin typeface="+mj-lt"/>
              </a:rPr>
              <a:t>event processing </a:t>
            </a:r>
            <a:r>
              <a:rPr lang="en-US" sz="2000" i="1" u="none" dirty="0">
                <a:latin typeface="+mj-lt"/>
              </a:rPr>
              <a:t>policies</a:t>
            </a:r>
            <a:endParaRPr lang="en-US" sz="2000" u="none" dirty="0">
              <a:latin typeface="+mj-lt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491488" y="2997632"/>
            <a:ext cx="2551753" cy="307931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 96"/>
          <p:cNvSpPr>
            <a:spLocks noChangeArrowheads="1"/>
          </p:cNvSpPr>
          <p:nvPr/>
        </p:nvSpPr>
        <p:spPr bwMode="auto">
          <a:xfrm>
            <a:off x="7429555" y="1743606"/>
            <a:ext cx="1559949" cy="92392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95"/>
          <p:cNvSpPr>
            <a:spLocks noChangeArrowheads="1"/>
          </p:cNvSpPr>
          <p:nvPr/>
        </p:nvSpPr>
        <p:spPr bwMode="auto">
          <a:xfrm>
            <a:off x="7411274" y="1754737"/>
            <a:ext cx="1677250" cy="863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handle_input</a:t>
            </a:r>
            <a:r>
              <a:rPr lang="en-GB" sz="1400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()</a:t>
            </a: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handle_timeout</a:t>
            </a:r>
            <a:r>
              <a:rPr lang="en-GB" sz="1400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()</a:t>
            </a: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…</a:t>
            </a:r>
            <a:endParaRPr lang="en-US" sz="1400" i="1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get_handle</a:t>
            </a:r>
            <a:r>
              <a:rPr lang="en-GB" sz="1400" i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i="1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782850" y="2166800"/>
            <a:ext cx="800762" cy="413652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Rectangle 104"/>
          <p:cNvSpPr>
            <a:spLocks noChangeArrowheads="1"/>
          </p:cNvSpPr>
          <p:nvPr/>
        </p:nvSpPr>
        <p:spPr bwMode="auto">
          <a:xfrm>
            <a:off x="7396755" y="5426172"/>
            <a:ext cx="1555364" cy="50812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100"/>
          <p:cNvSpPr>
            <a:spLocks noChangeArrowheads="1"/>
          </p:cNvSpPr>
          <p:nvPr/>
        </p:nvSpPr>
        <p:spPr bwMode="auto">
          <a:xfrm>
            <a:off x="6618646" y="3987536"/>
            <a:ext cx="1559949" cy="521845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 bwMode="auto">
          <a:xfrm>
            <a:off x="4925719" y="2572100"/>
            <a:ext cx="0" cy="61758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>
            <a:off x="8139780" y="2663254"/>
            <a:ext cx="0" cy="446934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Rectangle 98"/>
          <p:cNvSpPr>
            <a:spLocks noChangeArrowheads="1"/>
          </p:cNvSpPr>
          <p:nvPr/>
        </p:nvSpPr>
        <p:spPr bwMode="auto">
          <a:xfrm>
            <a:off x="6618646" y="3397209"/>
            <a:ext cx="1559949" cy="590327"/>
          </a:xfrm>
          <a:prstGeom prst="rect">
            <a:avLst/>
          </a:prstGeom>
          <a:solidFill>
            <a:srgbClr val="FFCC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Rectangle 102"/>
          <p:cNvSpPr>
            <a:spLocks noChangeArrowheads="1"/>
          </p:cNvSpPr>
          <p:nvPr/>
        </p:nvSpPr>
        <p:spPr bwMode="auto">
          <a:xfrm>
            <a:off x="7392170" y="4835845"/>
            <a:ext cx="1559949" cy="590327"/>
          </a:xfrm>
          <a:prstGeom prst="rect">
            <a:avLst/>
          </a:prstGeom>
          <a:solidFill>
            <a:srgbClr val="FFCC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Rectangle 94"/>
          <p:cNvSpPr>
            <a:spLocks noChangeArrowheads="1"/>
          </p:cNvSpPr>
          <p:nvPr/>
        </p:nvSpPr>
        <p:spPr bwMode="auto">
          <a:xfrm>
            <a:off x="7429555" y="1238249"/>
            <a:ext cx="1559949" cy="505355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Rectangle 55"/>
          <p:cNvSpPr>
            <a:spLocks noChangeArrowheads="1"/>
          </p:cNvSpPr>
          <p:nvPr/>
        </p:nvSpPr>
        <p:spPr bwMode="auto">
          <a:xfrm>
            <a:off x="7036522" y="3097974"/>
            <a:ext cx="18281" cy="293129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Rectangle 56"/>
          <p:cNvSpPr>
            <a:spLocks noChangeArrowheads="1"/>
          </p:cNvSpPr>
          <p:nvPr/>
        </p:nvSpPr>
        <p:spPr bwMode="auto">
          <a:xfrm>
            <a:off x="7036522" y="3097974"/>
            <a:ext cx="1553855" cy="2442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Rectangle 61"/>
          <p:cNvSpPr>
            <a:spLocks noChangeArrowheads="1"/>
          </p:cNvSpPr>
          <p:nvPr/>
        </p:nvSpPr>
        <p:spPr bwMode="auto">
          <a:xfrm>
            <a:off x="5389740" y="1666252"/>
            <a:ext cx="2030676" cy="2442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Rectangle 66"/>
          <p:cNvSpPr>
            <a:spLocks noChangeArrowheads="1"/>
          </p:cNvSpPr>
          <p:nvPr/>
        </p:nvSpPr>
        <p:spPr bwMode="auto">
          <a:xfrm>
            <a:off x="5915320" y="2255960"/>
            <a:ext cx="59631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</a:t>
            </a:r>
            <a:endParaRPr lang="en-US" sz="2000" b="1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Rectangle 72"/>
          <p:cNvSpPr>
            <a:spLocks noChangeArrowheads="1"/>
          </p:cNvSpPr>
          <p:nvPr/>
        </p:nvSpPr>
        <p:spPr bwMode="auto">
          <a:xfrm>
            <a:off x="5389740" y="2350217"/>
            <a:ext cx="383893" cy="2442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ectangle 73"/>
          <p:cNvSpPr>
            <a:spLocks noChangeArrowheads="1"/>
          </p:cNvSpPr>
          <p:nvPr/>
        </p:nvSpPr>
        <p:spPr bwMode="auto">
          <a:xfrm>
            <a:off x="6596263" y="2350217"/>
            <a:ext cx="824152" cy="2442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Rectangle 74"/>
          <p:cNvSpPr>
            <a:spLocks noChangeArrowheads="1"/>
          </p:cNvSpPr>
          <p:nvPr/>
        </p:nvSpPr>
        <p:spPr bwMode="auto">
          <a:xfrm>
            <a:off x="6651105" y="2105944"/>
            <a:ext cx="41838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u="none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owns</a:t>
            </a:r>
            <a:endParaRPr lang="en-US" sz="24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Rectangle 75"/>
          <p:cNvSpPr>
            <a:spLocks noChangeArrowheads="1"/>
          </p:cNvSpPr>
          <p:nvPr/>
        </p:nvSpPr>
        <p:spPr bwMode="auto">
          <a:xfrm>
            <a:off x="6491488" y="1739535"/>
            <a:ext cx="85600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dispatches</a:t>
            </a:r>
            <a:endParaRPr lang="en-US" sz="2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Rectangle 76"/>
          <p:cNvSpPr>
            <a:spLocks noChangeArrowheads="1"/>
          </p:cNvSpPr>
          <p:nvPr/>
        </p:nvSpPr>
        <p:spPr bwMode="auto">
          <a:xfrm>
            <a:off x="7255889" y="1419943"/>
            <a:ext cx="1202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u="none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*</a:t>
            </a:r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Rectangle 77"/>
          <p:cNvSpPr>
            <a:spLocks noChangeArrowheads="1"/>
          </p:cNvSpPr>
          <p:nvPr/>
        </p:nvSpPr>
        <p:spPr bwMode="auto">
          <a:xfrm>
            <a:off x="6396125" y="2620953"/>
            <a:ext cx="56746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notifies</a:t>
            </a:r>
            <a:endParaRPr lang="en-US" sz="2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Rectangle 78"/>
          <p:cNvSpPr>
            <a:spLocks noChangeArrowheads="1"/>
          </p:cNvSpPr>
          <p:nvPr/>
        </p:nvSpPr>
        <p:spPr bwMode="auto">
          <a:xfrm>
            <a:off x="5877443" y="3819928"/>
            <a:ext cx="292490" cy="2442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Rectangle 79"/>
          <p:cNvSpPr>
            <a:spLocks noChangeArrowheads="1"/>
          </p:cNvSpPr>
          <p:nvPr/>
        </p:nvSpPr>
        <p:spPr bwMode="auto">
          <a:xfrm>
            <a:off x="6148597" y="2572098"/>
            <a:ext cx="18281" cy="124783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Rectangle 80"/>
          <p:cNvSpPr>
            <a:spLocks noChangeArrowheads="1"/>
          </p:cNvSpPr>
          <p:nvPr/>
        </p:nvSpPr>
        <p:spPr bwMode="auto">
          <a:xfrm>
            <a:off x="6220199" y="2547672"/>
            <a:ext cx="1202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*</a:t>
            </a:r>
            <a:endParaRPr lang="en-US" sz="20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Rectangle 81"/>
          <p:cNvSpPr>
            <a:spLocks noChangeArrowheads="1"/>
          </p:cNvSpPr>
          <p:nvPr/>
        </p:nvSpPr>
        <p:spPr bwMode="auto">
          <a:xfrm>
            <a:off x="5609108" y="2105944"/>
            <a:ext cx="1202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u="none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*</a:t>
            </a:r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Freeform 85"/>
          <p:cNvSpPr>
            <a:spLocks/>
          </p:cNvSpPr>
          <p:nvPr/>
        </p:nvSpPr>
        <p:spPr bwMode="auto">
          <a:xfrm>
            <a:off x="5636605" y="2865226"/>
            <a:ext cx="18281" cy="24427"/>
          </a:xfrm>
          <a:custGeom>
            <a:avLst/>
            <a:gdLst>
              <a:gd name="T0" fmla="*/ 0 w 12"/>
              <a:gd name="T1" fmla="*/ 0 h 12"/>
              <a:gd name="T2" fmla="*/ 0 w 12"/>
              <a:gd name="T3" fmla="*/ 0 h 12"/>
              <a:gd name="T4" fmla="*/ 14421168 w 12"/>
              <a:gd name="T5" fmla="*/ 20687627 h 12"/>
              <a:gd name="T6" fmla="*/ 14421168 w 12"/>
              <a:gd name="T7" fmla="*/ 20687627 h 12"/>
              <a:gd name="T8" fmla="*/ 0 w 12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"/>
              <a:gd name="T16" fmla="*/ 0 h 12"/>
              <a:gd name="T17" fmla="*/ 12 w 12"/>
              <a:gd name="T18" fmla="*/ 12 h 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" h="12">
                <a:moveTo>
                  <a:pt x="0" y="0"/>
                </a:moveTo>
                <a:lnTo>
                  <a:pt x="0" y="0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36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Freeform 86"/>
          <p:cNvSpPr>
            <a:spLocks/>
          </p:cNvSpPr>
          <p:nvPr/>
        </p:nvSpPr>
        <p:spPr bwMode="auto">
          <a:xfrm>
            <a:off x="5691446" y="2743090"/>
            <a:ext cx="18281" cy="24427"/>
          </a:xfrm>
          <a:custGeom>
            <a:avLst/>
            <a:gdLst>
              <a:gd name="T0" fmla="*/ 0 w 12"/>
              <a:gd name="T1" fmla="*/ 0 h 12"/>
              <a:gd name="T2" fmla="*/ 0 w 12"/>
              <a:gd name="T3" fmla="*/ 0 h 12"/>
              <a:gd name="T4" fmla="*/ 14421168 w 12"/>
              <a:gd name="T5" fmla="*/ 20687627 h 12"/>
              <a:gd name="T6" fmla="*/ 14421168 w 12"/>
              <a:gd name="T7" fmla="*/ 20687627 h 12"/>
              <a:gd name="T8" fmla="*/ 0 w 12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"/>
              <a:gd name="T16" fmla="*/ 0 h 12"/>
              <a:gd name="T17" fmla="*/ 12 w 12"/>
              <a:gd name="T18" fmla="*/ 12 h 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" h="12">
                <a:moveTo>
                  <a:pt x="0" y="0"/>
                </a:moveTo>
                <a:lnTo>
                  <a:pt x="0" y="0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36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Rectangle 88"/>
          <p:cNvSpPr>
            <a:spLocks noChangeArrowheads="1"/>
          </p:cNvSpPr>
          <p:nvPr/>
        </p:nvSpPr>
        <p:spPr bwMode="auto">
          <a:xfrm>
            <a:off x="5089688" y="2908505"/>
            <a:ext cx="82554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 set</a:t>
            </a:r>
            <a:endParaRPr lang="en-US" sz="2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Rectangle 93"/>
          <p:cNvSpPr>
            <a:spLocks noChangeArrowheads="1"/>
          </p:cNvSpPr>
          <p:nvPr/>
        </p:nvSpPr>
        <p:spPr bwMode="auto">
          <a:xfrm>
            <a:off x="7380799" y="1238250"/>
            <a:ext cx="1658969" cy="512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i="1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ACE_Event</a:t>
            </a:r>
            <a:r>
              <a:rPr lang="en-GB" sz="1400" b="1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_Handler</a:t>
            </a:r>
            <a:endParaRPr lang="en-US" sz="1400" b="1" i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400" i="1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Rectangle 97"/>
          <p:cNvSpPr>
            <a:spLocks noChangeArrowheads="1"/>
          </p:cNvSpPr>
          <p:nvPr/>
        </p:nvSpPr>
        <p:spPr bwMode="auto">
          <a:xfrm>
            <a:off x="6569889" y="3447947"/>
            <a:ext cx="1658969" cy="35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Concrete Event Handler A</a:t>
            </a:r>
            <a:endParaRPr lang="en-US" sz="14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Rectangle 99"/>
          <p:cNvSpPr>
            <a:spLocks noChangeArrowheads="1"/>
          </p:cNvSpPr>
          <p:nvPr/>
        </p:nvSpPr>
        <p:spPr bwMode="auto">
          <a:xfrm>
            <a:off x="6583612" y="3987536"/>
            <a:ext cx="1677250" cy="863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handle_input</a:t>
            </a:r>
            <a:r>
              <a:rPr lang="en-GB" sz="14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get_handle</a:t>
            </a:r>
            <a:r>
              <a:rPr lang="en-GB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9" name="Rectangle 101"/>
          <p:cNvSpPr>
            <a:spLocks noChangeArrowheads="1"/>
          </p:cNvSpPr>
          <p:nvPr/>
        </p:nvSpPr>
        <p:spPr bwMode="auto">
          <a:xfrm>
            <a:off x="7343414" y="4900342"/>
            <a:ext cx="1658969" cy="35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Concrete Event Handler B</a:t>
            </a:r>
            <a:endParaRPr lang="en-US" sz="14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Rectangle 103"/>
          <p:cNvSpPr>
            <a:spLocks noChangeArrowheads="1"/>
          </p:cNvSpPr>
          <p:nvPr/>
        </p:nvSpPr>
        <p:spPr bwMode="auto">
          <a:xfrm>
            <a:off x="7386077" y="5417205"/>
            <a:ext cx="1677250" cy="863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handle_timeout</a:t>
            </a:r>
            <a:r>
              <a:rPr lang="en-GB" sz="14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get_handle</a:t>
            </a:r>
            <a:r>
              <a:rPr lang="en-GB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1" name="Rectangle 108"/>
          <p:cNvSpPr>
            <a:spLocks noChangeArrowheads="1"/>
          </p:cNvSpPr>
          <p:nvPr/>
        </p:nvSpPr>
        <p:spPr bwMode="auto">
          <a:xfrm>
            <a:off x="4460632" y="3806407"/>
            <a:ext cx="1559949" cy="37862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Rectangle 109"/>
          <p:cNvSpPr>
            <a:spLocks noChangeArrowheads="1"/>
          </p:cNvSpPr>
          <p:nvPr/>
        </p:nvSpPr>
        <p:spPr bwMode="auto">
          <a:xfrm>
            <a:off x="4052771" y="2960048"/>
            <a:ext cx="79508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&lt;&lt;uses&gt;&gt;</a:t>
            </a:r>
            <a:endParaRPr lang="en-US" sz="2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Rectangle 107"/>
          <p:cNvSpPr>
            <a:spLocks noChangeArrowheads="1"/>
          </p:cNvSpPr>
          <p:nvPr/>
        </p:nvSpPr>
        <p:spPr bwMode="auto">
          <a:xfrm>
            <a:off x="4456100" y="3839802"/>
            <a:ext cx="1278122" cy="44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select()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Rectangle 106"/>
          <p:cNvSpPr>
            <a:spLocks noChangeArrowheads="1"/>
          </p:cNvSpPr>
          <p:nvPr/>
        </p:nvSpPr>
        <p:spPr bwMode="auto">
          <a:xfrm>
            <a:off x="4460632" y="3216080"/>
            <a:ext cx="1559949" cy="590327"/>
          </a:xfrm>
          <a:prstGeom prst="rect">
            <a:avLst/>
          </a:prstGeom>
          <a:solidFill>
            <a:srgbClr val="98C3C2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Rectangle 105"/>
          <p:cNvSpPr>
            <a:spLocks noChangeArrowheads="1"/>
          </p:cNvSpPr>
          <p:nvPr/>
        </p:nvSpPr>
        <p:spPr bwMode="auto">
          <a:xfrm>
            <a:off x="4425619" y="3267059"/>
            <a:ext cx="1658969" cy="35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Synchronous</a:t>
            </a:r>
          </a:p>
          <a:p>
            <a:pPr algn="ctr">
              <a:tabLst>
                <a:tab pos="611188" algn="l"/>
              </a:tabLst>
            </a:pPr>
            <a:r>
              <a:rPr lang="en-GB" sz="14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Event </a:t>
            </a:r>
            <a:r>
              <a:rPr lang="en-GB" sz="1400" b="1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Demuxer</a:t>
            </a:r>
            <a:endParaRPr lang="en-US" sz="14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6" name="Straight Connector 55"/>
          <p:cNvCxnSpPr>
            <a:stCxn id="30" idx="3"/>
          </p:cNvCxnSpPr>
          <p:nvPr/>
        </p:nvCxnSpPr>
        <p:spPr bwMode="auto">
          <a:xfrm>
            <a:off x="8590377" y="3110188"/>
            <a:ext cx="0" cy="1715478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7" name="Isosceles Triangle 56"/>
          <p:cNvSpPr/>
          <p:nvPr/>
        </p:nvSpPr>
        <p:spPr bwMode="auto">
          <a:xfrm>
            <a:off x="8007616" y="2707636"/>
            <a:ext cx="263913" cy="239297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Rectangle 90"/>
          <p:cNvSpPr>
            <a:spLocks noChangeArrowheads="1"/>
          </p:cNvSpPr>
          <p:nvPr/>
        </p:nvSpPr>
        <p:spPr bwMode="auto">
          <a:xfrm>
            <a:off x="3876847" y="1441929"/>
            <a:ext cx="1684118" cy="354414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Rectangle 58"/>
          <p:cNvSpPr>
            <a:spLocks noChangeArrowheads="1"/>
          </p:cNvSpPr>
          <p:nvPr/>
        </p:nvSpPr>
        <p:spPr bwMode="auto">
          <a:xfrm>
            <a:off x="5353786" y="1753387"/>
            <a:ext cx="1523" cy="2442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Rectangle 59"/>
          <p:cNvSpPr>
            <a:spLocks noChangeArrowheads="1"/>
          </p:cNvSpPr>
          <p:nvPr/>
        </p:nvSpPr>
        <p:spPr bwMode="auto">
          <a:xfrm>
            <a:off x="5353786" y="2437351"/>
            <a:ext cx="1523" cy="2442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Rectangle 89"/>
          <p:cNvSpPr>
            <a:spLocks noChangeArrowheads="1"/>
          </p:cNvSpPr>
          <p:nvPr/>
        </p:nvSpPr>
        <p:spPr bwMode="auto">
          <a:xfrm>
            <a:off x="3876847" y="1455131"/>
            <a:ext cx="1589669" cy="354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sz="1400" b="1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ACE_Reactor</a:t>
            </a:r>
            <a:endParaRPr lang="en-US" sz="14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2" name="Rectangle 92"/>
          <p:cNvSpPr>
            <a:spLocks noChangeArrowheads="1"/>
          </p:cNvSpPr>
          <p:nvPr/>
        </p:nvSpPr>
        <p:spPr bwMode="auto">
          <a:xfrm>
            <a:off x="3876847" y="1790026"/>
            <a:ext cx="1684118" cy="91398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63" name="Rectangle 91"/>
          <p:cNvSpPr>
            <a:spLocks noChangeArrowheads="1"/>
          </p:cNvSpPr>
          <p:nvPr/>
        </p:nvSpPr>
        <p:spPr bwMode="auto">
          <a:xfrm>
            <a:off x="3851961" y="1804435"/>
            <a:ext cx="1684118" cy="863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</a:t>
            </a:r>
            <a:r>
              <a:rPr lang="en-GB" sz="1400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un_event_loop</a:t>
            </a:r>
            <a:r>
              <a:rPr lang="en-GB" sz="14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register_handler</a:t>
            </a:r>
            <a:r>
              <a:rPr lang="en-GB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remove_handler</a:t>
            </a:r>
            <a:r>
              <a:rPr lang="en-GB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  <a:p>
            <a:pPr>
              <a:tabLst>
                <a:tab pos="611188" algn="l"/>
              </a:tabLst>
            </a:pP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6680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ext Box 3075"/>
          <p:cNvSpPr txBox="1">
            <a:spLocks noChangeArrowheads="1"/>
          </p:cNvSpPr>
          <p:nvPr/>
        </p:nvSpPr>
        <p:spPr bwMode="auto">
          <a:xfrm>
            <a:off x="895155" y="2306338"/>
            <a:ext cx="7372350" cy="1292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800" u="none" dirty="0" smtClean="0">
                <a:solidFill>
                  <a:srgbClr val="336699"/>
                </a:solidFill>
                <a:latin typeface="Impact" pitchFamily="34" charset="0"/>
              </a:rPr>
              <a:t>Douglas </a:t>
            </a:r>
            <a:r>
              <a:rPr lang="en-US" sz="2800" u="none" dirty="0">
                <a:solidFill>
                  <a:srgbClr val="336699"/>
                </a:solidFill>
                <a:latin typeface="Impact" pitchFamily="34" charset="0"/>
              </a:rPr>
              <a:t>C. Schmidt</a:t>
            </a:r>
          </a:p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    </a:t>
            </a:r>
            <a:r>
              <a:rPr lang="en-US" sz="2400" u="none" dirty="0">
                <a:solidFill>
                  <a:srgbClr val="336699"/>
                </a:solidFill>
                <a:latin typeface="Impact" pitchFamily="34" charset="0"/>
                <a:hlinkClick r:id="rId3"/>
              </a:rPr>
              <a:t>d.schmidt@vanderbilt.edu</a:t>
            </a:r>
            <a:endParaRPr lang="en-US" sz="2400" u="none" dirty="0">
              <a:solidFill>
                <a:srgbClr val="336699"/>
              </a:solidFill>
              <a:latin typeface="Impact" pitchFamily="34" charset="0"/>
            </a:endParaRPr>
          </a:p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www.dre.vanderbilt.edu/~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schmidt</a:t>
            </a:r>
            <a:r>
              <a:rPr lang="en-US" u="none" dirty="0">
                <a:solidFill>
                  <a:srgbClr val="336699"/>
                </a:solidFill>
                <a:latin typeface="Impact" pitchFamily="34" charset="0"/>
              </a:rPr>
              <a:t>	</a:t>
            </a:r>
          </a:p>
        </p:txBody>
      </p:sp>
      <p:sp>
        <p:nvSpPr>
          <p:cNvPr id="10245" name="Rectangle 3086"/>
          <p:cNvSpPr>
            <a:spLocks noChangeArrowheads="1"/>
          </p:cNvSpPr>
          <p:nvPr/>
        </p:nvSpPr>
        <p:spPr bwMode="auto">
          <a:xfrm>
            <a:off x="2324100" y="4074919"/>
            <a:ext cx="4124326" cy="227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ct val="5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Professor of 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Computer Science</a:t>
            </a:r>
          </a:p>
          <a:p>
            <a:pPr algn="ctr" eaLnBrk="1" hangingPunct="1">
              <a:lnSpc>
                <a:spcPct val="90000"/>
              </a:lnSpc>
              <a:spcBef>
                <a:spcPct val="5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Institute for Software Integrated Systems </a:t>
            </a:r>
            <a:b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Vanderbilt </a:t>
            </a: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University 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Nashville</a:t>
            </a: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, 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Tennessee, USA</a:t>
            </a:r>
            <a:endParaRPr lang="en-US" sz="2400" u="none" dirty="0">
              <a:solidFill>
                <a:srgbClr val="336699"/>
              </a:solidFill>
              <a:latin typeface="Impact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93750" y="4019550"/>
            <a:ext cx="1228725" cy="2016125"/>
            <a:chOff x="793750" y="4019550"/>
            <a:chExt cx="1228725" cy="2016125"/>
          </a:xfrm>
        </p:grpSpPr>
        <p:pic>
          <p:nvPicPr>
            <p:cNvPr id="10" name="Picture 10" descr="isi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019550"/>
              <a:ext cx="1228725" cy="82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 descr="vsb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864100"/>
              <a:ext cx="122872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893" y="4080273"/>
            <a:ext cx="1615212" cy="199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3074"/>
          <p:cNvSpPr txBox="1">
            <a:spLocks noChangeArrowheads="1"/>
          </p:cNvSpPr>
          <p:nvPr/>
        </p:nvSpPr>
        <p:spPr bwMode="auto">
          <a:xfrm>
            <a:off x="57150" y="292423"/>
            <a:ext cx="902970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lnSpc>
                <a:spcPct val="120000"/>
              </a:lnSpc>
              <a:defRPr/>
            </a:pPr>
            <a:r>
              <a:rPr lang="en-US" sz="4000" u="none" kern="0" dirty="0" smtClean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>Patterns &amp; Frameworks for </a:t>
            </a:r>
            <a:br>
              <a:rPr lang="en-US" sz="4000" u="none" kern="0" dirty="0" smtClean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</a:br>
            <a:r>
              <a:rPr lang="en-US" sz="4000" u="none" kern="0" dirty="0" smtClean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>Synchronous Event Handling, Connections, &amp; Service Initialization: Part 3</a:t>
            </a:r>
          </a:p>
        </p:txBody>
      </p:sp>
    </p:spTree>
    <p:extLst>
      <p:ext uri="{BB962C8B-B14F-4D97-AF65-F5344CB8AC3E}">
        <p14:creationId xmlns:p14="http://schemas.microsoft.com/office/powerpoint/2010/main" val="20166759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-1" y="6353174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15" y="3119437"/>
            <a:ext cx="7176060" cy="3686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</a:t>
            </a:r>
            <a:r>
              <a:rPr lang="en-US" sz="3200" dirty="0"/>
              <a:t>Part of the Module</a:t>
            </a:r>
            <a:endParaRPr lang="en-US" sz="3200" dirty="0" smtClean="0"/>
          </a:p>
        </p:txBody>
      </p:sp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8123" y="980123"/>
            <a:ext cx="5211577" cy="186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Describe the </a:t>
            </a:r>
            <a: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</a:rPr>
              <a:t>Reactor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&amp;</a:t>
            </a:r>
            <a: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</a:rPr>
              <a:t> Acceptor-Connector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patterns 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Describe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the ACE </a:t>
            </a:r>
            <a:r>
              <a:rPr lang="en-US" sz="2000" i="1" u="none" dirty="0">
                <a:solidFill>
                  <a:schemeClr val="bg1">
                    <a:lumMod val="75000"/>
                  </a:schemeClr>
                </a:solidFill>
              </a:rPr>
              <a:t>Reactor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 framework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 smtClean="0"/>
              <a:t>Apply ACE </a:t>
            </a:r>
            <a:r>
              <a:rPr lang="en-US" sz="2000" i="1" u="none" dirty="0" smtClean="0"/>
              <a:t>Reactor</a:t>
            </a:r>
            <a:r>
              <a:rPr lang="en-US" sz="2000" u="none" dirty="0" smtClean="0"/>
              <a:t> framework to JAWS</a:t>
            </a:r>
            <a:endParaRPr lang="en-US" sz="2000" u="none" dirty="0"/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endParaRPr lang="en-US" sz="2000" u="none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00" y="889544"/>
            <a:ext cx="3536336" cy="2537785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 bwMode="auto">
          <a:xfrm>
            <a:off x="239315" y="3219450"/>
            <a:ext cx="6865159" cy="3495675"/>
          </a:xfrm>
          <a:custGeom>
            <a:avLst/>
            <a:gdLst>
              <a:gd name="connsiteX0" fmla="*/ 3609975 w 6877050"/>
              <a:gd name="connsiteY0" fmla="*/ 19050 h 3514725"/>
              <a:gd name="connsiteX1" fmla="*/ 6124575 w 6877050"/>
              <a:gd name="connsiteY1" fmla="*/ 0 h 3514725"/>
              <a:gd name="connsiteX2" fmla="*/ 6800850 w 6877050"/>
              <a:gd name="connsiteY2" fmla="*/ 219075 h 3514725"/>
              <a:gd name="connsiteX3" fmla="*/ 6877050 w 6877050"/>
              <a:gd name="connsiteY3" fmla="*/ 533400 h 3514725"/>
              <a:gd name="connsiteX4" fmla="*/ 6600825 w 6877050"/>
              <a:gd name="connsiteY4" fmla="*/ 676275 h 3514725"/>
              <a:gd name="connsiteX5" fmla="*/ 5867400 w 6877050"/>
              <a:gd name="connsiteY5" fmla="*/ 676275 h 3514725"/>
              <a:gd name="connsiteX6" fmla="*/ 5629275 w 6877050"/>
              <a:gd name="connsiteY6" fmla="*/ 952500 h 3514725"/>
              <a:gd name="connsiteX7" fmla="*/ 5391150 w 6877050"/>
              <a:gd name="connsiteY7" fmla="*/ 1190625 h 3514725"/>
              <a:gd name="connsiteX8" fmla="*/ 4629150 w 6877050"/>
              <a:gd name="connsiteY8" fmla="*/ 1200150 h 3514725"/>
              <a:gd name="connsiteX9" fmla="*/ 4362450 w 6877050"/>
              <a:gd name="connsiteY9" fmla="*/ 952500 h 3514725"/>
              <a:gd name="connsiteX10" fmla="*/ 3914775 w 6877050"/>
              <a:gd name="connsiteY10" fmla="*/ 962025 h 3514725"/>
              <a:gd name="connsiteX11" fmla="*/ 3943350 w 6877050"/>
              <a:gd name="connsiteY11" fmla="*/ 2171700 h 3514725"/>
              <a:gd name="connsiteX12" fmla="*/ 2828925 w 6877050"/>
              <a:gd name="connsiteY12" fmla="*/ 3209925 h 3514725"/>
              <a:gd name="connsiteX13" fmla="*/ 352425 w 6877050"/>
              <a:gd name="connsiteY13" fmla="*/ 3238500 h 3514725"/>
              <a:gd name="connsiteX14" fmla="*/ 0 w 6877050"/>
              <a:gd name="connsiteY14" fmla="*/ 3400425 h 3514725"/>
              <a:gd name="connsiteX15" fmla="*/ 381000 w 6877050"/>
              <a:gd name="connsiteY15" fmla="*/ 3514725 h 3514725"/>
              <a:gd name="connsiteX16" fmla="*/ 3143250 w 6877050"/>
              <a:gd name="connsiteY16" fmla="*/ 3476625 h 3514725"/>
              <a:gd name="connsiteX0" fmla="*/ 3609975 w 6877050"/>
              <a:gd name="connsiteY0" fmla="*/ 31048 h 3526723"/>
              <a:gd name="connsiteX1" fmla="*/ 6124575 w 6877050"/>
              <a:gd name="connsiteY1" fmla="*/ 11998 h 3526723"/>
              <a:gd name="connsiteX2" fmla="*/ 6800850 w 6877050"/>
              <a:gd name="connsiteY2" fmla="*/ 231073 h 3526723"/>
              <a:gd name="connsiteX3" fmla="*/ 6877050 w 6877050"/>
              <a:gd name="connsiteY3" fmla="*/ 545398 h 3526723"/>
              <a:gd name="connsiteX4" fmla="*/ 6600825 w 6877050"/>
              <a:gd name="connsiteY4" fmla="*/ 688273 h 3526723"/>
              <a:gd name="connsiteX5" fmla="*/ 5867400 w 6877050"/>
              <a:gd name="connsiteY5" fmla="*/ 688273 h 3526723"/>
              <a:gd name="connsiteX6" fmla="*/ 5629275 w 6877050"/>
              <a:gd name="connsiteY6" fmla="*/ 964498 h 3526723"/>
              <a:gd name="connsiteX7" fmla="*/ 5391150 w 6877050"/>
              <a:gd name="connsiteY7" fmla="*/ 1202623 h 3526723"/>
              <a:gd name="connsiteX8" fmla="*/ 4629150 w 6877050"/>
              <a:gd name="connsiteY8" fmla="*/ 1212148 h 3526723"/>
              <a:gd name="connsiteX9" fmla="*/ 4362450 w 6877050"/>
              <a:gd name="connsiteY9" fmla="*/ 964498 h 3526723"/>
              <a:gd name="connsiteX10" fmla="*/ 3914775 w 6877050"/>
              <a:gd name="connsiteY10" fmla="*/ 974023 h 3526723"/>
              <a:gd name="connsiteX11" fmla="*/ 3943350 w 6877050"/>
              <a:gd name="connsiteY11" fmla="*/ 2183698 h 3526723"/>
              <a:gd name="connsiteX12" fmla="*/ 2828925 w 6877050"/>
              <a:gd name="connsiteY12" fmla="*/ 3221923 h 3526723"/>
              <a:gd name="connsiteX13" fmla="*/ 352425 w 6877050"/>
              <a:gd name="connsiteY13" fmla="*/ 3250498 h 3526723"/>
              <a:gd name="connsiteX14" fmla="*/ 0 w 6877050"/>
              <a:gd name="connsiteY14" fmla="*/ 3412423 h 3526723"/>
              <a:gd name="connsiteX15" fmla="*/ 381000 w 6877050"/>
              <a:gd name="connsiteY15" fmla="*/ 3526723 h 3526723"/>
              <a:gd name="connsiteX16" fmla="*/ 3143250 w 6877050"/>
              <a:gd name="connsiteY16" fmla="*/ 3488623 h 3526723"/>
              <a:gd name="connsiteX0" fmla="*/ 3609975 w 6877050"/>
              <a:gd name="connsiteY0" fmla="*/ 31048 h 3526723"/>
              <a:gd name="connsiteX1" fmla="*/ 6124575 w 6877050"/>
              <a:gd name="connsiteY1" fmla="*/ 11998 h 3526723"/>
              <a:gd name="connsiteX2" fmla="*/ 6800850 w 6877050"/>
              <a:gd name="connsiteY2" fmla="*/ 231073 h 3526723"/>
              <a:gd name="connsiteX3" fmla="*/ 6877050 w 6877050"/>
              <a:gd name="connsiteY3" fmla="*/ 545398 h 3526723"/>
              <a:gd name="connsiteX4" fmla="*/ 6600825 w 6877050"/>
              <a:gd name="connsiteY4" fmla="*/ 688273 h 3526723"/>
              <a:gd name="connsiteX5" fmla="*/ 5867400 w 6877050"/>
              <a:gd name="connsiteY5" fmla="*/ 688273 h 3526723"/>
              <a:gd name="connsiteX6" fmla="*/ 5629275 w 6877050"/>
              <a:gd name="connsiteY6" fmla="*/ 964498 h 3526723"/>
              <a:gd name="connsiteX7" fmla="*/ 5391150 w 6877050"/>
              <a:gd name="connsiteY7" fmla="*/ 1202623 h 3526723"/>
              <a:gd name="connsiteX8" fmla="*/ 4629150 w 6877050"/>
              <a:gd name="connsiteY8" fmla="*/ 1212148 h 3526723"/>
              <a:gd name="connsiteX9" fmla="*/ 4362450 w 6877050"/>
              <a:gd name="connsiteY9" fmla="*/ 964498 h 3526723"/>
              <a:gd name="connsiteX10" fmla="*/ 3914775 w 6877050"/>
              <a:gd name="connsiteY10" fmla="*/ 974023 h 3526723"/>
              <a:gd name="connsiteX11" fmla="*/ 3943350 w 6877050"/>
              <a:gd name="connsiteY11" fmla="*/ 2183698 h 3526723"/>
              <a:gd name="connsiteX12" fmla="*/ 2828925 w 6877050"/>
              <a:gd name="connsiteY12" fmla="*/ 3221923 h 3526723"/>
              <a:gd name="connsiteX13" fmla="*/ 352425 w 6877050"/>
              <a:gd name="connsiteY13" fmla="*/ 3250498 h 3526723"/>
              <a:gd name="connsiteX14" fmla="*/ 0 w 6877050"/>
              <a:gd name="connsiteY14" fmla="*/ 3412423 h 3526723"/>
              <a:gd name="connsiteX15" fmla="*/ 381000 w 6877050"/>
              <a:gd name="connsiteY15" fmla="*/ 3526723 h 3526723"/>
              <a:gd name="connsiteX16" fmla="*/ 3143250 w 6877050"/>
              <a:gd name="connsiteY16" fmla="*/ 3488623 h 3526723"/>
              <a:gd name="connsiteX0" fmla="*/ 3609975 w 6880164"/>
              <a:gd name="connsiteY0" fmla="*/ 31048 h 3526723"/>
              <a:gd name="connsiteX1" fmla="*/ 6124575 w 6880164"/>
              <a:gd name="connsiteY1" fmla="*/ 11998 h 3526723"/>
              <a:gd name="connsiteX2" fmla="*/ 6800850 w 6880164"/>
              <a:gd name="connsiteY2" fmla="*/ 231073 h 3526723"/>
              <a:gd name="connsiteX3" fmla="*/ 6877050 w 6880164"/>
              <a:gd name="connsiteY3" fmla="*/ 545398 h 3526723"/>
              <a:gd name="connsiteX4" fmla="*/ 6600825 w 6880164"/>
              <a:gd name="connsiteY4" fmla="*/ 688273 h 3526723"/>
              <a:gd name="connsiteX5" fmla="*/ 5867400 w 6880164"/>
              <a:gd name="connsiteY5" fmla="*/ 688273 h 3526723"/>
              <a:gd name="connsiteX6" fmla="*/ 5629275 w 6880164"/>
              <a:gd name="connsiteY6" fmla="*/ 964498 h 3526723"/>
              <a:gd name="connsiteX7" fmla="*/ 5391150 w 6880164"/>
              <a:gd name="connsiteY7" fmla="*/ 1202623 h 3526723"/>
              <a:gd name="connsiteX8" fmla="*/ 4629150 w 6880164"/>
              <a:gd name="connsiteY8" fmla="*/ 1212148 h 3526723"/>
              <a:gd name="connsiteX9" fmla="*/ 4362450 w 6880164"/>
              <a:gd name="connsiteY9" fmla="*/ 964498 h 3526723"/>
              <a:gd name="connsiteX10" fmla="*/ 3914775 w 6880164"/>
              <a:gd name="connsiteY10" fmla="*/ 974023 h 3526723"/>
              <a:gd name="connsiteX11" fmla="*/ 3943350 w 6880164"/>
              <a:gd name="connsiteY11" fmla="*/ 2183698 h 3526723"/>
              <a:gd name="connsiteX12" fmla="*/ 2828925 w 6880164"/>
              <a:gd name="connsiteY12" fmla="*/ 3221923 h 3526723"/>
              <a:gd name="connsiteX13" fmla="*/ 352425 w 6880164"/>
              <a:gd name="connsiteY13" fmla="*/ 3250498 h 3526723"/>
              <a:gd name="connsiteX14" fmla="*/ 0 w 6880164"/>
              <a:gd name="connsiteY14" fmla="*/ 3412423 h 3526723"/>
              <a:gd name="connsiteX15" fmla="*/ 381000 w 6880164"/>
              <a:gd name="connsiteY15" fmla="*/ 3526723 h 3526723"/>
              <a:gd name="connsiteX16" fmla="*/ 3143250 w 6880164"/>
              <a:gd name="connsiteY16" fmla="*/ 3488623 h 3526723"/>
              <a:gd name="connsiteX0" fmla="*/ 3609975 w 6877050"/>
              <a:gd name="connsiteY0" fmla="*/ 31048 h 3526723"/>
              <a:gd name="connsiteX1" fmla="*/ 6124575 w 6877050"/>
              <a:gd name="connsiteY1" fmla="*/ 11998 h 3526723"/>
              <a:gd name="connsiteX2" fmla="*/ 6800850 w 6877050"/>
              <a:gd name="connsiteY2" fmla="*/ 231073 h 3526723"/>
              <a:gd name="connsiteX3" fmla="*/ 6877050 w 6877050"/>
              <a:gd name="connsiteY3" fmla="*/ 545398 h 3526723"/>
              <a:gd name="connsiteX4" fmla="*/ 6600825 w 6877050"/>
              <a:gd name="connsiteY4" fmla="*/ 688273 h 3526723"/>
              <a:gd name="connsiteX5" fmla="*/ 5867400 w 6877050"/>
              <a:gd name="connsiteY5" fmla="*/ 688273 h 3526723"/>
              <a:gd name="connsiteX6" fmla="*/ 5629275 w 6877050"/>
              <a:gd name="connsiteY6" fmla="*/ 964498 h 3526723"/>
              <a:gd name="connsiteX7" fmla="*/ 5391150 w 6877050"/>
              <a:gd name="connsiteY7" fmla="*/ 1202623 h 3526723"/>
              <a:gd name="connsiteX8" fmla="*/ 4629150 w 6877050"/>
              <a:gd name="connsiteY8" fmla="*/ 1212148 h 3526723"/>
              <a:gd name="connsiteX9" fmla="*/ 4362450 w 6877050"/>
              <a:gd name="connsiteY9" fmla="*/ 964498 h 3526723"/>
              <a:gd name="connsiteX10" fmla="*/ 3914775 w 6877050"/>
              <a:gd name="connsiteY10" fmla="*/ 974023 h 3526723"/>
              <a:gd name="connsiteX11" fmla="*/ 3943350 w 6877050"/>
              <a:gd name="connsiteY11" fmla="*/ 2183698 h 3526723"/>
              <a:gd name="connsiteX12" fmla="*/ 2828925 w 6877050"/>
              <a:gd name="connsiteY12" fmla="*/ 3221923 h 3526723"/>
              <a:gd name="connsiteX13" fmla="*/ 352425 w 6877050"/>
              <a:gd name="connsiteY13" fmla="*/ 3250498 h 3526723"/>
              <a:gd name="connsiteX14" fmla="*/ 0 w 6877050"/>
              <a:gd name="connsiteY14" fmla="*/ 3412423 h 3526723"/>
              <a:gd name="connsiteX15" fmla="*/ 381000 w 6877050"/>
              <a:gd name="connsiteY15" fmla="*/ 3526723 h 3526723"/>
              <a:gd name="connsiteX16" fmla="*/ 3143250 w 6877050"/>
              <a:gd name="connsiteY16" fmla="*/ 3488623 h 3526723"/>
              <a:gd name="connsiteX0" fmla="*/ 3609975 w 6877050"/>
              <a:gd name="connsiteY0" fmla="*/ 31048 h 3526723"/>
              <a:gd name="connsiteX1" fmla="*/ 6124575 w 6877050"/>
              <a:gd name="connsiteY1" fmla="*/ 11998 h 3526723"/>
              <a:gd name="connsiteX2" fmla="*/ 6800850 w 6877050"/>
              <a:gd name="connsiteY2" fmla="*/ 231073 h 3526723"/>
              <a:gd name="connsiteX3" fmla="*/ 6877050 w 6877050"/>
              <a:gd name="connsiteY3" fmla="*/ 545398 h 3526723"/>
              <a:gd name="connsiteX4" fmla="*/ 6600825 w 6877050"/>
              <a:gd name="connsiteY4" fmla="*/ 688273 h 3526723"/>
              <a:gd name="connsiteX5" fmla="*/ 5867400 w 6877050"/>
              <a:gd name="connsiteY5" fmla="*/ 688273 h 3526723"/>
              <a:gd name="connsiteX6" fmla="*/ 5629275 w 6877050"/>
              <a:gd name="connsiteY6" fmla="*/ 964498 h 3526723"/>
              <a:gd name="connsiteX7" fmla="*/ 5391150 w 6877050"/>
              <a:gd name="connsiteY7" fmla="*/ 1202623 h 3526723"/>
              <a:gd name="connsiteX8" fmla="*/ 4629150 w 6877050"/>
              <a:gd name="connsiteY8" fmla="*/ 1212148 h 3526723"/>
              <a:gd name="connsiteX9" fmla="*/ 4362450 w 6877050"/>
              <a:gd name="connsiteY9" fmla="*/ 964498 h 3526723"/>
              <a:gd name="connsiteX10" fmla="*/ 3914775 w 6877050"/>
              <a:gd name="connsiteY10" fmla="*/ 974023 h 3526723"/>
              <a:gd name="connsiteX11" fmla="*/ 3943350 w 6877050"/>
              <a:gd name="connsiteY11" fmla="*/ 2183698 h 3526723"/>
              <a:gd name="connsiteX12" fmla="*/ 2828925 w 6877050"/>
              <a:gd name="connsiteY12" fmla="*/ 3221923 h 3526723"/>
              <a:gd name="connsiteX13" fmla="*/ 352425 w 6877050"/>
              <a:gd name="connsiteY13" fmla="*/ 3250498 h 3526723"/>
              <a:gd name="connsiteX14" fmla="*/ 0 w 6877050"/>
              <a:gd name="connsiteY14" fmla="*/ 3412423 h 3526723"/>
              <a:gd name="connsiteX15" fmla="*/ 381000 w 6877050"/>
              <a:gd name="connsiteY15" fmla="*/ 3526723 h 3526723"/>
              <a:gd name="connsiteX16" fmla="*/ 3143250 w 6877050"/>
              <a:gd name="connsiteY16" fmla="*/ 3488623 h 3526723"/>
              <a:gd name="connsiteX0" fmla="*/ 3609975 w 6877050"/>
              <a:gd name="connsiteY0" fmla="*/ 31048 h 3526723"/>
              <a:gd name="connsiteX1" fmla="*/ 6124575 w 6877050"/>
              <a:gd name="connsiteY1" fmla="*/ 11998 h 3526723"/>
              <a:gd name="connsiteX2" fmla="*/ 6800850 w 6877050"/>
              <a:gd name="connsiteY2" fmla="*/ 231073 h 3526723"/>
              <a:gd name="connsiteX3" fmla="*/ 6877050 w 6877050"/>
              <a:gd name="connsiteY3" fmla="*/ 545398 h 3526723"/>
              <a:gd name="connsiteX4" fmla="*/ 6600825 w 6877050"/>
              <a:gd name="connsiteY4" fmla="*/ 688273 h 3526723"/>
              <a:gd name="connsiteX5" fmla="*/ 5867400 w 6877050"/>
              <a:gd name="connsiteY5" fmla="*/ 688273 h 3526723"/>
              <a:gd name="connsiteX6" fmla="*/ 5629275 w 6877050"/>
              <a:gd name="connsiteY6" fmla="*/ 964498 h 3526723"/>
              <a:gd name="connsiteX7" fmla="*/ 5391150 w 6877050"/>
              <a:gd name="connsiteY7" fmla="*/ 1202623 h 3526723"/>
              <a:gd name="connsiteX8" fmla="*/ 4629150 w 6877050"/>
              <a:gd name="connsiteY8" fmla="*/ 1212148 h 3526723"/>
              <a:gd name="connsiteX9" fmla="*/ 4362450 w 6877050"/>
              <a:gd name="connsiteY9" fmla="*/ 964498 h 3526723"/>
              <a:gd name="connsiteX10" fmla="*/ 3914775 w 6877050"/>
              <a:gd name="connsiteY10" fmla="*/ 974023 h 3526723"/>
              <a:gd name="connsiteX11" fmla="*/ 3943350 w 6877050"/>
              <a:gd name="connsiteY11" fmla="*/ 2183698 h 3526723"/>
              <a:gd name="connsiteX12" fmla="*/ 2828925 w 6877050"/>
              <a:gd name="connsiteY12" fmla="*/ 3221923 h 3526723"/>
              <a:gd name="connsiteX13" fmla="*/ 352425 w 6877050"/>
              <a:gd name="connsiteY13" fmla="*/ 3250498 h 3526723"/>
              <a:gd name="connsiteX14" fmla="*/ 0 w 6877050"/>
              <a:gd name="connsiteY14" fmla="*/ 3412423 h 3526723"/>
              <a:gd name="connsiteX15" fmla="*/ 381000 w 6877050"/>
              <a:gd name="connsiteY15" fmla="*/ 3526723 h 3526723"/>
              <a:gd name="connsiteX16" fmla="*/ 3143250 w 6877050"/>
              <a:gd name="connsiteY16" fmla="*/ 3488623 h 3526723"/>
              <a:gd name="connsiteX0" fmla="*/ 3609975 w 6877050"/>
              <a:gd name="connsiteY0" fmla="*/ 31048 h 3526723"/>
              <a:gd name="connsiteX1" fmla="*/ 6124575 w 6877050"/>
              <a:gd name="connsiteY1" fmla="*/ 11998 h 3526723"/>
              <a:gd name="connsiteX2" fmla="*/ 6800850 w 6877050"/>
              <a:gd name="connsiteY2" fmla="*/ 231073 h 3526723"/>
              <a:gd name="connsiteX3" fmla="*/ 6877050 w 6877050"/>
              <a:gd name="connsiteY3" fmla="*/ 545398 h 3526723"/>
              <a:gd name="connsiteX4" fmla="*/ 6600825 w 6877050"/>
              <a:gd name="connsiteY4" fmla="*/ 688273 h 3526723"/>
              <a:gd name="connsiteX5" fmla="*/ 5867400 w 6877050"/>
              <a:gd name="connsiteY5" fmla="*/ 688273 h 3526723"/>
              <a:gd name="connsiteX6" fmla="*/ 5629275 w 6877050"/>
              <a:gd name="connsiteY6" fmla="*/ 964498 h 3526723"/>
              <a:gd name="connsiteX7" fmla="*/ 5391150 w 6877050"/>
              <a:gd name="connsiteY7" fmla="*/ 1202623 h 3526723"/>
              <a:gd name="connsiteX8" fmla="*/ 4629150 w 6877050"/>
              <a:gd name="connsiteY8" fmla="*/ 1212148 h 3526723"/>
              <a:gd name="connsiteX9" fmla="*/ 4362450 w 6877050"/>
              <a:gd name="connsiteY9" fmla="*/ 964498 h 3526723"/>
              <a:gd name="connsiteX10" fmla="*/ 3914775 w 6877050"/>
              <a:gd name="connsiteY10" fmla="*/ 974023 h 3526723"/>
              <a:gd name="connsiteX11" fmla="*/ 3943350 w 6877050"/>
              <a:gd name="connsiteY11" fmla="*/ 2183698 h 3526723"/>
              <a:gd name="connsiteX12" fmla="*/ 2828925 w 6877050"/>
              <a:gd name="connsiteY12" fmla="*/ 3221923 h 3526723"/>
              <a:gd name="connsiteX13" fmla="*/ 352425 w 6877050"/>
              <a:gd name="connsiteY13" fmla="*/ 3250498 h 3526723"/>
              <a:gd name="connsiteX14" fmla="*/ 0 w 6877050"/>
              <a:gd name="connsiteY14" fmla="*/ 3412423 h 3526723"/>
              <a:gd name="connsiteX15" fmla="*/ 381000 w 6877050"/>
              <a:gd name="connsiteY15" fmla="*/ 3526723 h 3526723"/>
              <a:gd name="connsiteX16" fmla="*/ 3143250 w 6877050"/>
              <a:gd name="connsiteY16" fmla="*/ 3488623 h 3526723"/>
              <a:gd name="connsiteX0" fmla="*/ 3609975 w 6877050"/>
              <a:gd name="connsiteY0" fmla="*/ 31048 h 3526723"/>
              <a:gd name="connsiteX1" fmla="*/ 6124575 w 6877050"/>
              <a:gd name="connsiteY1" fmla="*/ 11998 h 3526723"/>
              <a:gd name="connsiteX2" fmla="*/ 6800850 w 6877050"/>
              <a:gd name="connsiteY2" fmla="*/ 231073 h 3526723"/>
              <a:gd name="connsiteX3" fmla="*/ 6877050 w 6877050"/>
              <a:gd name="connsiteY3" fmla="*/ 545398 h 3526723"/>
              <a:gd name="connsiteX4" fmla="*/ 6600825 w 6877050"/>
              <a:gd name="connsiteY4" fmla="*/ 688273 h 3526723"/>
              <a:gd name="connsiteX5" fmla="*/ 5867400 w 6877050"/>
              <a:gd name="connsiteY5" fmla="*/ 688273 h 3526723"/>
              <a:gd name="connsiteX6" fmla="*/ 5629275 w 6877050"/>
              <a:gd name="connsiteY6" fmla="*/ 964498 h 3526723"/>
              <a:gd name="connsiteX7" fmla="*/ 5391150 w 6877050"/>
              <a:gd name="connsiteY7" fmla="*/ 1202623 h 3526723"/>
              <a:gd name="connsiteX8" fmla="*/ 4629150 w 6877050"/>
              <a:gd name="connsiteY8" fmla="*/ 1212148 h 3526723"/>
              <a:gd name="connsiteX9" fmla="*/ 4362450 w 6877050"/>
              <a:gd name="connsiteY9" fmla="*/ 964498 h 3526723"/>
              <a:gd name="connsiteX10" fmla="*/ 3914775 w 6877050"/>
              <a:gd name="connsiteY10" fmla="*/ 974023 h 3526723"/>
              <a:gd name="connsiteX11" fmla="*/ 3943350 w 6877050"/>
              <a:gd name="connsiteY11" fmla="*/ 2183698 h 3526723"/>
              <a:gd name="connsiteX12" fmla="*/ 2828925 w 6877050"/>
              <a:gd name="connsiteY12" fmla="*/ 3221923 h 3526723"/>
              <a:gd name="connsiteX13" fmla="*/ 352425 w 6877050"/>
              <a:gd name="connsiteY13" fmla="*/ 3250498 h 3526723"/>
              <a:gd name="connsiteX14" fmla="*/ 0 w 6877050"/>
              <a:gd name="connsiteY14" fmla="*/ 3412423 h 3526723"/>
              <a:gd name="connsiteX15" fmla="*/ 381000 w 6877050"/>
              <a:gd name="connsiteY15" fmla="*/ 3526723 h 3526723"/>
              <a:gd name="connsiteX16" fmla="*/ 3143250 w 6877050"/>
              <a:gd name="connsiteY16" fmla="*/ 3488623 h 3526723"/>
              <a:gd name="connsiteX0" fmla="*/ 3609975 w 6877050"/>
              <a:gd name="connsiteY0" fmla="*/ 31048 h 3526723"/>
              <a:gd name="connsiteX1" fmla="*/ 6124575 w 6877050"/>
              <a:gd name="connsiteY1" fmla="*/ 11998 h 3526723"/>
              <a:gd name="connsiteX2" fmla="*/ 6800850 w 6877050"/>
              <a:gd name="connsiteY2" fmla="*/ 231073 h 3526723"/>
              <a:gd name="connsiteX3" fmla="*/ 6877050 w 6877050"/>
              <a:gd name="connsiteY3" fmla="*/ 545398 h 3526723"/>
              <a:gd name="connsiteX4" fmla="*/ 6600825 w 6877050"/>
              <a:gd name="connsiteY4" fmla="*/ 688273 h 3526723"/>
              <a:gd name="connsiteX5" fmla="*/ 5867400 w 6877050"/>
              <a:gd name="connsiteY5" fmla="*/ 688273 h 3526723"/>
              <a:gd name="connsiteX6" fmla="*/ 5629275 w 6877050"/>
              <a:gd name="connsiteY6" fmla="*/ 964498 h 3526723"/>
              <a:gd name="connsiteX7" fmla="*/ 5391150 w 6877050"/>
              <a:gd name="connsiteY7" fmla="*/ 1202623 h 3526723"/>
              <a:gd name="connsiteX8" fmla="*/ 4629150 w 6877050"/>
              <a:gd name="connsiteY8" fmla="*/ 1212148 h 3526723"/>
              <a:gd name="connsiteX9" fmla="*/ 4362450 w 6877050"/>
              <a:gd name="connsiteY9" fmla="*/ 964498 h 3526723"/>
              <a:gd name="connsiteX10" fmla="*/ 3914775 w 6877050"/>
              <a:gd name="connsiteY10" fmla="*/ 974023 h 3526723"/>
              <a:gd name="connsiteX11" fmla="*/ 3943350 w 6877050"/>
              <a:gd name="connsiteY11" fmla="*/ 2183698 h 3526723"/>
              <a:gd name="connsiteX12" fmla="*/ 2828925 w 6877050"/>
              <a:gd name="connsiteY12" fmla="*/ 3221923 h 3526723"/>
              <a:gd name="connsiteX13" fmla="*/ 352425 w 6877050"/>
              <a:gd name="connsiteY13" fmla="*/ 3250498 h 3526723"/>
              <a:gd name="connsiteX14" fmla="*/ 0 w 6877050"/>
              <a:gd name="connsiteY14" fmla="*/ 3412423 h 3526723"/>
              <a:gd name="connsiteX15" fmla="*/ 381000 w 6877050"/>
              <a:gd name="connsiteY15" fmla="*/ 3526723 h 3526723"/>
              <a:gd name="connsiteX16" fmla="*/ 3143250 w 6877050"/>
              <a:gd name="connsiteY16" fmla="*/ 3488623 h 3526723"/>
              <a:gd name="connsiteX0" fmla="*/ 3609975 w 6877050"/>
              <a:gd name="connsiteY0" fmla="*/ 31048 h 3526723"/>
              <a:gd name="connsiteX1" fmla="*/ 6124575 w 6877050"/>
              <a:gd name="connsiteY1" fmla="*/ 11998 h 3526723"/>
              <a:gd name="connsiteX2" fmla="*/ 6800850 w 6877050"/>
              <a:gd name="connsiteY2" fmla="*/ 231073 h 3526723"/>
              <a:gd name="connsiteX3" fmla="*/ 6877050 w 6877050"/>
              <a:gd name="connsiteY3" fmla="*/ 545398 h 3526723"/>
              <a:gd name="connsiteX4" fmla="*/ 6600825 w 6877050"/>
              <a:gd name="connsiteY4" fmla="*/ 688273 h 3526723"/>
              <a:gd name="connsiteX5" fmla="*/ 5867400 w 6877050"/>
              <a:gd name="connsiteY5" fmla="*/ 688273 h 3526723"/>
              <a:gd name="connsiteX6" fmla="*/ 5629275 w 6877050"/>
              <a:gd name="connsiteY6" fmla="*/ 964498 h 3526723"/>
              <a:gd name="connsiteX7" fmla="*/ 5391150 w 6877050"/>
              <a:gd name="connsiteY7" fmla="*/ 1202623 h 3526723"/>
              <a:gd name="connsiteX8" fmla="*/ 4629150 w 6877050"/>
              <a:gd name="connsiteY8" fmla="*/ 1212148 h 3526723"/>
              <a:gd name="connsiteX9" fmla="*/ 4362450 w 6877050"/>
              <a:gd name="connsiteY9" fmla="*/ 964498 h 3526723"/>
              <a:gd name="connsiteX10" fmla="*/ 3914775 w 6877050"/>
              <a:gd name="connsiteY10" fmla="*/ 974023 h 3526723"/>
              <a:gd name="connsiteX11" fmla="*/ 3943350 w 6877050"/>
              <a:gd name="connsiteY11" fmla="*/ 2183698 h 3526723"/>
              <a:gd name="connsiteX12" fmla="*/ 2828925 w 6877050"/>
              <a:gd name="connsiteY12" fmla="*/ 3221923 h 3526723"/>
              <a:gd name="connsiteX13" fmla="*/ 352425 w 6877050"/>
              <a:gd name="connsiteY13" fmla="*/ 3250498 h 3526723"/>
              <a:gd name="connsiteX14" fmla="*/ 0 w 6877050"/>
              <a:gd name="connsiteY14" fmla="*/ 3412423 h 3526723"/>
              <a:gd name="connsiteX15" fmla="*/ 381000 w 6877050"/>
              <a:gd name="connsiteY15" fmla="*/ 3526723 h 3526723"/>
              <a:gd name="connsiteX16" fmla="*/ 3143250 w 6877050"/>
              <a:gd name="connsiteY16" fmla="*/ 3488623 h 3526723"/>
              <a:gd name="connsiteX0" fmla="*/ 3609975 w 6877050"/>
              <a:gd name="connsiteY0" fmla="*/ 31048 h 3526723"/>
              <a:gd name="connsiteX1" fmla="*/ 6124575 w 6877050"/>
              <a:gd name="connsiteY1" fmla="*/ 11998 h 3526723"/>
              <a:gd name="connsiteX2" fmla="*/ 6800850 w 6877050"/>
              <a:gd name="connsiteY2" fmla="*/ 231073 h 3526723"/>
              <a:gd name="connsiteX3" fmla="*/ 6877050 w 6877050"/>
              <a:gd name="connsiteY3" fmla="*/ 545398 h 3526723"/>
              <a:gd name="connsiteX4" fmla="*/ 6600825 w 6877050"/>
              <a:gd name="connsiteY4" fmla="*/ 688273 h 3526723"/>
              <a:gd name="connsiteX5" fmla="*/ 5867400 w 6877050"/>
              <a:gd name="connsiteY5" fmla="*/ 688273 h 3526723"/>
              <a:gd name="connsiteX6" fmla="*/ 5629275 w 6877050"/>
              <a:gd name="connsiteY6" fmla="*/ 964498 h 3526723"/>
              <a:gd name="connsiteX7" fmla="*/ 5391150 w 6877050"/>
              <a:gd name="connsiteY7" fmla="*/ 1202623 h 3526723"/>
              <a:gd name="connsiteX8" fmla="*/ 4629150 w 6877050"/>
              <a:gd name="connsiteY8" fmla="*/ 1212148 h 3526723"/>
              <a:gd name="connsiteX9" fmla="*/ 4362450 w 6877050"/>
              <a:gd name="connsiteY9" fmla="*/ 964498 h 3526723"/>
              <a:gd name="connsiteX10" fmla="*/ 3914775 w 6877050"/>
              <a:gd name="connsiteY10" fmla="*/ 974023 h 3526723"/>
              <a:gd name="connsiteX11" fmla="*/ 3943350 w 6877050"/>
              <a:gd name="connsiteY11" fmla="*/ 2183698 h 3526723"/>
              <a:gd name="connsiteX12" fmla="*/ 2828925 w 6877050"/>
              <a:gd name="connsiteY12" fmla="*/ 3221923 h 3526723"/>
              <a:gd name="connsiteX13" fmla="*/ 352425 w 6877050"/>
              <a:gd name="connsiteY13" fmla="*/ 3250498 h 3526723"/>
              <a:gd name="connsiteX14" fmla="*/ 0 w 6877050"/>
              <a:gd name="connsiteY14" fmla="*/ 3412423 h 3526723"/>
              <a:gd name="connsiteX15" fmla="*/ 381000 w 6877050"/>
              <a:gd name="connsiteY15" fmla="*/ 3526723 h 3526723"/>
              <a:gd name="connsiteX16" fmla="*/ 3143250 w 6877050"/>
              <a:gd name="connsiteY16" fmla="*/ 3488623 h 3526723"/>
              <a:gd name="connsiteX0" fmla="*/ 3609975 w 6877050"/>
              <a:gd name="connsiteY0" fmla="*/ 31048 h 3526723"/>
              <a:gd name="connsiteX1" fmla="*/ 6124575 w 6877050"/>
              <a:gd name="connsiteY1" fmla="*/ 11998 h 3526723"/>
              <a:gd name="connsiteX2" fmla="*/ 6800850 w 6877050"/>
              <a:gd name="connsiteY2" fmla="*/ 231073 h 3526723"/>
              <a:gd name="connsiteX3" fmla="*/ 6877050 w 6877050"/>
              <a:gd name="connsiteY3" fmla="*/ 545398 h 3526723"/>
              <a:gd name="connsiteX4" fmla="*/ 6600825 w 6877050"/>
              <a:gd name="connsiteY4" fmla="*/ 688273 h 3526723"/>
              <a:gd name="connsiteX5" fmla="*/ 5867400 w 6877050"/>
              <a:gd name="connsiteY5" fmla="*/ 688273 h 3526723"/>
              <a:gd name="connsiteX6" fmla="*/ 5629275 w 6877050"/>
              <a:gd name="connsiteY6" fmla="*/ 964498 h 3526723"/>
              <a:gd name="connsiteX7" fmla="*/ 5391150 w 6877050"/>
              <a:gd name="connsiteY7" fmla="*/ 1202623 h 3526723"/>
              <a:gd name="connsiteX8" fmla="*/ 4629150 w 6877050"/>
              <a:gd name="connsiteY8" fmla="*/ 1212148 h 3526723"/>
              <a:gd name="connsiteX9" fmla="*/ 4362450 w 6877050"/>
              <a:gd name="connsiteY9" fmla="*/ 964498 h 3526723"/>
              <a:gd name="connsiteX10" fmla="*/ 3914775 w 6877050"/>
              <a:gd name="connsiteY10" fmla="*/ 974023 h 3526723"/>
              <a:gd name="connsiteX11" fmla="*/ 3943350 w 6877050"/>
              <a:gd name="connsiteY11" fmla="*/ 2183698 h 3526723"/>
              <a:gd name="connsiteX12" fmla="*/ 2828925 w 6877050"/>
              <a:gd name="connsiteY12" fmla="*/ 3221923 h 3526723"/>
              <a:gd name="connsiteX13" fmla="*/ 352425 w 6877050"/>
              <a:gd name="connsiteY13" fmla="*/ 3250498 h 3526723"/>
              <a:gd name="connsiteX14" fmla="*/ 0 w 6877050"/>
              <a:gd name="connsiteY14" fmla="*/ 3412423 h 3526723"/>
              <a:gd name="connsiteX15" fmla="*/ 381000 w 6877050"/>
              <a:gd name="connsiteY15" fmla="*/ 3526723 h 3526723"/>
              <a:gd name="connsiteX16" fmla="*/ 3143250 w 6877050"/>
              <a:gd name="connsiteY16" fmla="*/ 3488623 h 3526723"/>
              <a:gd name="connsiteX0" fmla="*/ 3746560 w 7013635"/>
              <a:gd name="connsiteY0" fmla="*/ 31048 h 3526723"/>
              <a:gd name="connsiteX1" fmla="*/ 6261160 w 7013635"/>
              <a:gd name="connsiteY1" fmla="*/ 11998 h 3526723"/>
              <a:gd name="connsiteX2" fmla="*/ 6937435 w 7013635"/>
              <a:gd name="connsiteY2" fmla="*/ 231073 h 3526723"/>
              <a:gd name="connsiteX3" fmla="*/ 7013635 w 7013635"/>
              <a:gd name="connsiteY3" fmla="*/ 545398 h 3526723"/>
              <a:gd name="connsiteX4" fmla="*/ 6737410 w 7013635"/>
              <a:gd name="connsiteY4" fmla="*/ 688273 h 3526723"/>
              <a:gd name="connsiteX5" fmla="*/ 6003985 w 7013635"/>
              <a:gd name="connsiteY5" fmla="*/ 688273 h 3526723"/>
              <a:gd name="connsiteX6" fmla="*/ 5765860 w 7013635"/>
              <a:gd name="connsiteY6" fmla="*/ 964498 h 3526723"/>
              <a:gd name="connsiteX7" fmla="*/ 5527735 w 7013635"/>
              <a:gd name="connsiteY7" fmla="*/ 1202623 h 3526723"/>
              <a:gd name="connsiteX8" fmla="*/ 4765735 w 7013635"/>
              <a:gd name="connsiteY8" fmla="*/ 1212148 h 3526723"/>
              <a:gd name="connsiteX9" fmla="*/ 4499035 w 7013635"/>
              <a:gd name="connsiteY9" fmla="*/ 964498 h 3526723"/>
              <a:gd name="connsiteX10" fmla="*/ 4051360 w 7013635"/>
              <a:gd name="connsiteY10" fmla="*/ 974023 h 3526723"/>
              <a:gd name="connsiteX11" fmla="*/ 4079935 w 7013635"/>
              <a:gd name="connsiteY11" fmla="*/ 2183698 h 3526723"/>
              <a:gd name="connsiteX12" fmla="*/ 2965510 w 7013635"/>
              <a:gd name="connsiteY12" fmla="*/ 3221923 h 3526723"/>
              <a:gd name="connsiteX13" fmla="*/ 489010 w 7013635"/>
              <a:gd name="connsiteY13" fmla="*/ 3250498 h 3526723"/>
              <a:gd name="connsiteX14" fmla="*/ 136585 w 7013635"/>
              <a:gd name="connsiteY14" fmla="*/ 3412423 h 3526723"/>
              <a:gd name="connsiteX15" fmla="*/ 517585 w 7013635"/>
              <a:gd name="connsiteY15" fmla="*/ 3526723 h 3526723"/>
              <a:gd name="connsiteX16" fmla="*/ 3279835 w 7013635"/>
              <a:gd name="connsiteY16" fmla="*/ 3488623 h 3526723"/>
              <a:gd name="connsiteX0" fmla="*/ 3746560 w 7013635"/>
              <a:gd name="connsiteY0" fmla="*/ 31048 h 3538746"/>
              <a:gd name="connsiteX1" fmla="*/ 6261160 w 7013635"/>
              <a:gd name="connsiteY1" fmla="*/ 11998 h 3538746"/>
              <a:gd name="connsiteX2" fmla="*/ 6937435 w 7013635"/>
              <a:gd name="connsiteY2" fmla="*/ 231073 h 3538746"/>
              <a:gd name="connsiteX3" fmla="*/ 7013635 w 7013635"/>
              <a:gd name="connsiteY3" fmla="*/ 545398 h 3538746"/>
              <a:gd name="connsiteX4" fmla="*/ 6737410 w 7013635"/>
              <a:gd name="connsiteY4" fmla="*/ 688273 h 3538746"/>
              <a:gd name="connsiteX5" fmla="*/ 6003985 w 7013635"/>
              <a:gd name="connsiteY5" fmla="*/ 688273 h 3538746"/>
              <a:gd name="connsiteX6" fmla="*/ 5765860 w 7013635"/>
              <a:gd name="connsiteY6" fmla="*/ 964498 h 3538746"/>
              <a:gd name="connsiteX7" fmla="*/ 5527735 w 7013635"/>
              <a:gd name="connsiteY7" fmla="*/ 1202623 h 3538746"/>
              <a:gd name="connsiteX8" fmla="*/ 4765735 w 7013635"/>
              <a:gd name="connsiteY8" fmla="*/ 1212148 h 3538746"/>
              <a:gd name="connsiteX9" fmla="*/ 4499035 w 7013635"/>
              <a:gd name="connsiteY9" fmla="*/ 964498 h 3538746"/>
              <a:gd name="connsiteX10" fmla="*/ 4051360 w 7013635"/>
              <a:gd name="connsiteY10" fmla="*/ 974023 h 3538746"/>
              <a:gd name="connsiteX11" fmla="*/ 4079935 w 7013635"/>
              <a:gd name="connsiteY11" fmla="*/ 2183698 h 3538746"/>
              <a:gd name="connsiteX12" fmla="*/ 2965510 w 7013635"/>
              <a:gd name="connsiteY12" fmla="*/ 3221923 h 3538746"/>
              <a:gd name="connsiteX13" fmla="*/ 489010 w 7013635"/>
              <a:gd name="connsiteY13" fmla="*/ 3250498 h 3538746"/>
              <a:gd name="connsiteX14" fmla="*/ 136585 w 7013635"/>
              <a:gd name="connsiteY14" fmla="*/ 3412423 h 3538746"/>
              <a:gd name="connsiteX15" fmla="*/ 517585 w 7013635"/>
              <a:gd name="connsiteY15" fmla="*/ 3526723 h 3538746"/>
              <a:gd name="connsiteX16" fmla="*/ 3279835 w 7013635"/>
              <a:gd name="connsiteY16" fmla="*/ 3488623 h 3538746"/>
              <a:gd name="connsiteX0" fmla="*/ 3679826 w 6946901"/>
              <a:gd name="connsiteY0" fmla="*/ 31048 h 3538746"/>
              <a:gd name="connsiteX1" fmla="*/ 6194426 w 6946901"/>
              <a:gd name="connsiteY1" fmla="*/ 11998 h 3538746"/>
              <a:gd name="connsiteX2" fmla="*/ 6870701 w 6946901"/>
              <a:gd name="connsiteY2" fmla="*/ 231073 h 3538746"/>
              <a:gd name="connsiteX3" fmla="*/ 6946901 w 6946901"/>
              <a:gd name="connsiteY3" fmla="*/ 545398 h 3538746"/>
              <a:gd name="connsiteX4" fmla="*/ 6670676 w 6946901"/>
              <a:gd name="connsiteY4" fmla="*/ 688273 h 3538746"/>
              <a:gd name="connsiteX5" fmla="*/ 5937251 w 6946901"/>
              <a:gd name="connsiteY5" fmla="*/ 688273 h 3538746"/>
              <a:gd name="connsiteX6" fmla="*/ 5699126 w 6946901"/>
              <a:gd name="connsiteY6" fmla="*/ 964498 h 3538746"/>
              <a:gd name="connsiteX7" fmla="*/ 5461001 w 6946901"/>
              <a:gd name="connsiteY7" fmla="*/ 1202623 h 3538746"/>
              <a:gd name="connsiteX8" fmla="*/ 4699001 w 6946901"/>
              <a:gd name="connsiteY8" fmla="*/ 1212148 h 3538746"/>
              <a:gd name="connsiteX9" fmla="*/ 4432301 w 6946901"/>
              <a:gd name="connsiteY9" fmla="*/ 964498 h 3538746"/>
              <a:gd name="connsiteX10" fmla="*/ 3984626 w 6946901"/>
              <a:gd name="connsiteY10" fmla="*/ 974023 h 3538746"/>
              <a:gd name="connsiteX11" fmla="*/ 4013201 w 6946901"/>
              <a:gd name="connsiteY11" fmla="*/ 2183698 h 3538746"/>
              <a:gd name="connsiteX12" fmla="*/ 2898776 w 6946901"/>
              <a:gd name="connsiteY12" fmla="*/ 3221923 h 3538746"/>
              <a:gd name="connsiteX13" fmla="*/ 422276 w 6946901"/>
              <a:gd name="connsiteY13" fmla="*/ 3250498 h 3538746"/>
              <a:gd name="connsiteX14" fmla="*/ 69851 w 6946901"/>
              <a:gd name="connsiteY14" fmla="*/ 3412423 h 3538746"/>
              <a:gd name="connsiteX15" fmla="*/ 450851 w 6946901"/>
              <a:gd name="connsiteY15" fmla="*/ 3526723 h 3538746"/>
              <a:gd name="connsiteX16" fmla="*/ 3213101 w 6946901"/>
              <a:gd name="connsiteY16" fmla="*/ 3488623 h 3538746"/>
              <a:gd name="connsiteX0" fmla="*/ 3679826 w 6946901"/>
              <a:gd name="connsiteY0" fmla="*/ 31048 h 3526723"/>
              <a:gd name="connsiteX1" fmla="*/ 6194426 w 6946901"/>
              <a:gd name="connsiteY1" fmla="*/ 11998 h 3526723"/>
              <a:gd name="connsiteX2" fmla="*/ 6870701 w 6946901"/>
              <a:gd name="connsiteY2" fmla="*/ 231073 h 3526723"/>
              <a:gd name="connsiteX3" fmla="*/ 6946901 w 6946901"/>
              <a:gd name="connsiteY3" fmla="*/ 545398 h 3526723"/>
              <a:gd name="connsiteX4" fmla="*/ 6670676 w 6946901"/>
              <a:gd name="connsiteY4" fmla="*/ 688273 h 3526723"/>
              <a:gd name="connsiteX5" fmla="*/ 5937251 w 6946901"/>
              <a:gd name="connsiteY5" fmla="*/ 688273 h 3526723"/>
              <a:gd name="connsiteX6" fmla="*/ 5699126 w 6946901"/>
              <a:gd name="connsiteY6" fmla="*/ 964498 h 3526723"/>
              <a:gd name="connsiteX7" fmla="*/ 5461001 w 6946901"/>
              <a:gd name="connsiteY7" fmla="*/ 1202623 h 3526723"/>
              <a:gd name="connsiteX8" fmla="*/ 4699001 w 6946901"/>
              <a:gd name="connsiteY8" fmla="*/ 1212148 h 3526723"/>
              <a:gd name="connsiteX9" fmla="*/ 4432301 w 6946901"/>
              <a:gd name="connsiteY9" fmla="*/ 964498 h 3526723"/>
              <a:gd name="connsiteX10" fmla="*/ 3984626 w 6946901"/>
              <a:gd name="connsiteY10" fmla="*/ 974023 h 3526723"/>
              <a:gd name="connsiteX11" fmla="*/ 4013201 w 6946901"/>
              <a:gd name="connsiteY11" fmla="*/ 2183698 h 3526723"/>
              <a:gd name="connsiteX12" fmla="*/ 2898776 w 6946901"/>
              <a:gd name="connsiteY12" fmla="*/ 3221923 h 3526723"/>
              <a:gd name="connsiteX13" fmla="*/ 422276 w 6946901"/>
              <a:gd name="connsiteY13" fmla="*/ 3250498 h 3526723"/>
              <a:gd name="connsiteX14" fmla="*/ 69851 w 6946901"/>
              <a:gd name="connsiteY14" fmla="*/ 3469573 h 3526723"/>
              <a:gd name="connsiteX15" fmla="*/ 450851 w 6946901"/>
              <a:gd name="connsiteY15" fmla="*/ 3526723 h 3526723"/>
              <a:gd name="connsiteX16" fmla="*/ 3213101 w 6946901"/>
              <a:gd name="connsiteY16" fmla="*/ 3488623 h 3526723"/>
              <a:gd name="connsiteX0" fmla="*/ 3679826 w 6946901"/>
              <a:gd name="connsiteY0" fmla="*/ 31048 h 3526723"/>
              <a:gd name="connsiteX1" fmla="*/ 6194426 w 6946901"/>
              <a:gd name="connsiteY1" fmla="*/ 11998 h 3526723"/>
              <a:gd name="connsiteX2" fmla="*/ 6870701 w 6946901"/>
              <a:gd name="connsiteY2" fmla="*/ 231073 h 3526723"/>
              <a:gd name="connsiteX3" fmla="*/ 6946901 w 6946901"/>
              <a:gd name="connsiteY3" fmla="*/ 545398 h 3526723"/>
              <a:gd name="connsiteX4" fmla="*/ 6670676 w 6946901"/>
              <a:gd name="connsiteY4" fmla="*/ 688273 h 3526723"/>
              <a:gd name="connsiteX5" fmla="*/ 5937251 w 6946901"/>
              <a:gd name="connsiteY5" fmla="*/ 688273 h 3526723"/>
              <a:gd name="connsiteX6" fmla="*/ 5699126 w 6946901"/>
              <a:gd name="connsiteY6" fmla="*/ 964498 h 3526723"/>
              <a:gd name="connsiteX7" fmla="*/ 5461001 w 6946901"/>
              <a:gd name="connsiteY7" fmla="*/ 1202623 h 3526723"/>
              <a:gd name="connsiteX8" fmla="*/ 4699001 w 6946901"/>
              <a:gd name="connsiteY8" fmla="*/ 1212148 h 3526723"/>
              <a:gd name="connsiteX9" fmla="*/ 4432301 w 6946901"/>
              <a:gd name="connsiteY9" fmla="*/ 964498 h 3526723"/>
              <a:gd name="connsiteX10" fmla="*/ 3984626 w 6946901"/>
              <a:gd name="connsiteY10" fmla="*/ 974023 h 3526723"/>
              <a:gd name="connsiteX11" fmla="*/ 3927476 w 6946901"/>
              <a:gd name="connsiteY11" fmla="*/ 2383723 h 3526723"/>
              <a:gd name="connsiteX12" fmla="*/ 2898776 w 6946901"/>
              <a:gd name="connsiteY12" fmla="*/ 3221923 h 3526723"/>
              <a:gd name="connsiteX13" fmla="*/ 422276 w 6946901"/>
              <a:gd name="connsiteY13" fmla="*/ 3250498 h 3526723"/>
              <a:gd name="connsiteX14" fmla="*/ 69851 w 6946901"/>
              <a:gd name="connsiteY14" fmla="*/ 3469573 h 3526723"/>
              <a:gd name="connsiteX15" fmla="*/ 450851 w 6946901"/>
              <a:gd name="connsiteY15" fmla="*/ 3526723 h 3526723"/>
              <a:gd name="connsiteX16" fmla="*/ 3213101 w 6946901"/>
              <a:gd name="connsiteY16" fmla="*/ 3488623 h 3526723"/>
              <a:gd name="connsiteX0" fmla="*/ 3679826 w 6946901"/>
              <a:gd name="connsiteY0" fmla="*/ 31048 h 3526723"/>
              <a:gd name="connsiteX1" fmla="*/ 6194426 w 6946901"/>
              <a:gd name="connsiteY1" fmla="*/ 11998 h 3526723"/>
              <a:gd name="connsiteX2" fmla="*/ 6870701 w 6946901"/>
              <a:gd name="connsiteY2" fmla="*/ 231073 h 3526723"/>
              <a:gd name="connsiteX3" fmla="*/ 6946901 w 6946901"/>
              <a:gd name="connsiteY3" fmla="*/ 545398 h 3526723"/>
              <a:gd name="connsiteX4" fmla="*/ 6670676 w 6946901"/>
              <a:gd name="connsiteY4" fmla="*/ 688273 h 3526723"/>
              <a:gd name="connsiteX5" fmla="*/ 5937251 w 6946901"/>
              <a:gd name="connsiteY5" fmla="*/ 688273 h 3526723"/>
              <a:gd name="connsiteX6" fmla="*/ 5699126 w 6946901"/>
              <a:gd name="connsiteY6" fmla="*/ 964498 h 3526723"/>
              <a:gd name="connsiteX7" fmla="*/ 5461001 w 6946901"/>
              <a:gd name="connsiteY7" fmla="*/ 1202623 h 3526723"/>
              <a:gd name="connsiteX8" fmla="*/ 4699001 w 6946901"/>
              <a:gd name="connsiteY8" fmla="*/ 1212148 h 3526723"/>
              <a:gd name="connsiteX9" fmla="*/ 4432301 w 6946901"/>
              <a:gd name="connsiteY9" fmla="*/ 964498 h 3526723"/>
              <a:gd name="connsiteX10" fmla="*/ 3984626 w 6946901"/>
              <a:gd name="connsiteY10" fmla="*/ 974023 h 3526723"/>
              <a:gd name="connsiteX11" fmla="*/ 3927476 w 6946901"/>
              <a:gd name="connsiteY11" fmla="*/ 2383723 h 3526723"/>
              <a:gd name="connsiteX12" fmla="*/ 2898776 w 6946901"/>
              <a:gd name="connsiteY12" fmla="*/ 3221923 h 3526723"/>
              <a:gd name="connsiteX13" fmla="*/ 422276 w 6946901"/>
              <a:gd name="connsiteY13" fmla="*/ 3250498 h 3526723"/>
              <a:gd name="connsiteX14" fmla="*/ 69851 w 6946901"/>
              <a:gd name="connsiteY14" fmla="*/ 3469573 h 3526723"/>
              <a:gd name="connsiteX15" fmla="*/ 450851 w 6946901"/>
              <a:gd name="connsiteY15" fmla="*/ 3526723 h 3526723"/>
              <a:gd name="connsiteX16" fmla="*/ 3213101 w 6946901"/>
              <a:gd name="connsiteY16" fmla="*/ 3488623 h 3526723"/>
              <a:gd name="connsiteX0" fmla="*/ 3679826 w 6946901"/>
              <a:gd name="connsiteY0" fmla="*/ 31048 h 3526723"/>
              <a:gd name="connsiteX1" fmla="*/ 6194426 w 6946901"/>
              <a:gd name="connsiteY1" fmla="*/ 11998 h 3526723"/>
              <a:gd name="connsiteX2" fmla="*/ 6870701 w 6946901"/>
              <a:gd name="connsiteY2" fmla="*/ 231073 h 3526723"/>
              <a:gd name="connsiteX3" fmla="*/ 6946901 w 6946901"/>
              <a:gd name="connsiteY3" fmla="*/ 545398 h 3526723"/>
              <a:gd name="connsiteX4" fmla="*/ 6670676 w 6946901"/>
              <a:gd name="connsiteY4" fmla="*/ 688273 h 3526723"/>
              <a:gd name="connsiteX5" fmla="*/ 5937251 w 6946901"/>
              <a:gd name="connsiteY5" fmla="*/ 688273 h 3526723"/>
              <a:gd name="connsiteX6" fmla="*/ 5699126 w 6946901"/>
              <a:gd name="connsiteY6" fmla="*/ 964498 h 3526723"/>
              <a:gd name="connsiteX7" fmla="*/ 5318126 w 6946901"/>
              <a:gd name="connsiteY7" fmla="*/ 1231198 h 3526723"/>
              <a:gd name="connsiteX8" fmla="*/ 4699001 w 6946901"/>
              <a:gd name="connsiteY8" fmla="*/ 1212148 h 3526723"/>
              <a:gd name="connsiteX9" fmla="*/ 4432301 w 6946901"/>
              <a:gd name="connsiteY9" fmla="*/ 964498 h 3526723"/>
              <a:gd name="connsiteX10" fmla="*/ 3984626 w 6946901"/>
              <a:gd name="connsiteY10" fmla="*/ 974023 h 3526723"/>
              <a:gd name="connsiteX11" fmla="*/ 3927476 w 6946901"/>
              <a:gd name="connsiteY11" fmla="*/ 2383723 h 3526723"/>
              <a:gd name="connsiteX12" fmla="*/ 2898776 w 6946901"/>
              <a:gd name="connsiteY12" fmla="*/ 3221923 h 3526723"/>
              <a:gd name="connsiteX13" fmla="*/ 422276 w 6946901"/>
              <a:gd name="connsiteY13" fmla="*/ 3250498 h 3526723"/>
              <a:gd name="connsiteX14" fmla="*/ 69851 w 6946901"/>
              <a:gd name="connsiteY14" fmla="*/ 3469573 h 3526723"/>
              <a:gd name="connsiteX15" fmla="*/ 450851 w 6946901"/>
              <a:gd name="connsiteY15" fmla="*/ 3526723 h 3526723"/>
              <a:gd name="connsiteX16" fmla="*/ 3213101 w 6946901"/>
              <a:gd name="connsiteY16" fmla="*/ 3488623 h 3526723"/>
              <a:gd name="connsiteX0" fmla="*/ 3679826 w 6946901"/>
              <a:gd name="connsiteY0" fmla="*/ 0 h 3495675"/>
              <a:gd name="connsiteX1" fmla="*/ 6203951 w 6946901"/>
              <a:gd name="connsiteY1" fmla="*/ 19050 h 3495675"/>
              <a:gd name="connsiteX2" fmla="*/ 6870701 w 6946901"/>
              <a:gd name="connsiteY2" fmla="*/ 200025 h 3495675"/>
              <a:gd name="connsiteX3" fmla="*/ 6946901 w 6946901"/>
              <a:gd name="connsiteY3" fmla="*/ 514350 h 3495675"/>
              <a:gd name="connsiteX4" fmla="*/ 6670676 w 6946901"/>
              <a:gd name="connsiteY4" fmla="*/ 657225 h 3495675"/>
              <a:gd name="connsiteX5" fmla="*/ 5937251 w 6946901"/>
              <a:gd name="connsiteY5" fmla="*/ 657225 h 3495675"/>
              <a:gd name="connsiteX6" fmla="*/ 5699126 w 6946901"/>
              <a:gd name="connsiteY6" fmla="*/ 933450 h 3495675"/>
              <a:gd name="connsiteX7" fmla="*/ 5318126 w 6946901"/>
              <a:gd name="connsiteY7" fmla="*/ 1200150 h 3495675"/>
              <a:gd name="connsiteX8" fmla="*/ 4699001 w 6946901"/>
              <a:gd name="connsiteY8" fmla="*/ 1181100 h 3495675"/>
              <a:gd name="connsiteX9" fmla="*/ 4432301 w 6946901"/>
              <a:gd name="connsiteY9" fmla="*/ 933450 h 3495675"/>
              <a:gd name="connsiteX10" fmla="*/ 3984626 w 6946901"/>
              <a:gd name="connsiteY10" fmla="*/ 942975 h 3495675"/>
              <a:gd name="connsiteX11" fmla="*/ 3927476 w 6946901"/>
              <a:gd name="connsiteY11" fmla="*/ 2352675 h 3495675"/>
              <a:gd name="connsiteX12" fmla="*/ 2898776 w 6946901"/>
              <a:gd name="connsiteY12" fmla="*/ 3190875 h 3495675"/>
              <a:gd name="connsiteX13" fmla="*/ 422276 w 6946901"/>
              <a:gd name="connsiteY13" fmla="*/ 3219450 h 3495675"/>
              <a:gd name="connsiteX14" fmla="*/ 69851 w 6946901"/>
              <a:gd name="connsiteY14" fmla="*/ 3438525 h 3495675"/>
              <a:gd name="connsiteX15" fmla="*/ 450851 w 6946901"/>
              <a:gd name="connsiteY15" fmla="*/ 3495675 h 3495675"/>
              <a:gd name="connsiteX16" fmla="*/ 3213101 w 6946901"/>
              <a:gd name="connsiteY16" fmla="*/ 3457575 h 3495675"/>
              <a:gd name="connsiteX0" fmla="*/ 3679826 w 6974301"/>
              <a:gd name="connsiteY0" fmla="*/ 0 h 3495675"/>
              <a:gd name="connsiteX1" fmla="*/ 6203951 w 6974301"/>
              <a:gd name="connsiteY1" fmla="*/ 19050 h 3495675"/>
              <a:gd name="connsiteX2" fmla="*/ 6870701 w 6974301"/>
              <a:gd name="connsiteY2" fmla="*/ 200025 h 3495675"/>
              <a:gd name="connsiteX3" fmla="*/ 6946901 w 6974301"/>
              <a:gd name="connsiteY3" fmla="*/ 514350 h 3495675"/>
              <a:gd name="connsiteX4" fmla="*/ 6613526 w 6974301"/>
              <a:gd name="connsiteY4" fmla="*/ 571500 h 3495675"/>
              <a:gd name="connsiteX5" fmla="*/ 5937251 w 6974301"/>
              <a:gd name="connsiteY5" fmla="*/ 657225 h 3495675"/>
              <a:gd name="connsiteX6" fmla="*/ 5699126 w 6974301"/>
              <a:gd name="connsiteY6" fmla="*/ 933450 h 3495675"/>
              <a:gd name="connsiteX7" fmla="*/ 5318126 w 6974301"/>
              <a:gd name="connsiteY7" fmla="*/ 1200150 h 3495675"/>
              <a:gd name="connsiteX8" fmla="*/ 4699001 w 6974301"/>
              <a:gd name="connsiteY8" fmla="*/ 1181100 h 3495675"/>
              <a:gd name="connsiteX9" fmla="*/ 4432301 w 6974301"/>
              <a:gd name="connsiteY9" fmla="*/ 933450 h 3495675"/>
              <a:gd name="connsiteX10" fmla="*/ 3984626 w 6974301"/>
              <a:gd name="connsiteY10" fmla="*/ 942975 h 3495675"/>
              <a:gd name="connsiteX11" fmla="*/ 3927476 w 6974301"/>
              <a:gd name="connsiteY11" fmla="*/ 2352675 h 3495675"/>
              <a:gd name="connsiteX12" fmla="*/ 2898776 w 6974301"/>
              <a:gd name="connsiteY12" fmla="*/ 3190875 h 3495675"/>
              <a:gd name="connsiteX13" fmla="*/ 422276 w 6974301"/>
              <a:gd name="connsiteY13" fmla="*/ 3219450 h 3495675"/>
              <a:gd name="connsiteX14" fmla="*/ 69851 w 6974301"/>
              <a:gd name="connsiteY14" fmla="*/ 3438525 h 3495675"/>
              <a:gd name="connsiteX15" fmla="*/ 450851 w 6974301"/>
              <a:gd name="connsiteY15" fmla="*/ 3495675 h 3495675"/>
              <a:gd name="connsiteX16" fmla="*/ 3213101 w 6974301"/>
              <a:gd name="connsiteY16" fmla="*/ 3457575 h 3495675"/>
              <a:gd name="connsiteX0" fmla="*/ 3679826 w 6974301"/>
              <a:gd name="connsiteY0" fmla="*/ 0 h 3495675"/>
              <a:gd name="connsiteX1" fmla="*/ 6203951 w 6974301"/>
              <a:gd name="connsiteY1" fmla="*/ 19050 h 3495675"/>
              <a:gd name="connsiteX2" fmla="*/ 6870701 w 6974301"/>
              <a:gd name="connsiteY2" fmla="*/ 200025 h 3495675"/>
              <a:gd name="connsiteX3" fmla="*/ 6946901 w 6974301"/>
              <a:gd name="connsiteY3" fmla="*/ 514350 h 3495675"/>
              <a:gd name="connsiteX4" fmla="*/ 6613526 w 6974301"/>
              <a:gd name="connsiteY4" fmla="*/ 571500 h 3495675"/>
              <a:gd name="connsiteX5" fmla="*/ 5975352 w 6974301"/>
              <a:gd name="connsiteY5" fmla="*/ 552450 h 3495675"/>
              <a:gd name="connsiteX6" fmla="*/ 5937251 w 6974301"/>
              <a:gd name="connsiteY6" fmla="*/ 657225 h 3495675"/>
              <a:gd name="connsiteX7" fmla="*/ 5699126 w 6974301"/>
              <a:gd name="connsiteY7" fmla="*/ 933450 h 3495675"/>
              <a:gd name="connsiteX8" fmla="*/ 5318126 w 6974301"/>
              <a:gd name="connsiteY8" fmla="*/ 1200150 h 3495675"/>
              <a:gd name="connsiteX9" fmla="*/ 4699001 w 6974301"/>
              <a:gd name="connsiteY9" fmla="*/ 1181100 h 3495675"/>
              <a:gd name="connsiteX10" fmla="*/ 4432301 w 6974301"/>
              <a:gd name="connsiteY10" fmla="*/ 933450 h 3495675"/>
              <a:gd name="connsiteX11" fmla="*/ 3984626 w 6974301"/>
              <a:gd name="connsiteY11" fmla="*/ 942975 h 3495675"/>
              <a:gd name="connsiteX12" fmla="*/ 3927476 w 6974301"/>
              <a:gd name="connsiteY12" fmla="*/ 2352675 h 3495675"/>
              <a:gd name="connsiteX13" fmla="*/ 2898776 w 6974301"/>
              <a:gd name="connsiteY13" fmla="*/ 3190875 h 3495675"/>
              <a:gd name="connsiteX14" fmla="*/ 422276 w 6974301"/>
              <a:gd name="connsiteY14" fmla="*/ 3219450 h 3495675"/>
              <a:gd name="connsiteX15" fmla="*/ 69851 w 6974301"/>
              <a:gd name="connsiteY15" fmla="*/ 3438525 h 3495675"/>
              <a:gd name="connsiteX16" fmla="*/ 450851 w 6974301"/>
              <a:gd name="connsiteY16" fmla="*/ 3495675 h 3495675"/>
              <a:gd name="connsiteX17" fmla="*/ 3213101 w 6974301"/>
              <a:gd name="connsiteY17" fmla="*/ 3457575 h 3495675"/>
              <a:gd name="connsiteX0" fmla="*/ 3679826 w 6974301"/>
              <a:gd name="connsiteY0" fmla="*/ 0 h 3495675"/>
              <a:gd name="connsiteX1" fmla="*/ 6203951 w 6974301"/>
              <a:gd name="connsiteY1" fmla="*/ 19050 h 3495675"/>
              <a:gd name="connsiteX2" fmla="*/ 6870701 w 6974301"/>
              <a:gd name="connsiteY2" fmla="*/ 200025 h 3495675"/>
              <a:gd name="connsiteX3" fmla="*/ 6946901 w 6974301"/>
              <a:gd name="connsiteY3" fmla="*/ 514350 h 3495675"/>
              <a:gd name="connsiteX4" fmla="*/ 6613526 w 6974301"/>
              <a:gd name="connsiteY4" fmla="*/ 571500 h 3495675"/>
              <a:gd name="connsiteX5" fmla="*/ 5975352 w 6974301"/>
              <a:gd name="connsiteY5" fmla="*/ 552450 h 3495675"/>
              <a:gd name="connsiteX6" fmla="*/ 5699126 w 6974301"/>
              <a:gd name="connsiteY6" fmla="*/ 933450 h 3495675"/>
              <a:gd name="connsiteX7" fmla="*/ 5318126 w 6974301"/>
              <a:gd name="connsiteY7" fmla="*/ 1200150 h 3495675"/>
              <a:gd name="connsiteX8" fmla="*/ 4699001 w 6974301"/>
              <a:gd name="connsiteY8" fmla="*/ 1181100 h 3495675"/>
              <a:gd name="connsiteX9" fmla="*/ 4432301 w 6974301"/>
              <a:gd name="connsiteY9" fmla="*/ 933450 h 3495675"/>
              <a:gd name="connsiteX10" fmla="*/ 3984626 w 6974301"/>
              <a:gd name="connsiteY10" fmla="*/ 942975 h 3495675"/>
              <a:gd name="connsiteX11" fmla="*/ 3927476 w 6974301"/>
              <a:gd name="connsiteY11" fmla="*/ 2352675 h 3495675"/>
              <a:gd name="connsiteX12" fmla="*/ 2898776 w 6974301"/>
              <a:gd name="connsiteY12" fmla="*/ 3190875 h 3495675"/>
              <a:gd name="connsiteX13" fmla="*/ 422276 w 6974301"/>
              <a:gd name="connsiteY13" fmla="*/ 3219450 h 3495675"/>
              <a:gd name="connsiteX14" fmla="*/ 69851 w 6974301"/>
              <a:gd name="connsiteY14" fmla="*/ 3438525 h 3495675"/>
              <a:gd name="connsiteX15" fmla="*/ 450851 w 6974301"/>
              <a:gd name="connsiteY15" fmla="*/ 3495675 h 3495675"/>
              <a:gd name="connsiteX16" fmla="*/ 3213101 w 6974301"/>
              <a:gd name="connsiteY16" fmla="*/ 3457575 h 3495675"/>
              <a:gd name="connsiteX0" fmla="*/ 3570684 w 6865159"/>
              <a:gd name="connsiteY0" fmla="*/ 0 h 3495675"/>
              <a:gd name="connsiteX1" fmla="*/ 6094809 w 6865159"/>
              <a:gd name="connsiteY1" fmla="*/ 19050 h 3495675"/>
              <a:gd name="connsiteX2" fmla="*/ 6761559 w 6865159"/>
              <a:gd name="connsiteY2" fmla="*/ 200025 h 3495675"/>
              <a:gd name="connsiteX3" fmla="*/ 6837759 w 6865159"/>
              <a:gd name="connsiteY3" fmla="*/ 514350 h 3495675"/>
              <a:gd name="connsiteX4" fmla="*/ 6504384 w 6865159"/>
              <a:gd name="connsiteY4" fmla="*/ 571500 h 3495675"/>
              <a:gd name="connsiteX5" fmla="*/ 5866210 w 6865159"/>
              <a:gd name="connsiteY5" fmla="*/ 552450 h 3495675"/>
              <a:gd name="connsiteX6" fmla="*/ 5589984 w 6865159"/>
              <a:gd name="connsiteY6" fmla="*/ 933450 h 3495675"/>
              <a:gd name="connsiteX7" fmla="*/ 5208984 w 6865159"/>
              <a:gd name="connsiteY7" fmla="*/ 1200150 h 3495675"/>
              <a:gd name="connsiteX8" fmla="*/ 4589859 w 6865159"/>
              <a:gd name="connsiteY8" fmla="*/ 1181100 h 3495675"/>
              <a:gd name="connsiteX9" fmla="*/ 4323159 w 6865159"/>
              <a:gd name="connsiteY9" fmla="*/ 933450 h 3495675"/>
              <a:gd name="connsiteX10" fmla="*/ 3875484 w 6865159"/>
              <a:gd name="connsiteY10" fmla="*/ 942975 h 3495675"/>
              <a:gd name="connsiteX11" fmla="*/ 3818334 w 6865159"/>
              <a:gd name="connsiteY11" fmla="*/ 2352675 h 3495675"/>
              <a:gd name="connsiteX12" fmla="*/ 2789634 w 6865159"/>
              <a:gd name="connsiteY12" fmla="*/ 3190875 h 3495675"/>
              <a:gd name="connsiteX13" fmla="*/ 313134 w 6865159"/>
              <a:gd name="connsiteY13" fmla="*/ 3219450 h 3495675"/>
              <a:gd name="connsiteX14" fmla="*/ 341709 w 6865159"/>
              <a:gd name="connsiteY14" fmla="*/ 3495675 h 3495675"/>
              <a:gd name="connsiteX15" fmla="*/ 3103959 w 6865159"/>
              <a:gd name="connsiteY15" fmla="*/ 3457575 h 349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65159" h="3495675">
                <a:moveTo>
                  <a:pt x="3570684" y="0"/>
                </a:moveTo>
                <a:lnTo>
                  <a:pt x="6094809" y="19050"/>
                </a:lnTo>
                <a:cubicBezTo>
                  <a:pt x="6626621" y="52387"/>
                  <a:pt x="6637734" y="117475"/>
                  <a:pt x="6761559" y="200025"/>
                </a:cubicBezTo>
                <a:cubicBezTo>
                  <a:pt x="6885384" y="282575"/>
                  <a:pt x="6880622" y="452438"/>
                  <a:pt x="6837759" y="514350"/>
                </a:cubicBezTo>
                <a:cubicBezTo>
                  <a:pt x="6794897" y="576263"/>
                  <a:pt x="6666309" y="565150"/>
                  <a:pt x="6504384" y="571500"/>
                </a:cubicBezTo>
                <a:cubicBezTo>
                  <a:pt x="6342459" y="577850"/>
                  <a:pt x="6018610" y="492125"/>
                  <a:pt x="5866210" y="552450"/>
                </a:cubicBezTo>
                <a:cubicBezTo>
                  <a:pt x="5713810" y="612775"/>
                  <a:pt x="5699522" y="825500"/>
                  <a:pt x="5589984" y="933450"/>
                </a:cubicBezTo>
                <a:cubicBezTo>
                  <a:pt x="5486797" y="1023937"/>
                  <a:pt x="5335984" y="1111250"/>
                  <a:pt x="5208984" y="1200150"/>
                </a:cubicBezTo>
                <a:cubicBezTo>
                  <a:pt x="5042297" y="1241425"/>
                  <a:pt x="4737496" y="1225550"/>
                  <a:pt x="4589859" y="1181100"/>
                </a:cubicBezTo>
                <a:cubicBezTo>
                  <a:pt x="4442222" y="1136650"/>
                  <a:pt x="4412059" y="1016000"/>
                  <a:pt x="4323159" y="933450"/>
                </a:cubicBezTo>
                <a:cubicBezTo>
                  <a:pt x="4204096" y="893762"/>
                  <a:pt x="3959622" y="706438"/>
                  <a:pt x="3875484" y="942975"/>
                </a:cubicBezTo>
                <a:cubicBezTo>
                  <a:pt x="3791347" y="1179513"/>
                  <a:pt x="3923109" y="1882775"/>
                  <a:pt x="3818334" y="2352675"/>
                </a:cubicBezTo>
                <a:cubicBezTo>
                  <a:pt x="3713559" y="2822575"/>
                  <a:pt x="3373834" y="3046413"/>
                  <a:pt x="2789634" y="3190875"/>
                </a:cubicBezTo>
                <a:cubicBezTo>
                  <a:pt x="2205434" y="3335338"/>
                  <a:pt x="1138634" y="3209925"/>
                  <a:pt x="313134" y="3219450"/>
                </a:cubicBezTo>
                <a:cubicBezTo>
                  <a:pt x="-94853" y="3270250"/>
                  <a:pt x="-123428" y="3455988"/>
                  <a:pt x="341709" y="3495675"/>
                </a:cubicBezTo>
                <a:lnTo>
                  <a:pt x="3103959" y="3457575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Line Callout 1 10"/>
          <p:cNvSpPr/>
          <p:nvPr/>
        </p:nvSpPr>
        <p:spPr bwMode="auto">
          <a:xfrm>
            <a:off x="7292670" y="5514796"/>
            <a:ext cx="1689406" cy="1200329"/>
          </a:xfrm>
          <a:prstGeom prst="borderCallout1">
            <a:avLst>
              <a:gd name="adj1" fmla="val -82"/>
              <a:gd name="adj2" fmla="val 51912"/>
              <a:gd name="adj3" fmla="val -147935"/>
              <a:gd name="adj4" fmla="val -14949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u="none" dirty="0" smtClean="0"/>
              <a:t>Very simple path thru the JAWS pattern language</a:t>
            </a:r>
            <a:endParaRPr lang="en-US" i="1" u="none" dirty="0"/>
          </a:p>
        </p:txBody>
      </p:sp>
    </p:spTree>
    <p:extLst>
      <p:ext uri="{BB962C8B-B14F-4D97-AF65-F5344CB8AC3E}">
        <p14:creationId xmlns:p14="http://schemas.microsoft.com/office/powerpoint/2010/main" val="40274065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 bwMode="auto">
          <a:xfrm>
            <a:off x="-1" y="6353174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287" y="3873500"/>
            <a:ext cx="7131050" cy="280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ctangle 19"/>
          <p:cNvSpPr/>
          <p:nvPr/>
        </p:nvSpPr>
        <p:spPr bwMode="auto">
          <a:xfrm rot="16200000">
            <a:off x="1334075" y="4619560"/>
            <a:ext cx="2533160" cy="147197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234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85750"/>
            <a:ext cx="9144000" cy="914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sz="3200" dirty="0" smtClean="0"/>
              <a:t>ACE </a:t>
            </a:r>
            <a:r>
              <a:rPr lang="en-US" dirty="0"/>
              <a:t>Reactor </a:t>
            </a:r>
            <a:r>
              <a:rPr lang="en-US" dirty="0" smtClean="0"/>
              <a:t>Implementation of JAWS</a:t>
            </a:r>
            <a:endParaRPr lang="en-US" sz="32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237" y="1019175"/>
            <a:ext cx="6896100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43268" y="1080008"/>
            <a:ext cx="1097143" cy="1185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9344">
            <a:off x="1778772" y="2436189"/>
            <a:ext cx="1586619" cy="1114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1792287" y="3752851"/>
            <a:ext cx="2408238" cy="130644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14692" y="4000501"/>
            <a:ext cx="1097143" cy="1185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ectangle 21"/>
          <p:cNvSpPr/>
          <p:nvPr/>
        </p:nvSpPr>
        <p:spPr bwMode="auto">
          <a:xfrm>
            <a:off x="997725" y="5170127"/>
            <a:ext cx="2533160" cy="147197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79344">
            <a:off x="1921646" y="5547182"/>
            <a:ext cx="1586619" cy="1114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 bwMode="auto">
          <a:xfrm flipH="1">
            <a:off x="3039269" y="6586536"/>
            <a:ext cx="3856831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Freeform 29"/>
          <p:cNvSpPr/>
          <p:nvPr/>
        </p:nvSpPr>
        <p:spPr bwMode="auto">
          <a:xfrm>
            <a:off x="3081484" y="3076065"/>
            <a:ext cx="309415" cy="238635"/>
          </a:xfrm>
          <a:custGeom>
            <a:avLst/>
            <a:gdLst>
              <a:gd name="connsiteX0" fmla="*/ 306102 w 306102"/>
              <a:gd name="connsiteY0" fmla="*/ 238489 h 238489"/>
              <a:gd name="connsiteX1" fmla="*/ 1302 w 306102"/>
              <a:gd name="connsiteY1" fmla="*/ 364 h 238489"/>
              <a:gd name="connsiteX0" fmla="*/ 309415 w 309415"/>
              <a:gd name="connsiteY0" fmla="*/ 238635 h 238635"/>
              <a:gd name="connsiteX1" fmla="*/ 4615 w 309415"/>
              <a:gd name="connsiteY1" fmla="*/ 510 h 238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9415" h="238635">
                <a:moveTo>
                  <a:pt x="309415" y="238635"/>
                </a:moveTo>
                <a:cubicBezTo>
                  <a:pt x="5409" y="77504"/>
                  <a:pt x="-12847" y="-7427"/>
                  <a:pt x="4615" y="510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Freeform 38"/>
          <p:cNvSpPr/>
          <p:nvPr/>
        </p:nvSpPr>
        <p:spPr bwMode="auto">
          <a:xfrm rot="6631765">
            <a:off x="3441678" y="1224644"/>
            <a:ext cx="154707" cy="119318"/>
          </a:xfrm>
          <a:custGeom>
            <a:avLst/>
            <a:gdLst>
              <a:gd name="connsiteX0" fmla="*/ 306102 w 306102"/>
              <a:gd name="connsiteY0" fmla="*/ 238489 h 238489"/>
              <a:gd name="connsiteX1" fmla="*/ 1302 w 306102"/>
              <a:gd name="connsiteY1" fmla="*/ 364 h 238489"/>
              <a:gd name="connsiteX0" fmla="*/ 309415 w 309415"/>
              <a:gd name="connsiteY0" fmla="*/ 238635 h 238635"/>
              <a:gd name="connsiteX1" fmla="*/ 4615 w 309415"/>
              <a:gd name="connsiteY1" fmla="*/ 510 h 238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9415" h="238635">
                <a:moveTo>
                  <a:pt x="309415" y="238635"/>
                </a:moveTo>
                <a:cubicBezTo>
                  <a:pt x="5409" y="77504"/>
                  <a:pt x="-12847" y="-7427"/>
                  <a:pt x="4615" y="510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Freeform 39"/>
          <p:cNvSpPr/>
          <p:nvPr/>
        </p:nvSpPr>
        <p:spPr bwMode="auto">
          <a:xfrm rot="6181913">
            <a:off x="3655194" y="3998530"/>
            <a:ext cx="322371" cy="706188"/>
          </a:xfrm>
          <a:custGeom>
            <a:avLst/>
            <a:gdLst>
              <a:gd name="connsiteX0" fmla="*/ 306102 w 306102"/>
              <a:gd name="connsiteY0" fmla="*/ 238489 h 238489"/>
              <a:gd name="connsiteX1" fmla="*/ 1302 w 306102"/>
              <a:gd name="connsiteY1" fmla="*/ 364 h 238489"/>
              <a:gd name="connsiteX0" fmla="*/ 309415 w 309415"/>
              <a:gd name="connsiteY0" fmla="*/ 238635 h 238635"/>
              <a:gd name="connsiteX1" fmla="*/ 4615 w 309415"/>
              <a:gd name="connsiteY1" fmla="*/ 510 h 238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9415" h="238635">
                <a:moveTo>
                  <a:pt x="309415" y="238635"/>
                </a:moveTo>
                <a:cubicBezTo>
                  <a:pt x="5409" y="77504"/>
                  <a:pt x="-12847" y="-7427"/>
                  <a:pt x="4615" y="510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Freeform 40"/>
          <p:cNvSpPr/>
          <p:nvPr/>
        </p:nvSpPr>
        <p:spPr bwMode="auto">
          <a:xfrm rot="1740379">
            <a:off x="2683667" y="5190048"/>
            <a:ext cx="235532" cy="330997"/>
          </a:xfrm>
          <a:custGeom>
            <a:avLst/>
            <a:gdLst>
              <a:gd name="connsiteX0" fmla="*/ 306102 w 306102"/>
              <a:gd name="connsiteY0" fmla="*/ 238489 h 238489"/>
              <a:gd name="connsiteX1" fmla="*/ 1302 w 306102"/>
              <a:gd name="connsiteY1" fmla="*/ 364 h 238489"/>
              <a:gd name="connsiteX0" fmla="*/ 309415 w 309415"/>
              <a:gd name="connsiteY0" fmla="*/ 238635 h 238635"/>
              <a:gd name="connsiteX1" fmla="*/ 4615 w 309415"/>
              <a:gd name="connsiteY1" fmla="*/ 510 h 238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9415" h="238635">
                <a:moveTo>
                  <a:pt x="309415" y="238635"/>
                </a:moveTo>
                <a:cubicBezTo>
                  <a:pt x="5409" y="77504"/>
                  <a:pt x="-12847" y="-7427"/>
                  <a:pt x="4615" y="510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Freeform 42"/>
          <p:cNvSpPr/>
          <p:nvPr/>
        </p:nvSpPr>
        <p:spPr bwMode="auto">
          <a:xfrm rot="19561215">
            <a:off x="3308741" y="6070344"/>
            <a:ext cx="235532" cy="330997"/>
          </a:xfrm>
          <a:custGeom>
            <a:avLst/>
            <a:gdLst>
              <a:gd name="connsiteX0" fmla="*/ 306102 w 306102"/>
              <a:gd name="connsiteY0" fmla="*/ 238489 h 238489"/>
              <a:gd name="connsiteX1" fmla="*/ 1302 w 306102"/>
              <a:gd name="connsiteY1" fmla="*/ 364 h 238489"/>
              <a:gd name="connsiteX0" fmla="*/ 309415 w 309415"/>
              <a:gd name="connsiteY0" fmla="*/ 238635 h 238635"/>
              <a:gd name="connsiteX1" fmla="*/ 4615 w 309415"/>
              <a:gd name="connsiteY1" fmla="*/ 510 h 238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9415" h="238635">
                <a:moveTo>
                  <a:pt x="309415" y="238635"/>
                </a:moveTo>
                <a:cubicBezTo>
                  <a:pt x="5409" y="77504"/>
                  <a:pt x="-12847" y="-7427"/>
                  <a:pt x="4615" y="510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4" name="Straight Connector 43"/>
          <p:cNvCxnSpPr/>
          <p:nvPr/>
        </p:nvCxnSpPr>
        <p:spPr bwMode="auto">
          <a:xfrm flipH="1">
            <a:off x="3104357" y="3055362"/>
            <a:ext cx="1162843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/>
          <p:nvPr/>
        </p:nvCxnSpPr>
        <p:spPr bwMode="auto">
          <a:xfrm flipH="1" flipV="1">
            <a:off x="3039270" y="5095231"/>
            <a:ext cx="1808955" cy="724544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4572790" y="1190940"/>
            <a:ext cx="71205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u="none" dirty="0" smtClean="0"/>
              <a:t>Web</a:t>
            </a:r>
            <a:br>
              <a:rPr lang="en-US" sz="1400" u="none" dirty="0" smtClean="0"/>
            </a:br>
            <a:r>
              <a:rPr lang="en-US" sz="1400" u="none" dirty="0" smtClean="0"/>
              <a:t>Server</a:t>
            </a:r>
            <a:endParaRPr lang="en-US" sz="1400" u="none" dirty="0"/>
          </a:p>
        </p:txBody>
      </p:sp>
      <p:sp>
        <p:nvSpPr>
          <p:cNvPr id="52" name="TextBox 51"/>
          <p:cNvSpPr txBox="1"/>
          <p:nvPr/>
        </p:nvSpPr>
        <p:spPr>
          <a:xfrm>
            <a:off x="4527549" y="3981451"/>
            <a:ext cx="87153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u="none" dirty="0" smtClean="0"/>
              <a:t>Web</a:t>
            </a:r>
            <a:br>
              <a:rPr lang="en-US" sz="1400" u="none" dirty="0" smtClean="0"/>
            </a:br>
            <a:r>
              <a:rPr lang="en-US" sz="1400" u="none" dirty="0" smtClean="0"/>
              <a:t>Server</a:t>
            </a:r>
            <a:endParaRPr lang="en-US" sz="1400" u="none" dirty="0"/>
          </a:p>
        </p:txBody>
      </p:sp>
      <p:sp>
        <p:nvSpPr>
          <p:cNvPr id="37" name="Rectangle 36"/>
          <p:cNvSpPr/>
          <p:nvPr/>
        </p:nvSpPr>
        <p:spPr bwMode="auto">
          <a:xfrm>
            <a:off x="5153025" y="2574675"/>
            <a:ext cx="1081486" cy="33855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046067" y="2460375"/>
            <a:ext cx="1333502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b="1" u="none" dirty="0" smtClean="0">
                <a:latin typeface="Courier New" pitchFamily="49" charset="0"/>
                <a:cs typeface="Courier New" pitchFamily="49" charset="0"/>
              </a:rPr>
              <a:t>: ACE_</a:t>
            </a:r>
            <a:br>
              <a:rPr lang="en-US" sz="1600" b="1" u="none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b="1" u="none" dirty="0" smtClean="0">
                <a:latin typeface="Courier New" pitchFamily="49" charset="0"/>
                <a:cs typeface="Courier New" pitchFamily="49" charset="0"/>
              </a:rPr>
              <a:t>Reactor</a:t>
            </a:r>
            <a:endParaRPr lang="en-US" sz="1600" b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996259" y="5826122"/>
            <a:ext cx="119975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u="none" dirty="0" smtClean="0">
                <a:latin typeface="Courier New" pitchFamily="49" charset="0"/>
                <a:cs typeface="Courier New" pitchFamily="49" charset="0"/>
              </a:rPr>
              <a:t>ACE_</a:t>
            </a:r>
            <a:br>
              <a:rPr lang="en-US" sz="1600" b="1" u="none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b="1" u="none" dirty="0" smtClean="0">
                <a:latin typeface="Courier New" pitchFamily="49" charset="0"/>
                <a:cs typeface="Courier New" pitchFamily="49" charset="0"/>
              </a:rPr>
              <a:t>Reactor</a:t>
            </a:r>
            <a:endParaRPr lang="en-US" sz="1600" b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848350" y="1227152"/>
            <a:ext cx="1600200" cy="6084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lIns="45720" tIns="45720" rIns="45720" bIns="45720" rtlCol="0">
            <a:spAutoFit/>
          </a:bodyPr>
          <a:lstStyle/>
          <a:p>
            <a:pPr algn="ctr"/>
            <a:r>
              <a:rPr lang="en-US" sz="1600" b="1" u="none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600" b="1" u="none" dirty="0" err="1" smtClean="0">
                <a:latin typeface="Courier New" pitchFamily="49" charset="0"/>
                <a:cs typeface="Courier New" pitchFamily="49" charset="0"/>
              </a:rPr>
              <a:t>HTTP_Event</a:t>
            </a:r>
            <a:r>
              <a:rPr lang="en-US" sz="1600" b="1" u="none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b="1" u="none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b="1" u="none" dirty="0" smtClean="0">
                <a:latin typeface="Courier New" pitchFamily="49" charset="0"/>
                <a:cs typeface="Courier New" pitchFamily="49" charset="0"/>
              </a:rPr>
              <a:t>_Acceptor</a:t>
            </a:r>
            <a:endParaRPr lang="en-US" sz="1600" b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038975" y="2096928"/>
            <a:ext cx="1685925" cy="5847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lIns="45720" tIns="45720" rIns="45720" bIns="45720" rtlCol="0">
            <a:spAutoFit/>
          </a:bodyPr>
          <a:lstStyle/>
          <a:p>
            <a:pPr algn="ctr"/>
            <a:r>
              <a:rPr lang="en-US" sz="1600" b="1" u="none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600" b="1" u="none" dirty="0" err="1" smtClean="0">
                <a:latin typeface="Courier New" pitchFamily="49" charset="0"/>
                <a:cs typeface="Courier New" pitchFamily="49" charset="0"/>
              </a:rPr>
              <a:t>HTTP_Event</a:t>
            </a:r>
            <a:r>
              <a:rPr lang="en-US" sz="1600" b="1" u="none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b="1" u="none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b="1" u="none" dirty="0" smtClean="0">
                <a:latin typeface="Courier New" pitchFamily="49" charset="0"/>
                <a:cs typeface="Courier New" pitchFamily="49" charset="0"/>
              </a:rPr>
              <a:t>_Handler</a:t>
            </a:r>
            <a:endParaRPr lang="en-US" sz="1600" b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043612" y="4097331"/>
            <a:ext cx="119975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u="none" dirty="0" smtClean="0">
                <a:latin typeface="Courier New" pitchFamily="49" charset="0"/>
                <a:cs typeface="Courier New" pitchFamily="49" charset="0"/>
              </a:rPr>
              <a:t>: HTTP_</a:t>
            </a:r>
            <a:br>
              <a:rPr lang="en-US" sz="1600" b="1" u="none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b="1" u="none" dirty="0" smtClean="0">
                <a:latin typeface="Courier New" pitchFamily="49" charset="0"/>
                <a:cs typeface="Courier New" pitchFamily="49" charset="0"/>
              </a:rPr>
              <a:t>Handler A</a:t>
            </a:r>
            <a:endParaRPr lang="en-US" sz="1600" b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229673" y="5478394"/>
            <a:ext cx="1199754" cy="49244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u="none" dirty="0" smtClean="0">
                <a:latin typeface="Courier New" pitchFamily="49" charset="0"/>
                <a:cs typeface="Courier New" pitchFamily="49" charset="0"/>
              </a:rPr>
              <a:t>: HTTP_</a:t>
            </a:r>
            <a:br>
              <a:rPr lang="en-US" sz="1600" b="1" u="none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b="1" u="none" dirty="0" smtClean="0">
                <a:latin typeface="Courier New" pitchFamily="49" charset="0"/>
                <a:cs typeface="Courier New" pitchFamily="49" charset="0"/>
              </a:rPr>
              <a:t>Handler B</a:t>
            </a:r>
            <a:endParaRPr lang="en-US" sz="1600" b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516304" y="5053732"/>
            <a:ext cx="763787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u="none" dirty="0" smtClean="0"/>
              <a:t>1: GET</a:t>
            </a:r>
            <a:endParaRPr lang="en-US" sz="1400" u="none" dirty="0"/>
          </a:p>
        </p:txBody>
      </p:sp>
      <p:sp>
        <p:nvSpPr>
          <p:cNvPr id="61" name="TextBox 60"/>
          <p:cNvSpPr txBox="1"/>
          <p:nvPr/>
        </p:nvSpPr>
        <p:spPr>
          <a:xfrm>
            <a:off x="7366099" y="4008723"/>
            <a:ext cx="763787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u="none" dirty="0"/>
              <a:t>4</a:t>
            </a:r>
            <a:r>
              <a:rPr lang="en-US" sz="1400" u="none" dirty="0" smtClean="0"/>
              <a:t>: reply</a:t>
            </a:r>
            <a:endParaRPr lang="en-US" sz="1400" u="none" dirty="0"/>
          </a:p>
        </p:txBody>
      </p:sp>
      <p:sp>
        <p:nvSpPr>
          <p:cNvPr id="62" name="TextBox 61"/>
          <p:cNvSpPr txBox="1"/>
          <p:nvPr/>
        </p:nvSpPr>
        <p:spPr>
          <a:xfrm>
            <a:off x="5109268" y="4684998"/>
            <a:ext cx="920057" cy="3877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171450" indent="-171450" algn="ctr">
              <a:lnSpc>
                <a:spcPct val="90000"/>
              </a:lnSpc>
            </a:pPr>
            <a:r>
              <a:rPr lang="en-US" sz="1400" u="none" dirty="0" smtClean="0"/>
              <a:t>2: handle</a:t>
            </a:r>
            <a:br>
              <a:rPr lang="en-US" sz="1400" u="none" dirty="0" smtClean="0"/>
            </a:br>
            <a:r>
              <a:rPr lang="en-US" sz="1400" u="none" dirty="0" smtClean="0"/>
              <a:t>input()</a:t>
            </a:r>
            <a:endParaRPr lang="en-US" sz="1400" u="none" dirty="0"/>
          </a:p>
        </p:txBody>
      </p:sp>
      <p:sp>
        <p:nvSpPr>
          <p:cNvPr id="65" name="Line Callout 1 64"/>
          <p:cNvSpPr/>
          <p:nvPr/>
        </p:nvSpPr>
        <p:spPr bwMode="auto">
          <a:xfrm>
            <a:off x="73822" y="1074986"/>
            <a:ext cx="2190483" cy="1200329"/>
          </a:xfrm>
          <a:prstGeom prst="borderCallout1">
            <a:avLst>
              <a:gd name="adj1" fmla="val 100923"/>
              <a:gd name="adj2" fmla="val 42681"/>
              <a:gd name="adj3" fmla="val 146653"/>
              <a:gd name="adj4" fmla="val 95741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u="none" dirty="0" smtClean="0"/>
              <a:t>Connection establishment &amp; service initialization phase</a:t>
            </a:r>
            <a:endParaRPr lang="en-US" i="1" u="none" dirty="0"/>
          </a:p>
        </p:txBody>
      </p:sp>
      <p:sp>
        <p:nvSpPr>
          <p:cNvPr id="66" name="Line Callout 1 65"/>
          <p:cNvSpPr/>
          <p:nvPr/>
        </p:nvSpPr>
        <p:spPr bwMode="auto">
          <a:xfrm>
            <a:off x="279129" y="5103454"/>
            <a:ext cx="1655385" cy="646331"/>
          </a:xfrm>
          <a:prstGeom prst="borderCallout1">
            <a:avLst>
              <a:gd name="adj1" fmla="val 69749"/>
              <a:gd name="adj2" fmla="val 100233"/>
              <a:gd name="adj3" fmla="val 3364"/>
              <a:gd name="adj4" fmla="val 168288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u="none" dirty="0" smtClean="0"/>
              <a:t>Data transfer phase</a:t>
            </a:r>
            <a:endParaRPr lang="en-US" i="1" u="none" dirty="0"/>
          </a:p>
        </p:txBody>
      </p:sp>
      <p:sp>
        <p:nvSpPr>
          <p:cNvPr id="42" name="TextBox 41"/>
          <p:cNvSpPr txBox="1"/>
          <p:nvPr/>
        </p:nvSpPr>
        <p:spPr>
          <a:xfrm>
            <a:off x="5623024" y="4037298"/>
            <a:ext cx="1685925" cy="5847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lIns="45720" tIns="45720" rIns="45720" bIns="45720" rtlCol="0">
            <a:spAutoFit/>
          </a:bodyPr>
          <a:lstStyle/>
          <a:p>
            <a:pPr algn="ctr"/>
            <a:r>
              <a:rPr lang="en-US" sz="1600" b="1" u="none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600" b="1" u="none" dirty="0" err="1" smtClean="0">
                <a:latin typeface="Courier New" pitchFamily="49" charset="0"/>
                <a:cs typeface="Courier New" pitchFamily="49" charset="0"/>
              </a:rPr>
              <a:t>HTTP_Event</a:t>
            </a:r>
            <a:r>
              <a:rPr lang="en-US" sz="1600" b="1" u="none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b="1" u="none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b="1" u="none" dirty="0" smtClean="0">
                <a:latin typeface="Courier New" pitchFamily="49" charset="0"/>
                <a:cs typeface="Courier New" pitchFamily="49" charset="0"/>
              </a:rPr>
              <a:t>_Handler A</a:t>
            </a:r>
            <a:endParaRPr lang="en-US" sz="1600" b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933604" y="5433687"/>
            <a:ext cx="1685925" cy="5847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lIns="45720" tIns="45720" rIns="45720" bIns="45720" rtlCol="0">
            <a:spAutoFit/>
          </a:bodyPr>
          <a:lstStyle/>
          <a:p>
            <a:pPr algn="ctr"/>
            <a:r>
              <a:rPr lang="en-US" sz="1600" b="1" u="none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600" b="1" u="none" dirty="0" err="1" smtClean="0">
                <a:latin typeface="Courier New" pitchFamily="49" charset="0"/>
                <a:cs typeface="Courier New" pitchFamily="49" charset="0"/>
              </a:rPr>
              <a:t>HTTP_Event</a:t>
            </a:r>
            <a:r>
              <a:rPr lang="en-US" sz="1600" b="1" u="none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b="1" u="none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b="1" u="none" dirty="0" smtClean="0">
                <a:latin typeface="Courier New" pitchFamily="49" charset="0"/>
                <a:cs typeface="Courier New" pitchFamily="49" charset="0"/>
              </a:rPr>
              <a:t>_Handler B</a:t>
            </a:r>
            <a:endParaRPr lang="en-US" sz="1600" b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654324" y="3041459"/>
            <a:ext cx="1550104" cy="409343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400" u="none" dirty="0"/>
              <a:t>2</a:t>
            </a:r>
            <a:r>
              <a:rPr lang="en-US" sz="1400" u="none" dirty="0" smtClean="0"/>
              <a:t>: </a:t>
            </a:r>
            <a:r>
              <a:rPr lang="en-US" sz="1400" u="none" dirty="0" err="1" smtClean="0"/>
              <a:t>run_event_loop</a:t>
            </a:r>
            <a:r>
              <a:rPr lang="en-US" sz="1400" u="none" dirty="0" smtClean="0"/>
              <a:t>()</a:t>
            </a:r>
            <a:br>
              <a:rPr lang="en-US" sz="1400" u="none" dirty="0" smtClean="0"/>
            </a:br>
            <a:r>
              <a:rPr lang="en-US" sz="1400" u="none" dirty="0" smtClean="0"/>
              <a:t>3: select()</a:t>
            </a:r>
            <a:endParaRPr lang="en-US" sz="1400" u="none" dirty="0"/>
          </a:p>
        </p:txBody>
      </p:sp>
      <p:sp>
        <p:nvSpPr>
          <p:cNvPr id="2" name="Rectangle 1"/>
          <p:cNvSpPr/>
          <p:nvPr/>
        </p:nvSpPr>
        <p:spPr bwMode="auto">
          <a:xfrm>
            <a:off x="6229350" y="2136196"/>
            <a:ext cx="781050" cy="29366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6486525" y="2288596"/>
            <a:ext cx="532804" cy="29366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272612" y="2051593"/>
            <a:ext cx="804862" cy="4093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5000"/>
              </a:lnSpc>
            </a:pPr>
            <a:r>
              <a:rPr lang="en-US" sz="1400" u="none" dirty="0" smtClean="0"/>
              <a:t>5: handle</a:t>
            </a:r>
            <a:br>
              <a:rPr lang="en-US" sz="1400" u="none" dirty="0" smtClean="0"/>
            </a:br>
            <a:r>
              <a:rPr lang="en-US" sz="1400" u="none" dirty="0" smtClean="0"/>
              <a:t>    input()</a:t>
            </a:r>
            <a:endParaRPr lang="en-US" sz="1400" u="none" dirty="0"/>
          </a:p>
        </p:txBody>
      </p:sp>
      <p:cxnSp>
        <p:nvCxnSpPr>
          <p:cNvPr id="7" name="Straight Connector 6"/>
          <p:cNvCxnSpPr/>
          <p:nvPr/>
        </p:nvCxnSpPr>
        <p:spPr bwMode="auto">
          <a:xfrm flipV="1">
            <a:off x="5475287" y="4762500"/>
            <a:ext cx="649288" cy="987285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5106184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  <p:bldP spid="3" grpId="0" animBg="1"/>
      <p:bldP spid="22" grpId="0" animBg="1"/>
      <p:bldP spid="40" grpId="0" animBg="1"/>
      <p:bldP spid="41" grpId="0" animBg="1"/>
      <p:bldP spid="43" grpId="0" animBg="1"/>
      <p:bldP spid="52" grpId="0" animBg="1"/>
      <p:bldP spid="55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6" grpId="0" animBg="1"/>
      <p:bldP spid="42" grpId="0" animBg="1"/>
      <p:bldP spid="4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 bwMode="auto">
          <a:xfrm>
            <a:off x="-1" y="6353174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44642" name="Rectangle 2"/>
          <p:cNvSpPr>
            <a:spLocks noGrp="1" noChangeArrowheads="1"/>
          </p:cNvSpPr>
          <p:nvPr>
            <p:ph type="title"/>
          </p:nvPr>
        </p:nvSpPr>
        <p:spPr>
          <a:xfrm>
            <a:off x="284163" y="247650"/>
            <a:ext cx="8701087" cy="914400"/>
          </a:xfrm>
        </p:spPr>
        <p:txBody>
          <a:bodyPr/>
          <a:lstStyle/>
          <a:p>
            <a:r>
              <a:rPr lang="en-US" dirty="0"/>
              <a:t>Using the </a:t>
            </a:r>
            <a:r>
              <a:rPr lang="en-US" dirty="0" err="1"/>
              <a:t>ACE_Event_Handler</a:t>
            </a:r>
            <a:r>
              <a:rPr lang="en-US" dirty="0"/>
              <a:t> </a:t>
            </a:r>
            <a:r>
              <a:rPr lang="en-US" dirty="0" smtClean="0"/>
              <a:t>Class with JAWS</a:t>
            </a:r>
            <a:endParaRPr lang="en-US" dirty="0"/>
          </a:p>
        </p:txBody>
      </p:sp>
      <p:sp>
        <p:nvSpPr>
          <p:cNvPr id="2544648" name="Rectangle 8"/>
          <p:cNvSpPr>
            <a:spLocks noChangeArrowheads="1"/>
          </p:cNvSpPr>
          <p:nvPr/>
        </p:nvSpPr>
        <p:spPr bwMode="auto">
          <a:xfrm>
            <a:off x="962025" y="976313"/>
            <a:ext cx="7172326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40000"/>
              </a:spcBef>
              <a:buSzPct val="80000"/>
            </a:pP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We implement a reactive JAWS web server by inheriting from </a:t>
            </a:r>
            <a:r>
              <a:rPr lang="en-US" sz="2000" b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ACE_Event_Handler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 &amp; driving its processing via the reactor’s event loop to handle two types of events: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668" y="2763230"/>
            <a:ext cx="7527865" cy="4113819"/>
          </a:xfrm>
          <a:prstGeom prst="rect">
            <a:avLst/>
          </a:prstGeom>
        </p:spPr>
      </p:pic>
      <p:sp>
        <p:nvSpPr>
          <p:cNvPr id="30" name="Line Callout 1 29"/>
          <p:cNvSpPr/>
          <p:nvPr/>
        </p:nvSpPr>
        <p:spPr bwMode="auto">
          <a:xfrm>
            <a:off x="6915150" y="2096389"/>
            <a:ext cx="2108200" cy="1200329"/>
          </a:xfrm>
          <a:prstGeom prst="borderCallout1">
            <a:avLst>
              <a:gd name="adj1" fmla="val 32475"/>
              <a:gd name="adj2" fmla="val 454"/>
              <a:gd name="adj3" fmla="val 93153"/>
              <a:gd name="adj4" fmla="val -57767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lvl="1" algn="ctr">
              <a:spcBef>
                <a:spcPct val="40000"/>
              </a:spcBef>
              <a:buSzPct val="80000"/>
            </a:pPr>
            <a:r>
              <a:rPr lang="en-US" b="1" i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Data </a:t>
            </a:r>
            <a:r>
              <a:rPr lang="en-US" b="1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events</a:t>
            </a:r>
            <a:r>
              <a:rPr lang="en-US" i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that indicate GET </a:t>
            </a:r>
            <a:r>
              <a:rPr lang="en-US" i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requests from connected clients</a:t>
            </a:r>
          </a:p>
        </p:txBody>
      </p:sp>
      <p:sp>
        <p:nvSpPr>
          <p:cNvPr id="31" name="Line Callout 1 30"/>
          <p:cNvSpPr/>
          <p:nvPr/>
        </p:nvSpPr>
        <p:spPr bwMode="auto">
          <a:xfrm>
            <a:off x="233150" y="2163065"/>
            <a:ext cx="2005225" cy="1200329"/>
          </a:xfrm>
          <a:prstGeom prst="borderCallout1">
            <a:avLst>
              <a:gd name="adj1" fmla="val 93781"/>
              <a:gd name="adj2" fmla="val 101384"/>
              <a:gd name="adj3" fmla="val 180955"/>
              <a:gd name="adj4" fmla="val 198057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175" lvl="1" algn="ctr">
              <a:spcBef>
                <a:spcPct val="40000"/>
              </a:spcBef>
            </a:pPr>
            <a:r>
              <a:rPr lang="en-US" b="1" i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Accept </a:t>
            </a:r>
            <a:r>
              <a:rPr lang="en-US" b="1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events</a:t>
            </a:r>
            <a:r>
              <a:rPr lang="en-US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that indicate new </a:t>
            </a:r>
            <a:r>
              <a:rPr lang="en-US" i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client connection requests</a:t>
            </a:r>
          </a:p>
        </p:txBody>
      </p:sp>
      <p:sp>
        <p:nvSpPr>
          <p:cNvPr id="5" name="Snip and Round Single Corner Rectangle 4"/>
          <p:cNvSpPr/>
          <p:nvPr/>
        </p:nvSpPr>
        <p:spPr bwMode="auto">
          <a:xfrm>
            <a:off x="2133600" y="4352925"/>
            <a:ext cx="104775" cy="190500"/>
          </a:xfrm>
          <a:prstGeom prst="snip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520944" y="4585357"/>
            <a:ext cx="279289" cy="290911"/>
            <a:chOff x="8327572" y="4328206"/>
            <a:chExt cx="300243" cy="312737"/>
          </a:xfrm>
        </p:grpSpPr>
        <p:grpSp>
          <p:nvGrpSpPr>
            <p:cNvPr id="10" name="Group 9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2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1" name="Straight Arrow Connector 10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6960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-1" y="6353174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11" y="3677254"/>
            <a:ext cx="5718175" cy="312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5421116" y="4945380"/>
            <a:ext cx="1968499" cy="5847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10181" name="Rectangle 5"/>
          <p:cNvSpPr>
            <a:spLocks noChangeArrowheads="1"/>
          </p:cNvSpPr>
          <p:nvPr/>
        </p:nvSpPr>
        <p:spPr bwMode="auto">
          <a:xfrm>
            <a:off x="87313" y="1017588"/>
            <a:ext cx="894873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40000"/>
              </a:spcBef>
              <a:buSzPct val="80000"/>
            </a:pP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We define two types of event handlers in our reactive web server: </a:t>
            </a:r>
          </a:p>
        </p:txBody>
      </p:sp>
      <p:sp>
        <p:nvSpPr>
          <p:cNvPr id="2" name="Rectangle 1"/>
          <p:cNvSpPr/>
          <p:nvPr/>
        </p:nvSpPr>
        <p:spPr>
          <a:xfrm>
            <a:off x="1838723" y="5144691"/>
            <a:ext cx="2371560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600" b="1" u="none" dirty="0" err="1" smtClean="0">
                <a:latin typeface="Courier New" pitchFamily="49" charset="0"/>
                <a:cs typeface="Courier New" pitchFamily="49" charset="0"/>
              </a:rPr>
              <a:t>HTTP_Event_Handler</a:t>
            </a:r>
            <a:r>
              <a:rPr lang="en-US" sz="1600" b="1" u="none" dirty="0" smtClean="0">
                <a:cs typeface="Courier New" pitchFamily="49" charset="0"/>
              </a:rPr>
              <a:t> 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5249344" y="4945380"/>
            <a:ext cx="1810071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b="1" u="none" dirty="0" err="1" smtClean="0">
                <a:latin typeface="Courier New" pitchFamily="49" charset="0"/>
                <a:cs typeface="Courier New" pitchFamily="49" charset="0"/>
              </a:rPr>
              <a:t>HTTP_Event</a:t>
            </a:r>
            <a:r>
              <a:rPr lang="en-US" sz="1600" b="1" u="none" dirty="0" smtClean="0">
                <a:latin typeface="Courier New" pitchFamily="49" charset="0"/>
                <a:cs typeface="Courier New" pitchFamily="49" charset="0"/>
              </a:rPr>
              <a:t>_</a:t>
            </a:r>
            <a:br>
              <a:rPr lang="en-US" sz="1600" b="1" u="none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b="1" u="none" dirty="0" smtClean="0">
                <a:latin typeface="Courier New" pitchFamily="49" charset="0"/>
                <a:cs typeface="Courier New" pitchFamily="49" charset="0"/>
              </a:rPr>
              <a:t>Acceptor</a:t>
            </a:r>
            <a:r>
              <a:rPr lang="en-US" sz="1600" b="1" u="none" dirty="0" smtClean="0">
                <a:cs typeface="Courier New" pitchFamily="49" charset="0"/>
              </a:rPr>
              <a:t> </a:t>
            </a:r>
            <a:endParaRPr lang="en-US" sz="1600" dirty="0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284163" y="247650"/>
            <a:ext cx="8701087" cy="914400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dirty="0" err="1" smtClean="0"/>
              <a:t>ACE_Event_Handler</a:t>
            </a:r>
            <a:r>
              <a:rPr lang="en-US" dirty="0" smtClean="0"/>
              <a:t> with JAWS</a:t>
            </a:r>
            <a:endParaRPr lang="en-US" dirty="0"/>
          </a:p>
        </p:txBody>
      </p:sp>
      <p:sp>
        <p:nvSpPr>
          <p:cNvPr id="11" name="Line Callout 1 10"/>
          <p:cNvSpPr/>
          <p:nvPr/>
        </p:nvSpPr>
        <p:spPr bwMode="auto">
          <a:xfrm>
            <a:off x="3790950" y="1556190"/>
            <a:ext cx="5257799" cy="1975926"/>
          </a:xfrm>
          <a:prstGeom prst="borderCallout1">
            <a:avLst>
              <a:gd name="adj1" fmla="val 100120"/>
              <a:gd name="adj2" fmla="val 81774"/>
              <a:gd name="adj3" fmla="val 170601"/>
              <a:gd name="adj4" fmla="val 58668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lvl="1">
              <a:spcBef>
                <a:spcPct val="40000"/>
              </a:spcBef>
              <a:buSzPct val="100000"/>
            </a:pPr>
            <a:r>
              <a:rPr lang="en-US" b="1" i="1" u="none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HTTP_Event_Acceptor</a:t>
            </a:r>
            <a:endParaRPr lang="en-US" i="1" u="none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228600" lvl="2" indent="-228600">
              <a:spcBef>
                <a:spcPct val="40000"/>
              </a:spcBef>
              <a:buSzPct val="90000"/>
              <a:buFontTx/>
              <a:buChar char="•"/>
            </a:pPr>
            <a:r>
              <a:rPr lang="en-US" i="1" u="none" dirty="0" smtClean="0">
                <a:solidFill>
                  <a:srgbClr val="000000"/>
                </a:solidFill>
              </a:rPr>
              <a:t>Factory </a:t>
            </a:r>
            <a:r>
              <a:rPr lang="en-US" i="1" u="none" dirty="0">
                <a:solidFill>
                  <a:srgbClr val="000000"/>
                </a:solidFill>
              </a:rPr>
              <a:t>that allocates </a:t>
            </a:r>
            <a:r>
              <a:rPr lang="en-US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HTTP_Event_Handler</a:t>
            </a:r>
            <a:r>
              <a:rPr lang="en-US" i="1" u="none" dirty="0" smtClean="0">
                <a:solidFill>
                  <a:srgbClr val="000000"/>
                </a:solidFill>
              </a:rPr>
              <a:t> </a:t>
            </a:r>
            <a:r>
              <a:rPr lang="en-US" i="1" u="none" dirty="0">
                <a:solidFill>
                  <a:srgbClr val="000000"/>
                </a:solidFill>
              </a:rPr>
              <a:t>dynamically &amp; initializes it when </a:t>
            </a:r>
            <a:r>
              <a:rPr lang="en-US" i="1" u="none" dirty="0" smtClean="0">
                <a:solidFill>
                  <a:srgbClr val="000000"/>
                </a:solidFill>
              </a:rPr>
              <a:t>client </a:t>
            </a:r>
            <a:r>
              <a:rPr lang="en-US" i="1" u="none" dirty="0">
                <a:solidFill>
                  <a:srgbClr val="000000"/>
                </a:solidFill>
              </a:rPr>
              <a:t>connects </a:t>
            </a:r>
          </a:p>
          <a:p>
            <a:pPr marL="228600" lvl="2" indent="-228600">
              <a:spcBef>
                <a:spcPct val="40000"/>
              </a:spcBef>
              <a:buSzPct val="90000"/>
              <a:buFontTx/>
              <a:buChar char="•"/>
            </a:pPr>
            <a:r>
              <a:rPr lang="en-US" i="1" u="none" dirty="0">
                <a:solidFill>
                  <a:srgbClr val="000000"/>
                </a:solidFill>
              </a:rPr>
              <a:t>Uses </a:t>
            </a:r>
            <a:r>
              <a:rPr lang="en-US" b="1" i="1" u="none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ACE_SOCK_Acceptor</a:t>
            </a:r>
            <a:r>
              <a:rPr lang="en-US" i="1" u="none" dirty="0">
                <a:solidFill>
                  <a:srgbClr val="000000"/>
                </a:solidFill>
              </a:rPr>
              <a:t> to initialize </a:t>
            </a:r>
            <a:r>
              <a:rPr lang="en-US" b="1" i="1" u="none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ACE_SOCK_Stream</a:t>
            </a:r>
            <a:r>
              <a:rPr lang="en-US" i="1" u="none" dirty="0">
                <a:solidFill>
                  <a:srgbClr val="000000"/>
                </a:solidFill>
              </a:rPr>
              <a:t> contained in </a:t>
            </a:r>
            <a:r>
              <a:rPr lang="en-US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HTTP_Event</a:t>
            </a:r>
            <a:r>
              <a:rPr lang="en-US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_Handler</a:t>
            </a:r>
            <a:endParaRPr lang="en-US" b="1" i="1" u="none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Line Callout 1 11"/>
          <p:cNvSpPr/>
          <p:nvPr/>
        </p:nvSpPr>
        <p:spPr bwMode="auto">
          <a:xfrm>
            <a:off x="252345" y="1880020"/>
            <a:ext cx="3172755" cy="2252924"/>
          </a:xfrm>
          <a:prstGeom prst="borderCallout1">
            <a:avLst>
              <a:gd name="adj1" fmla="val 99962"/>
              <a:gd name="adj2" fmla="val 32079"/>
              <a:gd name="adj3" fmla="val 137550"/>
              <a:gd name="adj4" fmla="val 60101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lvl="1">
              <a:spcBef>
                <a:spcPct val="40000"/>
              </a:spcBef>
              <a:buSzPct val="100000"/>
            </a:pPr>
            <a:r>
              <a:rPr lang="en-US" b="1" i="1" u="none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HTTP_Event_Handler</a:t>
            </a:r>
            <a:endParaRPr lang="en-US" i="1" u="none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 marL="228600" lvl="2" indent="-228600">
              <a:spcBef>
                <a:spcPct val="40000"/>
              </a:spcBef>
              <a:buSzPct val="90000"/>
              <a:buFontTx/>
              <a:buChar char="•"/>
            </a:pPr>
            <a:r>
              <a:rPr lang="en-US" i="1" u="none" dirty="0">
                <a:solidFill>
                  <a:srgbClr val="000000"/>
                </a:solidFill>
              </a:rPr>
              <a:t>Processes GET requests received from </a:t>
            </a:r>
            <a:r>
              <a:rPr lang="en-US" i="1" u="none" dirty="0" smtClean="0">
                <a:solidFill>
                  <a:srgbClr val="000000"/>
                </a:solidFill>
              </a:rPr>
              <a:t>connected </a:t>
            </a:r>
            <a:r>
              <a:rPr lang="en-US" i="1" u="none" dirty="0">
                <a:solidFill>
                  <a:srgbClr val="000000"/>
                </a:solidFill>
              </a:rPr>
              <a:t>clients</a:t>
            </a:r>
          </a:p>
          <a:p>
            <a:pPr marL="228600" lvl="2" indent="-228600">
              <a:spcBef>
                <a:spcPct val="40000"/>
              </a:spcBef>
              <a:buSzPct val="90000"/>
              <a:buFontTx/>
              <a:buChar char="•"/>
            </a:pPr>
            <a:r>
              <a:rPr lang="en-US" i="1" u="none" dirty="0">
                <a:solidFill>
                  <a:srgbClr val="000000"/>
                </a:solidFill>
              </a:rPr>
              <a:t>Uses </a:t>
            </a:r>
            <a:r>
              <a:rPr lang="en-US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ACE_SOCK_Stream</a:t>
            </a:r>
            <a:r>
              <a:rPr lang="en-US" i="1" u="none" dirty="0" smtClean="0">
                <a:solidFill>
                  <a:srgbClr val="000000"/>
                </a:solidFill>
              </a:rPr>
              <a:t> </a:t>
            </a:r>
            <a:r>
              <a:rPr lang="en-US" i="1" u="none" dirty="0">
                <a:solidFill>
                  <a:srgbClr val="000000"/>
                </a:solidFill>
              </a:rPr>
              <a:t>to read GET request from a connection</a:t>
            </a:r>
          </a:p>
        </p:txBody>
      </p:sp>
    </p:spTree>
    <p:extLst>
      <p:ext uri="{BB962C8B-B14F-4D97-AF65-F5344CB8AC3E}">
        <p14:creationId xmlns:p14="http://schemas.microsoft.com/office/powerpoint/2010/main" val="184663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669" name="Text Box 5"/>
          <p:cNvSpPr txBox="1">
            <a:spLocks noChangeArrowheads="1"/>
          </p:cNvSpPr>
          <p:nvPr/>
        </p:nvSpPr>
        <p:spPr bwMode="auto">
          <a:xfrm>
            <a:off x="266700" y="1844675"/>
            <a:ext cx="90678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class </a:t>
            </a:r>
            <a:r>
              <a:rPr lang="en-US" b="1" u="none" dirty="0" err="1" smtClean="0">
                <a:solidFill>
                  <a:srgbClr val="FF0000"/>
                </a:solidFill>
                <a:latin typeface="Courier New" pitchFamily="49" charset="0"/>
              </a:rPr>
              <a:t>HTTP_Event_Acceptor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: public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ACE_Event_Handler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{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private: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ACE_SOCK_Acceptor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acceptor_;</a:t>
            </a:r>
          </a:p>
          <a:p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public: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HTTP_Event_Acceptor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(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ACE_Reactor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*r =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ACE_Reactor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::instance())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 :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ACE_Event_Handler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(r) {}</a:t>
            </a:r>
          </a:p>
          <a:p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virtual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open (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const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ACE_INET_Addr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&amp;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local_addr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) {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acceptor</a:t>
            </a:r>
            <a:r>
              <a:rPr lang="en-US" b="1" u="none" dirty="0" err="1">
                <a:solidFill>
                  <a:srgbClr val="000000"/>
                </a:solidFill>
                <a:latin typeface="Courier New" pitchFamily="49" charset="0"/>
              </a:rPr>
              <a:t>_.open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(</a:t>
            </a:r>
            <a:r>
              <a:rPr lang="en-US" b="1" u="none" dirty="0" err="1">
                <a:solidFill>
                  <a:srgbClr val="000000"/>
                </a:solidFill>
                <a:latin typeface="Courier New" pitchFamily="49" charset="0"/>
              </a:rPr>
              <a:t>local_addr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);</a:t>
            </a:r>
            <a:endParaRPr lang="en-US" b="1" u="none" dirty="0">
              <a:solidFill>
                <a:srgbClr val="000000"/>
              </a:solidFill>
              <a:latin typeface="Courier New" pitchFamily="49" charset="0"/>
            </a:endParaRPr>
          </a:p>
          <a:p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return 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reactor ()-&gt;</a:t>
            </a:r>
            <a:r>
              <a:rPr lang="en-US" b="1" u="none" dirty="0" err="1">
                <a:solidFill>
                  <a:srgbClr val="000000"/>
                </a:solidFill>
                <a:latin typeface="Courier New" pitchFamily="49" charset="0"/>
              </a:rPr>
              <a:t>register_handler</a:t>
            </a:r>
            <a:endParaRPr lang="en-US" b="1" u="none" dirty="0">
              <a:solidFill>
                <a:srgbClr val="000000"/>
              </a:solidFill>
              <a:latin typeface="Courier New" pitchFamily="49" charset="0"/>
            </a:endParaRPr>
          </a:p>
          <a:p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          (this, </a:t>
            </a:r>
            <a:r>
              <a:rPr lang="en-US" b="1" u="none" dirty="0" err="1">
                <a:solidFill>
                  <a:srgbClr val="000000"/>
                </a:solidFill>
                <a:latin typeface="Courier New" pitchFamily="49" charset="0"/>
              </a:rPr>
              <a:t>ACE_Event_Handler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::ACCEPT_MASK);</a:t>
            </a:r>
          </a:p>
          <a:p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  <a:p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2545670" name="Rectangle 6"/>
          <p:cNvSpPr>
            <a:spLocks noChangeArrowheads="1"/>
          </p:cNvSpPr>
          <p:nvPr/>
        </p:nvSpPr>
        <p:spPr bwMode="auto">
          <a:xfrm>
            <a:off x="9525" y="1071563"/>
            <a:ext cx="91344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228600" indent="-228600">
              <a:buSzPct val="90000"/>
              <a:buFontTx/>
              <a:buChar char="•"/>
            </a:pPr>
            <a:r>
              <a:rPr lang="en-US" sz="2000" u="none" dirty="0">
                <a:cs typeface="Courier New" pitchFamily="49" charset="0"/>
              </a:rPr>
              <a:t>The </a:t>
            </a:r>
            <a:r>
              <a:rPr lang="en-US" sz="2000" b="1" u="none" dirty="0" err="1" smtClean="0">
                <a:latin typeface="Courier New" pitchFamily="49" charset="0"/>
                <a:cs typeface="Courier New" pitchFamily="49" charset="0"/>
              </a:rPr>
              <a:t>HTTP_Event_Acceptor</a:t>
            </a:r>
            <a:r>
              <a:rPr lang="en-US" sz="2000" u="none" dirty="0" smtClean="0">
                <a:latin typeface="+mj-lt"/>
              </a:rPr>
              <a:t> is a factory that allocates an </a:t>
            </a:r>
            <a:r>
              <a:rPr lang="en-US" sz="2000" b="1" u="none" dirty="0" err="1" smtClean="0">
                <a:latin typeface="Courier New" pitchFamily="49" charset="0"/>
                <a:cs typeface="Courier New" pitchFamily="49" charset="0"/>
              </a:rPr>
              <a:t>HTTP_Event</a:t>
            </a:r>
            <a:r>
              <a:rPr lang="en-US" sz="2000" b="1" u="none" dirty="0" smtClean="0">
                <a:latin typeface="Courier New" pitchFamily="49" charset="0"/>
                <a:cs typeface="Courier New" pitchFamily="49" charset="0"/>
              </a:rPr>
              <a:t>_ Handler</a:t>
            </a:r>
            <a:r>
              <a:rPr lang="en-US" sz="2000" u="none" dirty="0" smtClean="0">
                <a:latin typeface="+mj-lt"/>
              </a:rPr>
              <a:t> dynamically &amp; initializes it when a client connects to the web server</a:t>
            </a:r>
          </a:p>
        </p:txBody>
      </p:sp>
      <p:sp>
        <p:nvSpPr>
          <p:cNvPr id="2545671" name="Rectangle 7"/>
          <p:cNvSpPr>
            <a:spLocks noChangeArrowheads="1"/>
          </p:cNvSpPr>
          <p:nvPr/>
        </p:nvSpPr>
        <p:spPr bwMode="auto">
          <a:xfrm>
            <a:off x="6311106" y="3582997"/>
            <a:ext cx="296703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Note default use of reactor singleton</a:t>
            </a:r>
            <a:r>
              <a:rPr lang="en-US" u="none" dirty="0" smtClean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545672" name="AutoShape 8"/>
          <p:cNvSpPr>
            <a:spLocks noChangeArrowheads="1"/>
          </p:cNvSpPr>
          <p:nvPr/>
        </p:nvSpPr>
        <p:spPr bwMode="auto">
          <a:xfrm rot="5400000" flipH="1" flipV="1">
            <a:off x="5775327" y="3562360"/>
            <a:ext cx="4841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284163" y="247650"/>
            <a:ext cx="8701087" cy="914400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dirty="0" err="1" smtClean="0"/>
              <a:t>ACE_Event_Handler</a:t>
            </a:r>
            <a:r>
              <a:rPr lang="en-US" dirty="0" smtClean="0"/>
              <a:t> with JAWS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458619" y="2335679"/>
            <a:ext cx="39433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none" dirty="0">
                <a:solidFill>
                  <a:srgbClr val="336699"/>
                </a:solidFill>
              </a:rPr>
              <a:t>Factory that passively </a:t>
            </a:r>
            <a:r>
              <a:rPr lang="en-US" b="1" u="none" dirty="0" smtClean="0">
                <a:solidFill>
                  <a:srgbClr val="336699"/>
                </a:solidFill>
              </a:rPr>
              <a:t>connects </a:t>
            </a:r>
            <a:r>
              <a:rPr lang="en-US" b="1" u="none" dirty="0" err="1" smtClean="0">
                <a:solidFill>
                  <a:srgbClr val="336699"/>
                </a:solidFill>
              </a:rPr>
              <a:t>ACE_SOCK_Streams</a:t>
            </a:r>
            <a:endParaRPr lang="en-US" b="1" u="none" dirty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13" name="AutoShape 8"/>
          <p:cNvSpPr>
            <a:spLocks noChangeArrowheads="1"/>
          </p:cNvSpPr>
          <p:nvPr/>
        </p:nvSpPr>
        <p:spPr bwMode="auto">
          <a:xfrm rot="10800000" flipH="1">
            <a:off x="4558168" y="2498755"/>
            <a:ext cx="785357" cy="285285"/>
          </a:xfrm>
          <a:prstGeom prst="leftArrow">
            <a:avLst>
              <a:gd name="adj1" fmla="val 50000"/>
              <a:gd name="adj2" fmla="val 60965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>
            <a:spAutoFit/>
          </a:bodyPr>
          <a:lstStyle/>
          <a:p>
            <a:endParaRPr lang="en-US" sz="2000" u="none" smtClean="0">
              <a:solidFill>
                <a:srgbClr val="000000"/>
              </a:solidFill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1927885" y="5898357"/>
            <a:ext cx="6750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Register this object with the reactor for accept events</a:t>
            </a:r>
            <a:endParaRPr lang="en-US" u="none" dirty="0" smtClean="0">
              <a:solidFill>
                <a:srgbClr val="000000"/>
              </a:solidFill>
            </a:endParaRPr>
          </a:p>
        </p:txBody>
      </p:sp>
      <p:sp>
        <p:nvSpPr>
          <p:cNvPr id="18" name="AutoShape 6"/>
          <p:cNvSpPr>
            <a:spLocks noChangeArrowheads="1"/>
          </p:cNvSpPr>
          <p:nvPr/>
        </p:nvSpPr>
        <p:spPr bwMode="auto">
          <a:xfrm rot="5400000" flipH="1" flipV="1">
            <a:off x="1461160" y="5709444"/>
            <a:ext cx="4841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9" name="AutoShape 6"/>
          <p:cNvSpPr>
            <a:spLocks noChangeArrowheads="1"/>
          </p:cNvSpPr>
          <p:nvPr/>
        </p:nvSpPr>
        <p:spPr bwMode="auto">
          <a:xfrm rot="5400000">
            <a:off x="2767808" y="4086195"/>
            <a:ext cx="4841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191294" y="3964791"/>
            <a:ext cx="67500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Initialization forwards </a:t>
            </a:r>
            <a:br>
              <a:rPr lang="en-US" b="1" u="none" dirty="0" smtClean="0">
                <a:solidFill>
                  <a:srgbClr val="336699"/>
                </a:solidFill>
              </a:rPr>
            </a:br>
            <a:r>
              <a:rPr lang="en-US" b="1" u="none" dirty="0" smtClean="0">
                <a:solidFill>
                  <a:srgbClr val="336699"/>
                </a:solidFill>
              </a:rPr>
              <a:t>to </a:t>
            </a:r>
            <a:r>
              <a:rPr lang="en-US" b="1" u="none" dirty="0" err="1" smtClean="0">
                <a:solidFill>
                  <a:srgbClr val="336699"/>
                </a:solidFill>
                <a:latin typeface="Courier New" pitchFamily="49" charset="0"/>
                <a:cs typeface="Courier New" pitchFamily="49" charset="0"/>
              </a:rPr>
              <a:t>ACE_SOCK_Acceptor</a:t>
            </a:r>
            <a:endParaRPr lang="en-US" u="none" dirty="0" smtClean="0">
              <a:solidFill>
                <a:srgbClr val="000000"/>
              </a:solidFill>
            </a:endParaRP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1257299" y="6408747"/>
            <a:ext cx="6505575" cy="40011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000" u="none" dirty="0" smtClean="0">
                <a:solidFill>
                  <a:srgbClr val="000000"/>
                </a:solidFill>
              </a:rPr>
              <a:t>Some error checking has been omitted to reduce clutter</a:t>
            </a:r>
          </a:p>
        </p:txBody>
      </p:sp>
    </p:spTree>
    <p:extLst>
      <p:ext uri="{BB962C8B-B14F-4D97-AF65-F5344CB8AC3E}">
        <p14:creationId xmlns:p14="http://schemas.microsoft.com/office/powerpoint/2010/main" val="510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5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5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5671" grpId="0"/>
      <p:bldP spid="2545672" grpId="0" animBg="1"/>
      <p:bldP spid="2" grpId="0"/>
      <p:bldP spid="13" grpId="0" animBg="1"/>
      <p:bldP spid="17" grpId="0"/>
      <p:bldP spid="18" grpId="0" animBg="1"/>
      <p:bldP spid="19" grpId="0" animBg="1"/>
      <p:bldP spid="20" grpId="0"/>
      <p:bldP spid="2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692" name="Text Box 4"/>
          <p:cNvSpPr txBox="1">
            <a:spLocks noChangeArrowheads="1"/>
          </p:cNvSpPr>
          <p:nvPr/>
        </p:nvSpPr>
        <p:spPr bwMode="auto">
          <a:xfrm>
            <a:off x="230188" y="1768475"/>
            <a:ext cx="8594019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virtual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handle_close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(ACE_HANDLE,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ACE_Reactor_Mask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) {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acceptor</a:t>
            </a:r>
            <a:r>
              <a:rPr lang="en-US" b="1" u="none" dirty="0" err="1">
                <a:solidFill>
                  <a:srgbClr val="000000"/>
                </a:solidFill>
                <a:latin typeface="Courier New" pitchFamily="49" charset="0"/>
              </a:rPr>
              <a:t>_.close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();</a:t>
            </a:r>
          </a:p>
          <a:p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delete this;</a:t>
            </a:r>
          </a:p>
          <a:p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return 0; 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}</a:t>
            </a:r>
            <a:endParaRPr lang="en-US" b="1" u="none" dirty="0">
              <a:solidFill>
                <a:srgbClr val="000000"/>
              </a:solidFill>
              <a:latin typeface="Courier New" pitchFamily="49" charset="0"/>
            </a:endParaRPr>
          </a:p>
          <a:p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virtual ACE_HANDLE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get_handle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()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const</a:t>
            </a:r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{ return acceptor_.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get_handle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(); }</a:t>
            </a:r>
          </a:p>
          <a:p>
            <a:endParaRPr lang="en-US" b="1" u="none" dirty="0">
              <a:solidFill>
                <a:srgbClr val="000000"/>
              </a:solidFill>
              <a:latin typeface="Courier New" pitchFamily="49" charset="0"/>
            </a:endParaRPr>
          </a:p>
          <a:p>
            <a:endParaRPr lang="en-US" b="1" u="none" dirty="0">
              <a:solidFill>
                <a:srgbClr val="000000"/>
              </a:solidFill>
              <a:latin typeface="Courier New" pitchFamily="49" charset="0"/>
            </a:endParaRPr>
          </a:p>
          <a:p>
            <a:endParaRPr lang="en-US" b="1" u="none" dirty="0">
              <a:solidFill>
                <a:srgbClr val="000000"/>
              </a:solidFill>
              <a:latin typeface="Courier New" pitchFamily="49" charset="0"/>
            </a:endParaRPr>
          </a:p>
          <a:p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 virtual </a:t>
            </a:r>
            <a:r>
              <a:rPr lang="en-US" b="1" u="none" dirty="0" err="1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err="1">
                <a:solidFill>
                  <a:srgbClr val="000000"/>
                </a:solidFill>
                <a:latin typeface="Courier New" pitchFamily="49" charset="0"/>
              </a:rPr>
              <a:t>handle_input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(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ACE_HANDLE);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};</a:t>
            </a:r>
          </a:p>
          <a:p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2546695" name="Rectangle 7"/>
          <p:cNvSpPr>
            <a:spLocks noChangeArrowheads="1"/>
          </p:cNvSpPr>
          <p:nvPr/>
        </p:nvSpPr>
        <p:spPr bwMode="auto">
          <a:xfrm>
            <a:off x="3660776" y="2365857"/>
            <a:ext cx="499744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It’s ok to “delete this” when the </a:t>
            </a:r>
            <a:br>
              <a:rPr lang="en-US" b="1" u="none" dirty="0" smtClean="0">
                <a:solidFill>
                  <a:srgbClr val="336699"/>
                </a:solidFill>
              </a:rPr>
            </a:br>
            <a:r>
              <a:rPr lang="en-US" b="1" u="none" dirty="0" smtClean="0">
                <a:solidFill>
                  <a:srgbClr val="336699"/>
                </a:solidFill>
              </a:rPr>
              <a:t>event handler is destroyed!</a:t>
            </a:r>
            <a:endParaRPr lang="en-US" u="none" dirty="0" smtClean="0">
              <a:solidFill>
                <a:srgbClr val="000000"/>
              </a:solidFill>
            </a:endParaRPr>
          </a:p>
        </p:txBody>
      </p:sp>
      <p:sp>
        <p:nvSpPr>
          <p:cNvPr id="2546697" name="Rectangle 9"/>
          <p:cNvSpPr>
            <a:spLocks noChangeArrowheads="1"/>
          </p:cNvSpPr>
          <p:nvPr/>
        </p:nvSpPr>
        <p:spPr bwMode="auto">
          <a:xfrm>
            <a:off x="2410484" y="1204120"/>
            <a:ext cx="73136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Hook method called when object removed from reactor</a:t>
            </a:r>
            <a:endParaRPr lang="en-US" u="none" dirty="0" smtClean="0">
              <a:solidFill>
                <a:srgbClr val="000000"/>
              </a:solidFill>
            </a:endParaRPr>
          </a:p>
        </p:txBody>
      </p:sp>
      <p:sp>
        <p:nvSpPr>
          <p:cNvPr id="2546698" name="AutoShape 10"/>
          <p:cNvSpPr>
            <a:spLocks noChangeArrowheads="1"/>
          </p:cNvSpPr>
          <p:nvPr/>
        </p:nvSpPr>
        <p:spPr bwMode="auto">
          <a:xfrm rot="16200000" flipH="1">
            <a:off x="1815307" y="1301752"/>
            <a:ext cx="484187" cy="449262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284163" y="247650"/>
            <a:ext cx="8701087" cy="914400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dirty="0" err="1" smtClean="0"/>
              <a:t>ACE_Event_Handler</a:t>
            </a:r>
            <a:r>
              <a:rPr lang="en-US" dirty="0" smtClean="0"/>
              <a:t> with JAWS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181590" y="3878915"/>
            <a:ext cx="33083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none" dirty="0">
                <a:solidFill>
                  <a:srgbClr val="336699"/>
                </a:solidFill>
              </a:rPr>
              <a:t>Return </a:t>
            </a:r>
            <a:r>
              <a:rPr lang="en-US" b="1" u="none" dirty="0" smtClean="0">
                <a:solidFill>
                  <a:srgbClr val="336699"/>
                </a:solidFill>
              </a:rPr>
              <a:t>passive-mode </a:t>
            </a:r>
            <a:r>
              <a:rPr lang="en-US" b="1" u="none" dirty="0">
                <a:solidFill>
                  <a:srgbClr val="336699"/>
                </a:solidFill>
              </a:rPr>
              <a:t>socket's I/O handle</a:t>
            </a:r>
            <a:endParaRPr lang="en-US" dirty="0"/>
          </a:p>
        </p:txBody>
      </p:sp>
      <p:sp>
        <p:nvSpPr>
          <p:cNvPr id="13" name="AutoShape 10"/>
          <p:cNvSpPr>
            <a:spLocks noChangeArrowheads="1"/>
          </p:cNvSpPr>
          <p:nvPr/>
        </p:nvSpPr>
        <p:spPr bwMode="auto">
          <a:xfrm rot="5400000" flipH="1" flipV="1">
            <a:off x="5568951" y="3806000"/>
            <a:ext cx="484187" cy="449262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4" name="AutoShape 8"/>
          <p:cNvSpPr>
            <a:spLocks noChangeArrowheads="1"/>
          </p:cNvSpPr>
          <p:nvPr/>
        </p:nvSpPr>
        <p:spPr bwMode="auto">
          <a:xfrm rot="10800000" flipH="1">
            <a:off x="2735264" y="2403737"/>
            <a:ext cx="785357" cy="285285"/>
          </a:xfrm>
          <a:prstGeom prst="leftArrow">
            <a:avLst>
              <a:gd name="adj1" fmla="val 50000"/>
              <a:gd name="adj2" fmla="val 60965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>
            <a:spAutoFit/>
          </a:bodyPr>
          <a:lstStyle/>
          <a:p>
            <a:endParaRPr lang="en-US" sz="2000" u="none" smtClean="0">
              <a:solidFill>
                <a:srgbClr val="000000"/>
              </a:solidFill>
            </a:endParaRPr>
          </a:p>
        </p:txBody>
      </p:sp>
      <p:sp>
        <p:nvSpPr>
          <p:cNvPr id="15" name="Rectangle 9"/>
          <p:cNvSpPr>
            <a:spLocks noChangeArrowheads="1"/>
          </p:cNvSpPr>
          <p:nvPr/>
        </p:nvSpPr>
        <p:spPr bwMode="auto">
          <a:xfrm>
            <a:off x="2228849" y="5339447"/>
            <a:ext cx="654367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Key hook method dispatched by reactor when there’s a new connection to accept (implementation shown shortly)</a:t>
            </a:r>
            <a:endParaRPr lang="en-US" u="none" dirty="0" smtClean="0">
              <a:solidFill>
                <a:srgbClr val="000000"/>
              </a:solidFill>
            </a:endParaRPr>
          </a:p>
        </p:txBody>
      </p:sp>
      <p:sp>
        <p:nvSpPr>
          <p:cNvPr id="16" name="AutoShape 10"/>
          <p:cNvSpPr>
            <a:spLocks noChangeArrowheads="1"/>
          </p:cNvSpPr>
          <p:nvPr/>
        </p:nvSpPr>
        <p:spPr bwMode="auto">
          <a:xfrm rot="5400000" flipH="1" flipV="1">
            <a:off x="1600859" y="5288647"/>
            <a:ext cx="4841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06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6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6695" grpId="0"/>
      <p:bldP spid="2" grpId="0"/>
      <p:bldP spid="13" grpId="0" animBg="1"/>
      <p:bldP spid="14" grpId="0" animBg="1"/>
      <p:bldP spid="15" grpId="0"/>
      <p:bldP spid="1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-1" y="6353174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47716" name="Text Box 4"/>
          <p:cNvSpPr txBox="1">
            <a:spLocks noChangeArrowheads="1"/>
          </p:cNvSpPr>
          <p:nvPr/>
        </p:nvSpPr>
        <p:spPr bwMode="auto">
          <a:xfrm>
            <a:off x="338138" y="1722438"/>
            <a:ext cx="8869736" cy="48290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5000"/>
              </a:lnSpc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class </a:t>
            </a:r>
            <a:r>
              <a:rPr lang="en-US" b="1" u="none" dirty="0" err="1" smtClean="0">
                <a:solidFill>
                  <a:srgbClr val="FF0000"/>
                </a:solidFill>
                <a:latin typeface="Courier New" pitchFamily="49" charset="0"/>
              </a:rPr>
              <a:t>HTTP_Event_Handler</a:t>
            </a:r>
            <a:r>
              <a:rPr lang="en-US" b="1" u="none" dirty="0" smtClean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: public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ACE_Event_Handler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{</a:t>
            </a:r>
          </a:p>
          <a:p>
            <a:pPr>
              <a:lnSpc>
                <a:spcPct val="95000"/>
              </a:lnSpc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protected:</a:t>
            </a:r>
          </a:p>
          <a:p>
            <a:pPr>
              <a:lnSpc>
                <a:spcPct val="95000"/>
              </a:lnSpc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ACE_SOCK_Stream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stream_;</a:t>
            </a:r>
          </a:p>
          <a:p>
            <a:pPr>
              <a:lnSpc>
                <a:spcPct val="95000"/>
              </a:lnSpc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     </a:t>
            </a:r>
          </a:p>
          <a:p>
            <a:pPr>
              <a:lnSpc>
                <a:spcPct val="95000"/>
              </a:lnSpc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public:</a:t>
            </a:r>
          </a:p>
          <a:p>
            <a:pPr>
              <a:lnSpc>
                <a:spcPct val="95000"/>
              </a:lnSpc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HTTP_Event_Handler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(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ACE_Reactor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*r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)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: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ACE_Event_Handler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(r) {}</a:t>
            </a:r>
          </a:p>
          <a:p>
            <a:pPr>
              <a:lnSpc>
                <a:spcPct val="95000"/>
              </a:lnSpc>
            </a:pPr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lnSpc>
                <a:spcPct val="95000"/>
              </a:lnSpc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virtual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open ();        </a:t>
            </a:r>
          </a:p>
          <a:p>
            <a:pPr>
              <a:lnSpc>
                <a:spcPct val="95000"/>
              </a:lnSpc>
            </a:pPr>
            <a:endParaRPr lang="en-US" b="1" u="none" dirty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lnSpc>
                <a:spcPct val="95000"/>
              </a:lnSpc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ACE_SOCK_Stream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&amp;peer () { return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stream_; 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};</a:t>
            </a:r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lnSpc>
                <a:spcPct val="95000"/>
              </a:lnSpc>
            </a:pPr>
            <a:endParaRPr lang="en-US" b="1" u="none" dirty="0" smtClean="0">
              <a:solidFill>
                <a:srgbClr val="336699"/>
              </a:solidFill>
            </a:endParaRPr>
          </a:p>
          <a:p>
            <a:pPr>
              <a:lnSpc>
                <a:spcPct val="95000"/>
              </a:lnSpc>
            </a:pPr>
            <a:endParaRPr lang="en-US" b="1" u="none" dirty="0">
              <a:solidFill>
                <a:srgbClr val="336699"/>
              </a:solidFill>
            </a:endParaRPr>
          </a:p>
          <a:p>
            <a:pPr>
              <a:lnSpc>
                <a:spcPct val="95000"/>
              </a:lnSpc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virtual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handle_input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(ACE_HANDLE);</a:t>
            </a:r>
          </a:p>
          <a:p>
            <a:pPr>
              <a:lnSpc>
                <a:spcPct val="95000"/>
              </a:lnSpc>
            </a:pPr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lnSpc>
                <a:spcPct val="95000"/>
              </a:lnSpc>
            </a:pPr>
            <a:endParaRPr lang="en-US" b="1" u="none" dirty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lnSpc>
                <a:spcPct val="95000"/>
              </a:lnSpc>
            </a:pPr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lnSpc>
                <a:spcPct val="95000"/>
              </a:lnSpc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virtual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handle_close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(ACE_HANDLE,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ACE_Reactor_Mask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);</a:t>
            </a:r>
          </a:p>
          <a:p>
            <a:pPr>
              <a:lnSpc>
                <a:spcPct val="95000"/>
              </a:lnSpc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};</a:t>
            </a:r>
          </a:p>
        </p:txBody>
      </p:sp>
      <p:sp>
        <p:nvSpPr>
          <p:cNvPr id="2547717" name="Rectangle 5"/>
          <p:cNvSpPr>
            <a:spLocks noChangeArrowheads="1"/>
          </p:cNvSpPr>
          <p:nvPr/>
        </p:nvSpPr>
        <p:spPr bwMode="auto">
          <a:xfrm>
            <a:off x="-1" y="1098550"/>
            <a:ext cx="934402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indent="-228600">
              <a:buSzPct val="90000"/>
              <a:buFontTx/>
              <a:buChar char="•"/>
            </a:pPr>
            <a:r>
              <a:rPr lang="en-US" sz="2000" u="none" dirty="0" smtClean="0">
                <a:cs typeface="Courier New" pitchFamily="49" charset="0"/>
              </a:rPr>
              <a:t>The </a:t>
            </a:r>
            <a:r>
              <a:rPr lang="en-US" sz="2000" b="1" u="none" dirty="0" err="1" smtClean="0">
                <a:latin typeface="Courier New" pitchFamily="49" charset="0"/>
                <a:cs typeface="Courier New" pitchFamily="49" charset="0"/>
              </a:rPr>
              <a:t>HTTP_Event_Handler</a:t>
            </a:r>
            <a:r>
              <a:rPr lang="en-US" sz="2000" u="none" dirty="0" smtClean="0">
                <a:latin typeface="+mj-lt"/>
                <a:cs typeface="Courier New" pitchFamily="49" charset="0"/>
              </a:rPr>
              <a:t> processes GET </a:t>
            </a:r>
            <a:r>
              <a:rPr lang="en-US" sz="2000" u="none" dirty="0">
                <a:latin typeface="+mj-lt"/>
                <a:cs typeface="Courier New" pitchFamily="49" charset="0"/>
              </a:rPr>
              <a:t>request </a:t>
            </a:r>
            <a:r>
              <a:rPr lang="en-US" sz="2000" u="none" dirty="0" smtClean="0">
                <a:latin typeface="+mj-lt"/>
                <a:cs typeface="Courier New" pitchFamily="49" charset="0"/>
              </a:rPr>
              <a:t>from connected </a:t>
            </a:r>
            <a:r>
              <a:rPr lang="en-US" sz="2000" u="none" dirty="0">
                <a:latin typeface="+mj-lt"/>
                <a:cs typeface="Courier New" pitchFamily="49" charset="0"/>
              </a:rPr>
              <a:t>client</a:t>
            </a:r>
          </a:p>
        </p:txBody>
      </p:sp>
      <p:sp>
        <p:nvSpPr>
          <p:cNvPr id="2547718" name="Rectangle 6"/>
          <p:cNvSpPr>
            <a:spLocks noChangeArrowheads="1"/>
          </p:cNvSpPr>
          <p:nvPr/>
        </p:nvSpPr>
        <p:spPr bwMode="auto">
          <a:xfrm>
            <a:off x="3377915" y="5258275"/>
            <a:ext cx="431529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Key hook method dispatched by </a:t>
            </a:r>
            <a:r>
              <a:rPr lang="en-US" b="1" u="none" dirty="0">
                <a:solidFill>
                  <a:srgbClr val="336699"/>
                </a:solidFill>
              </a:rPr>
              <a:t>reactor when GET requests arrive</a:t>
            </a:r>
            <a:endParaRPr lang="en-US" b="1" u="none" dirty="0">
              <a:solidFill>
                <a:srgbClr val="000000"/>
              </a:solidFill>
              <a:latin typeface="Courier New" pitchFamily="49" charset="0"/>
            </a:endParaRPr>
          </a:p>
          <a:p>
            <a:endParaRPr lang="en-US" u="none" dirty="0" smtClean="0">
              <a:solidFill>
                <a:srgbClr val="000000"/>
              </a:solidFill>
            </a:endParaRPr>
          </a:p>
        </p:txBody>
      </p:sp>
      <p:sp>
        <p:nvSpPr>
          <p:cNvPr id="2547719" name="AutoShape 7"/>
          <p:cNvSpPr>
            <a:spLocks noChangeArrowheads="1"/>
          </p:cNvSpPr>
          <p:nvPr/>
        </p:nvSpPr>
        <p:spPr bwMode="auto">
          <a:xfrm rot="5400000" flipH="1" flipV="1">
            <a:off x="2884943" y="5247668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284163" y="247650"/>
            <a:ext cx="8701087" cy="914400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dirty="0" err="1" smtClean="0"/>
              <a:t>ACE_Event_Handler</a:t>
            </a:r>
            <a:r>
              <a:rPr lang="en-US" dirty="0" smtClean="0"/>
              <a:t> with JAWS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728387" y="6453186"/>
            <a:ext cx="5223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smtClean="0">
                <a:solidFill>
                  <a:srgbClr val="336699"/>
                </a:solidFill>
              </a:rPr>
              <a:t>Called </a:t>
            </a:r>
            <a:r>
              <a:rPr lang="en-US" b="1" u="none" dirty="0">
                <a:solidFill>
                  <a:srgbClr val="336699"/>
                </a:solidFill>
              </a:rPr>
              <a:t>by a reactor when handler is </a:t>
            </a:r>
            <a:r>
              <a:rPr lang="en-US" b="1" u="none" dirty="0" smtClean="0">
                <a:solidFill>
                  <a:srgbClr val="336699"/>
                </a:solidFill>
              </a:rPr>
              <a:t>closing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 rot="5400000" flipH="1" flipV="1">
            <a:off x="2340381" y="6257738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90950" y="4504808"/>
            <a:ext cx="5648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>
                <a:solidFill>
                  <a:srgbClr val="336699"/>
                </a:solidFill>
              </a:rPr>
              <a:t>Get </a:t>
            </a:r>
            <a:r>
              <a:rPr lang="en-US" b="1" u="none" dirty="0" smtClean="0">
                <a:solidFill>
                  <a:srgbClr val="336699"/>
                </a:solidFill>
              </a:rPr>
              <a:t>reference </a:t>
            </a:r>
            <a:r>
              <a:rPr lang="en-US" b="1" u="none" dirty="0">
                <a:solidFill>
                  <a:srgbClr val="336699"/>
                </a:solidFill>
              </a:rPr>
              <a:t>to </a:t>
            </a:r>
            <a:r>
              <a:rPr lang="en-US" b="1" u="none" dirty="0" smtClean="0">
                <a:solidFill>
                  <a:srgbClr val="336699"/>
                </a:solidFill>
              </a:rPr>
              <a:t>contained </a:t>
            </a:r>
            <a:r>
              <a:rPr lang="en-US" b="1" u="none" dirty="0" err="1">
                <a:solidFill>
                  <a:srgbClr val="336699"/>
                </a:solidFill>
              </a:rPr>
              <a:t>ACE_SOCK_Stream</a:t>
            </a:r>
            <a:endParaRPr lang="en-US" dirty="0"/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auto">
          <a:xfrm rot="10800000" flipH="1">
            <a:off x="4241008" y="2261327"/>
            <a:ext cx="785357" cy="285285"/>
          </a:xfrm>
          <a:prstGeom prst="leftArrow">
            <a:avLst>
              <a:gd name="adj1" fmla="val 50000"/>
              <a:gd name="adj2" fmla="val 60965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>
            <a:spAutoFit/>
          </a:bodyPr>
          <a:lstStyle/>
          <a:p>
            <a:endParaRPr lang="en-US" sz="2000" u="none" smtClean="0">
              <a:solidFill>
                <a:srgbClr val="000000"/>
              </a:solidFill>
            </a:endParaRPr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auto">
          <a:xfrm rot="10800000" flipH="1">
            <a:off x="3494772" y="3564032"/>
            <a:ext cx="785357" cy="285285"/>
          </a:xfrm>
          <a:prstGeom prst="leftArrow">
            <a:avLst>
              <a:gd name="adj1" fmla="val 50000"/>
              <a:gd name="adj2" fmla="val 60965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>
            <a:spAutoFit/>
          </a:bodyPr>
          <a:lstStyle/>
          <a:p>
            <a:endParaRPr lang="en-US" sz="2000" u="none" smtClean="0">
              <a:solidFill>
                <a:srgbClr val="000000"/>
              </a:solidFill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 rot="5400000" flipH="1" flipV="1">
            <a:off x="3464610" y="4328039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97943" y="3522009"/>
            <a:ext cx="2877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none" dirty="0">
                <a:solidFill>
                  <a:srgbClr val="336699"/>
                </a:solidFill>
              </a:rPr>
              <a:t>Activation hook method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054428" y="2226229"/>
            <a:ext cx="3121367" cy="3554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5000"/>
              </a:lnSpc>
            </a:pPr>
            <a:r>
              <a:rPr lang="en-US" b="1" u="none" dirty="0">
                <a:solidFill>
                  <a:srgbClr val="336699"/>
                </a:solidFill>
              </a:rPr>
              <a:t>Connection to remote peer</a:t>
            </a:r>
            <a:endParaRPr lang="en-US" b="1" u="none" dirty="0">
              <a:solidFill>
                <a:srgbClr val="000000"/>
              </a:solidFill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7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7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7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7718" grpId="0"/>
      <p:bldP spid="2547719" grpId="0" animBg="1"/>
      <p:bldP spid="2" grpId="0"/>
      <p:bldP spid="10" grpId="0" animBg="1"/>
      <p:bldP spid="3" grpId="0"/>
      <p:bldP spid="11" grpId="0" animBg="1"/>
      <p:bldP spid="12" grpId="0" animBg="1"/>
      <p:bldP spid="13" grpId="0" animBg="1"/>
      <p:bldP spid="4" grpId="0"/>
      <p:bldP spid="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 bwMode="auto">
          <a:xfrm>
            <a:off x="-1" y="6353174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49764" name="Text Box 4"/>
          <p:cNvSpPr txBox="1">
            <a:spLocks noChangeArrowheads="1"/>
          </p:cNvSpPr>
          <p:nvPr/>
        </p:nvSpPr>
        <p:spPr bwMode="auto">
          <a:xfrm>
            <a:off x="5807" y="1652595"/>
            <a:ext cx="9007594" cy="3360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1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err="1" smtClean="0">
                <a:solidFill>
                  <a:srgbClr val="FF0000"/>
                </a:solidFill>
                <a:latin typeface="Courier New" pitchFamily="49" charset="0"/>
              </a:rPr>
              <a:t>HTTP_Event_Acceptor</a:t>
            </a:r>
            <a:r>
              <a:rPr lang="en-US" b="1" u="none" dirty="0" smtClean="0">
                <a:solidFill>
                  <a:srgbClr val="FF0000"/>
                </a:solidFill>
                <a:latin typeface="Courier New" pitchFamily="49" charset="0"/>
              </a:rPr>
              <a:t>::</a:t>
            </a:r>
            <a:r>
              <a:rPr lang="en-US" b="1" u="none" dirty="0" err="1" smtClean="0">
                <a:solidFill>
                  <a:srgbClr val="FF0000"/>
                </a:solidFill>
                <a:latin typeface="Courier New" pitchFamily="49" charset="0"/>
              </a:rPr>
              <a:t>handle_input</a:t>
            </a:r>
            <a:r>
              <a:rPr lang="en-US" b="1" u="none" dirty="0" smtClean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(ACE_HANDLE) {</a:t>
            </a:r>
          </a:p>
          <a:p>
            <a:pPr>
              <a:spcBef>
                <a:spcPct val="20000"/>
              </a:spcBef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2 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HTTP_Event_Handler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*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peer_handler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= new (</a:t>
            </a:r>
            <a:r>
              <a:rPr lang="en-US" b="1" u="none" dirty="0" err="1">
                <a:solidFill>
                  <a:srgbClr val="000000"/>
                </a:solidFill>
                <a:latin typeface="Courier New" pitchFamily="49" charset="0"/>
              </a:rPr>
              <a:t>peer_handler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, </a:t>
            </a:r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spcBef>
                <a:spcPct val="20000"/>
              </a:spcBef>
            </a:pP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3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                        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HTTP_Event_Handler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(reactor ()));</a:t>
            </a:r>
          </a:p>
          <a:p>
            <a:pPr>
              <a:spcBef>
                <a:spcPct val="20000"/>
              </a:spcBef>
            </a:pPr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spcBef>
                <a:spcPct val="20000"/>
              </a:spcBef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4 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acceptor_.accept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(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peer_handler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-&gt;peer ());</a:t>
            </a:r>
          </a:p>
          <a:p>
            <a:pPr>
              <a:spcBef>
                <a:spcPct val="20000"/>
              </a:spcBef>
            </a:pPr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spcBef>
                <a:spcPct val="20000"/>
              </a:spcBef>
            </a:pPr>
            <a:endParaRPr lang="en-US" b="1" u="none" dirty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spcBef>
                <a:spcPct val="20000"/>
              </a:spcBef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  ...</a:t>
            </a:r>
          </a:p>
          <a:p>
            <a:pPr>
              <a:spcBef>
                <a:spcPct val="20000"/>
              </a:spcBef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5 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peer_handler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-&gt;open ();</a:t>
            </a:r>
          </a:p>
          <a:p>
            <a:pPr>
              <a:spcBef>
                <a:spcPct val="20000"/>
              </a:spcBef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  ...</a:t>
            </a:r>
          </a:p>
        </p:txBody>
      </p:sp>
      <p:sp>
        <p:nvSpPr>
          <p:cNvPr id="2549765" name="Rectangle 5"/>
          <p:cNvSpPr>
            <a:spLocks noChangeArrowheads="1"/>
          </p:cNvSpPr>
          <p:nvPr/>
        </p:nvSpPr>
        <p:spPr bwMode="auto">
          <a:xfrm>
            <a:off x="-28575" y="1155669"/>
            <a:ext cx="834069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Factory method called back by reactor when a connection event occurs</a:t>
            </a:r>
            <a:endParaRPr lang="en-US" u="none" dirty="0" smtClean="0">
              <a:solidFill>
                <a:srgbClr val="000000"/>
              </a:solidFill>
            </a:endParaRPr>
          </a:p>
        </p:txBody>
      </p:sp>
      <p:sp>
        <p:nvSpPr>
          <p:cNvPr id="2549766" name="AutoShape 6"/>
          <p:cNvSpPr>
            <a:spLocks noChangeArrowheads="1"/>
          </p:cNvSpPr>
          <p:nvPr/>
        </p:nvSpPr>
        <p:spPr bwMode="auto">
          <a:xfrm rot="5400000">
            <a:off x="7873969" y="1298031"/>
            <a:ext cx="4841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284163" y="247650"/>
            <a:ext cx="8701087" cy="914400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dirty="0" err="1" smtClean="0"/>
              <a:t>ACE_Event_Handler</a:t>
            </a:r>
            <a:r>
              <a:rPr lang="en-US" dirty="0" smtClean="0"/>
              <a:t> with JAWS</a:t>
            </a:r>
            <a:endParaRPr lang="en-US" dirty="0"/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3612800" y="2603872"/>
            <a:ext cx="52168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Create event handler to receive GET requests</a:t>
            </a:r>
            <a:endParaRPr lang="en-US" u="none" dirty="0" smtClean="0">
              <a:solidFill>
                <a:srgbClr val="000000"/>
              </a:solidFill>
            </a:endParaRPr>
          </a:p>
        </p:txBody>
      </p:sp>
      <p:sp>
        <p:nvSpPr>
          <p:cNvPr id="13" name="AutoShape 6"/>
          <p:cNvSpPr>
            <a:spLocks noChangeArrowheads="1"/>
          </p:cNvSpPr>
          <p:nvPr/>
        </p:nvSpPr>
        <p:spPr bwMode="auto">
          <a:xfrm rot="5400000" flipH="1" flipV="1">
            <a:off x="3079400" y="2390170"/>
            <a:ext cx="484188" cy="449262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3321494" y="3574056"/>
            <a:ext cx="608761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Accept connection &amp; store in </a:t>
            </a:r>
            <a:r>
              <a:rPr lang="en-US" b="1" u="none" dirty="0" smtClean="0">
                <a:solidFill>
                  <a:srgbClr val="336699"/>
                </a:solidFill>
                <a:latin typeface="Courier New" pitchFamily="49" charset="0"/>
                <a:cs typeface="Courier New" pitchFamily="49" charset="0"/>
              </a:rPr>
              <a:t>ACE_SOCK_STREAM</a:t>
            </a:r>
            <a:endParaRPr lang="en-US" u="none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 rot="5400000" flipH="1" flipV="1">
            <a:off x="2854769" y="3364928"/>
            <a:ext cx="484188" cy="449262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3546125" y="4707962"/>
            <a:ext cx="267370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Activate connected </a:t>
            </a:r>
            <a:br>
              <a:rPr lang="en-US" b="1" u="none" dirty="0" smtClean="0">
                <a:solidFill>
                  <a:srgbClr val="336699"/>
                </a:solidFill>
              </a:rPr>
            </a:br>
            <a:r>
              <a:rPr lang="en-US" b="1" u="none" dirty="0" err="1" smtClean="0">
                <a:solidFill>
                  <a:srgbClr val="336699"/>
                </a:solidFill>
                <a:latin typeface="Courier New" pitchFamily="49" charset="0"/>
                <a:cs typeface="Courier New" pitchFamily="49" charset="0"/>
              </a:rPr>
              <a:t>HTTP_Event_Handler</a:t>
            </a:r>
            <a:endParaRPr lang="en-US" u="none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AutoShape 6"/>
          <p:cNvSpPr>
            <a:spLocks noChangeArrowheads="1"/>
          </p:cNvSpPr>
          <p:nvPr/>
        </p:nvSpPr>
        <p:spPr bwMode="auto">
          <a:xfrm rot="5400000" flipH="1" flipV="1">
            <a:off x="2854769" y="4702617"/>
            <a:ext cx="484188" cy="449262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01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/>
      <p:bldP spid="15" grpId="0" animBg="1"/>
      <p:bldP spid="16" grpId="0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7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234719"/>
              </p:ext>
            </p:extLst>
          </p:nvPr>
        </p:nvGraphicFramePr>
        <p:xfrm>
          <a:off x="12700" y="981075"/>
          <a:ext cx="9118600" cy="2103120"/>
        </p:xfrm>
        <a:graphic>
          <a:graphicData uri="http://schemas.openxmlformats.org/drawingml/2006/table">
            <a:tbl>
              <a:tblPr/>
              <a:tblGrid>
                <a:gridCol w="2587625"/>
                <a:gridCol w="3552825"/>
                <a:gridCol w="2978150"/>
              </a:tblGrid>
              <a:tr h="1968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585913"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Web servers must </a:t>
                      </a:r>
                      <a:r>
                        <a:rPr kumimoji="0" lang="en-US" sz="1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demux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&amp; process multiple types of indication events arriving from clients simultaneously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Developers often tightly couple event </a:t>
                      </a:r>
                      <a:r>
                        <a:rPr kumimoji="0" lang="en-US" sz="1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demuxing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&amp; connection code with app protocol processing code, which impedes understanding, reuse, &amp; optimization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  <a:defRPr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Apply </a:t>
                      </a:r>
                      <a:r>
                        <a:rPr kumimoji="0" lang="en-US" sz="18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Reactor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pattern &amp; </a:t>
                      </a:r>
                      <a:r>
                        <a:rPr kumimoji="0" lang="en-US" sz="18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Acceptor-Connector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pattern to separate the generic event </a:t>
                      </a:r>
                      <a:r>
                        <a:rPr kumimoji="0" lang="en-US" sz="1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demuxing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&amp; connection code from the JAWS protocol code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Rectangle 5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43485" y="3117053"/>
            <a:ext cx="163421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US" sz="2000" b="1" u="none" dirty="0" smtClean="0"/>
              <a:t>Dynamics</a:t>
            </a:r>
            <a:endParaRPr lang="en-US" sz="2800" b="1" u="none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805613" y="2761984"/>
            <a:ext cx="19050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8405813" y="2761984"/>
            <a:ext cx="19050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3775076" y="2723884"/>
            <a:ext cx="19050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14" name="Rectangle 17"/>
          <p:cNvSpPr>
            <a:spLocks noChangeArrowheads="1"/>
          </p:cNvSpPr>
          <p:nvPr/>
        </p:nvSpPr>
        <p:spPr bwMode="auto">
          <a:xfrm>
            <a:off x="8361363" y="5013059"/>
            <a:ext cx="17463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434" y="3206913"/>
            <a:ext cx="6955633" cy="3048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Line Callout 1 38"/>
          <p:cNvSpPr/>
          <p:nvPr/>
        </p:nvSpPr>
        <p:spPr bwMode="auto">
          <a:xfrm>
            <a:off x="307419" y="4032730"/>
            <a:ext cx="1655385" cy="646331"/>
          </a:xfrm>
          <a:prstGeom prst="borderCallout1">
            <a:avLst>
              <a:gd name="adj1" fmla="val 77117"/>
              <a:gd name="adj2" fmla="val 101384"/>
              <a:gd name="adj3" fmla="val 65555"/>
              <a:gd name="adj4" fmla="val 292574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u="none" dirty="0" smtClean="0"/>
              <a:t>Registration phase</a:t>
            </a:r>
            <a:endParaRPr lang="en-US" i="1" u="none" dirty="0"/>
          </a:p>
        </p:txBody>
      </p:sp>
      <p:sp>
        <p:nvSpPr>
          <p:cNvPr id="41" name="Rectangle 3"/>
          <p:cNvSpPr>
            <a:spLocks noGrp="1" noChangeArrowheads="1"/>
          </p:cNvSpPr>
          <p:nvPr>
            <p:ph type="title"/>
          </p:nvPr>
        </p:nvSpPr>
        <p:spPr>
          <a:xfrm>
            <a:off x="-257176" y="257175"/>
            <a:ext cx="9648826" cy="914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sz="3200" dirty="0" smtClean="0"/>
              <a:t>Simplifying Event Handling Concerns</a:t>
            </a:r>
          </a:p>
        </p:txBody>
      </p:sp>
      <p:sp>
        <p:nvSpPr>
          <p:cNvPr id="26" name="Line Callout 1 25"/>
          <p:cNvSpPr/>
          <p:nvPr/>
        </p:nvSpPr>
        <p:spPr bwMode="auto">
          <a:xfrm>
            <a:off x="307419" y="5451955"/>
            <a:ext cx="1978581" cy="646331"/>
          </a:xfrm>
          <a:prstGeom prst="borderCallout1">
            <a:avLst>
              <a:gd name="adj1" fmla="val 77117"/>
              <a:gd name="adj2" fmla="val 101384"/>
              <a:gd name="adj3" fmla="val 21344"/>
              <a:gd name="adj4" fmla="val 219843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u="none" dirty="0" smtClean="0"/>
              <a:t>Event processing phase</a:t>
            </a:r>
            <a:endParaRPr lang="en-US" i="1" u="none" dirty="0"/>
          </a:p>
        </p:txBody>
      </p:sp>
    </p:spTree>
    <p:extLst>
      <p:ext uri="{BB962C8B-B14F-4D97-AF65-F5344CB8AC3E}">
        <p14:creationId xmlns:p14="http://schemas.microsoft.com/office/powerpoint/2010/main" val="14038529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2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-1" y="6353174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331716" y="5132542"/>
            <a:ext cx="680186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914400" indent="-4572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371600" indent="-4572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828800" indent="-4572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286000" indent="-4572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1800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1800" b="1" u="none" dirty="0" err="1" smtClean="0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en-US" sz="1800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1800" b="1" u="none" dirty="0" err="1" smtClean="0">
                <a:solidFill>
                  <a:srgbClr val="FF0000"/>
                </a:solidFill>
                <a:latin typeface="Courier New" pitchFamily="49" charset="0"/>
              </a:rPr>
              <a:t>HTTP_Event_Handler</a:t>
            </a:r>
            <a:r>
              <a:rPr lang="en-US" sz="1800" b="1" u="none" dirty="0" smtClean="0">
                <a:solidFill>
                  <a:srgbClr val="FF0000"/>
                </a:solidFill>
                <a:latin typeface="Courier New" pitchFamily="49" charset="0"/>
              </a:rPr>
              <a:t>::open </a:t>
            </a:r>
            <a:r>
              <a:rPr lang="en-US" sz="1800" b="1" u="none" dirty="0" smtClean="0">
                <a:solidFill>
                  <a:srgbClr val="000000"/>
                </a:solidFill>
                <a:latin typeface="Courier New" pitchFamily="49" charset="0"/>
              </a:rPr>
              <a:t>() {</a:t>
            </a:r>
          </a:p>
          <a:p>
            <a:r>
              <a:rPr lang="en-US" sz="1800" b="1" u="none" dirty="0" smtClean="0">
                <a:solidFill>
                  <a:srgbClr val="000000"/>
                </a:solidFill>
                <a:latin typeface="Courier New" pitchFamily="49" charset="0"/>
              </a:rPr>
              <a:t>   return reactor ()-&gt;</a:t>
            </a:r>
            <a:r>
              <a:rPr lang="en-US" sz="1800" b="1" u="none" dirty="0" err="1" smtClean="0">
                <a:solidFill>
                  <a:srgbClr val="000000"/>
                </a:solidFill>
                <a:latin typeface="Courier New" pitchFamily="49" charset="0"/>
              </a:rPr>
              <a:t>register_handler</a:t>
            </a:r>
            <a:r>
              <a:rPr lang="en-US" sz="1800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</a:p>
          <a:p>
            <a:r>
              <a:rPr lang="en-US" sz="1800" b="1" u="none" dirty="0" smtClean="0">
                <a:solidFill>
                  <a:srgbClr val="000000"/>
                </a:solidFill>
                <a:latin typeface="Courier New" pitchFamily="49" charset="0"/>
              </a:rPr>
              <a:t>           (this, </a:t>
            </a:r>
            <a:r>
              <a:rPr lang="en-US" sz="1800" b="1" u="none" dirty="0" err="1" smtClean="0">
                <a:solidFill>
                  <a:srgbClr val="000000"/>
                </a:solidFill>
                <a:latin typeface="Courier New" pitchFamily="49" charset="0"/>
              </a:rPr>
              <a:t>ACE_Event_Handler</a:t>
            </a:r>
            <a:r>
              <a:rPr lang="en-US" sz="1800" b="1" u="none" dirty="0" smtClean="0">
                <a:solidFill>
                  <a:srgbClr val="000000"/>
                </a:solidFill>
                <a:latin typeface="Courier New" pitchFamily="49" charset="0"/>
              </a:rPr>
              <a:t>::READ_MASK);</a:t>
            </a:r>
          </a:p>
          <a:p>
            <a:r>
              <a:rPr lang="en-US" sz="1800" b="1" u="none" dirty="0" smtClean="0">
                <a:solidFill>
                  <a:srgbClr val="000000"/>
                </a:solidFill>
                <a:latin typeface="Courier New" pitchFamily="49" charset="0"/>
              </a:rPr>
              <a:t> }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4128001" y="6058583"/>
            <a:ext cx="48445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Register with the reactor to receive input events containing GET requests</a:t>
            </a:r>
            <a:endParaRPr lang="en-US" u="none" dirty="0" smtClean="0">
              <a:solidFill>
                <a:srgbClr val="000000"/>
              </a:solidFill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 rot="5400000" flipH="1" flipV="1">
            <a:off x="3502120" y="5934072"/>
            <a:ext cx="484188" cy="449262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284163" y="247650"/>
            <a:ext cx="8701087" cy="914400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dirty="0" err="1" smtClean="0"/>
              <a:t>ACE_Event_Handler</a:t>
            </a:r>
            <a:r>
              <a:rPr lang="en-US" dirty="0" smtClean="0"/>
              <a:t> with JAWS</a:t>
            </a:r>
            <a:endParaRPr lang="en-US" dirty="0"/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5807" y="1652595"/>
            <a:ext cx="9007594" cy="3360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 1 </a:t>
            </a:r>
            <a:r>
              <a:rPr lang="en-US" b="1" u="none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int</a:t>
            </a:r>
            <a:r>
              <a:rPr lang="en-US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 </a:t>
            </a:r>
            <a:r>
              <a:rPr lang="en-US" b="1" u="none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HTTP_Event_Acceptor</a:t>
            </a:r>
            <a:r>
              <a:rPr lang="en-US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::</a:t>
            </a:r>
            <a:r>
              <a:rPr lang="en-US" b="1" u="none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handle_input</a:t>
            </a:r>
            <a:r>
              <a:rPr lang="en-US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 (ACE_HANDLE) {</a:t>
            </a:r>
          </a:p>
          <a:p>
            <a:pPr>
              <a:spcBef>
                <a:spcPct val="20000"/>
              </a:spcBef>
            </a:pPr>
            <a:r>
              <a:rPr lang="en-US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 2   </a:t>
            </a:r>
            <a:r>
              <a:rPr lang="en-US" b="1" u="none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HTTP_Event_Handler</a:t>
            </a:r>
            <a:r>
              <a:rPr lang="en-US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 *</a:t>
            </a:r>
            <a:r>
              <a:rPr lang="en-US" b="1" u="none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peer_handler</a:t>
            </a:r>
            <a:r>
              <a:rPr lang="en-US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 </a:t>
            </a:r>
            <a:r>
              <a:rPr lang="en-US" b="1" u="none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= new (</a:t>
            </a:r>
            <a:r>
              <a:rPr lang="en-US" b="1" u="none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peer_handler</a:t>
            </a:r>
            <a:r>
              <a:rPr lang="en-US" b="1" u="none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, </a:t>
            </a:r>
            <a:endParaRPr lang="en-US" b="1" u="none" dirty="0" smtClean="0">
              <a:solidFill>
                <a:schemeClr val="bg1">
                  <a:lumMod val="75000"/>
                </a:schemeClr>
              </a:solidFill>
              <a:latin typeface="Courier New" pitchFamily="49" charset="0"/>
            </a:endParaRPr>
          </a:p>
          <a:p>
            <a:pPr>
              <a:spcBef>
                <a:spcPct val="20000"/>
              </a:spcBef>
            </a:pPr>
            <a:r>
              <a:rPr lang="en-US" b="1" u="none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 3</a:t>
            </a:r>
            <a:r>
              <a:rPr lang="en-US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                             </a:t>
            </a:r>
            <a:r>
              <a:rPr lang="en-US" b="1" u="none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HTTP_Event_Handler</a:t>
            </a:r>
            <a:r>
              <a:rPr lang="en-US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 (reactor ()));</a:t>
            </a:r>
          </a:p>
          <a:p>
            <a:pPr>
              <a:spcBef>
                <a:spcPct val="20000"/>
              </a:spcBef>
            </a:pPr>
            <a:endParaRPr lang="en-US" b="1" u="none" dirty="0" smtClean="0">
              <a:solidFill>
                <a:schemeClr val="bg1">
                  <a:lumMod val="75000"/>
                </a:schemeClr>
              </a:solidFill>
              <a:latin typeface="Courier New" pitchFamily="49" charset="0"/>
            </a:endParaRPr>
          </a:p>
          <a:p>
            <a:pPr>
              <a:spcBef>
                <a:spcPct val="20000"/>
              </a:spcBef>
            </a:pPr>
            <a:r>
              <a:rPr lang="en-US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 4   </a:t>
            </a:r>
            <a:r>
              <a:rPr lang="en-US" b="1" u="none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acceptor_.accept</a:t>
            </a:r>
            <a:r>
              <a:rPr lang="en-US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 (</a:t>
            </a:r>
            <a:r>
              <a:rPr lang="en-US" b="1" u="none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peer_handler</a:t>
            </a:r>
            <a:r>
              <a:rPr lang="en-US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-&gt;peer ());</a:t>
            </a:r>
          </a:p>
          <a:p>
            <a:pPr>
              <a:spcBef>
                <a:spcPct val="20000"/>
              </a:spcBef>
            </a:pPr>
            <a:endParaRPr lang="en-US" b="1" u="none" dirty="0" smtClean="0">
              <a:solidFill>
                <a:schemeClr val="bg1">
                  <a:lumMod val="75000"/>
                </a:schemeClr>
              </a:solidFill>
              <a:latin typeface="Courier New" pitchFamily="49" charset="0"/>
            </a:endParaRPr>
          </a:p>
          <a:p>
            <a:pPr>
              <a:spcBef>
                <a:spcPct val="20000"/>
              </a:spcBef>
            </a:pPr>
            <a:endParaRPr lang="en-US" b="1" u="none" dirty="0">
              <a:solidFill>
                <a:schemeClr val="bg1">
                  <a:lumMod val="75000"/>
                </a:schemeClr>
              </a:solidFill>
              <a:latin typeface="Courier New" pitchFamily="49" charset="0"/>
            </a:endParaRPr>
          </a:p>
          <a:p>
            <a:pPr>
              <a:spcBef>
                <a:spcPct val="20000"/>
              </a:spcBef>
            </a:pPr>
            <a:r>
              <a:rPr lang="en-US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     ...</a:t>
            </a:r>
          </a:p>
          <a:p>
            <a:pPr>
              <a:spcBef>
                <a:spcPct val="20000"/>
              </a:spcBef>
            </a:pPr>
            <a:r>
              <a:rPr lang="en-US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 5   </a:t>
            </a:r>
            <a:r>
              <a:rPr lang="en-US" b="1" u="none" dirty="0" err="1" smtClean="0">
                <a:latin typeface="Courier New" pitchFamily="49" charset="0"/>
              </a:rPr>
              <a:t>peer_handler</a:t>
            </a:r>
            <a:r>
              <a:rPr lang="en-US" b="1" u="none" dirty="0" smtClean="0">
                <a:latin typeface="Courier New" pitchFamily="49" charset="0"/>
              </a:rPr>
              <a:t>-&gt;</a:t>
            </a:r>
            <a:r>
              <a:rPr lang="en-US" b="1" u="none" dirty="0" smtClean="0">
                <a:solidFill>
                  <a:srgbClr val="FF0000"/>
                </a:solidFill>
                <a:latin typeface="Courier New" pitchFamily="49" charset="0"/>
              </a:rPr>
              <a:t>open ()</a:t>
            </a:r>
            <a:r>
              <a:rPr lang="en-US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;</a:t>
            </a:r>
          </a:p>
          <a:p>
            <a:pPr>
              <a:spcBef>
                <a:spcPct val="20000"/>
              </a:spcBef>
            </a:pPr>
            <a:r>
              <a:rPr lang="en-US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     ...</a:t>
            </a:r>
          </a:p>
        </p:txBody>
      </p:sp>
    </p:spTree>
    <p:extLst>
      <p:ext uri="{BB962C8B-B14F-4D97-AF65-F5344CB8AC3E}">
        <p14:creationId xmlns:p14="http://schemas.microsoft.com/office/powerpoint/2010/main" val="164033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-1" y="6391274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51812" name="Text Box 4"/>
          <p:cNvSpPr txBox="1">
            <a:spLocks noChangeArrowheads="1"/>
          </p:cNvSpPr>
          <p:nvPr/>
        </p:nvSpPr>
        <p:spPr bwMode="auto">
          <a:xfrm>
            <a:off x="258763" y="1409700"/>
            <a:ext cx="8456161" cy="4955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nb-NO" b="1" u="none" dirty="0" smtClean="0">
                <a:solidFill>
                  <a:srgbClr val="000000"/>
                </a:solidFill>
                <a:latin typeface="Courier New" pitchFamily="49" charset="0"/>
              </a:rPr>
              <a:t>int </a:t>
            </a:r>
            <a:r>
              <a:rPr lang="nb-NO" b="1" u="none" dirty="0" smtClean="0">
                <a:solidFill>
                  <a:srgbClr val="FF0000"/>
                </a:solidFill>
                <a:latin typeface="Courier New" pitchFamily="49" charset="0"/>
              </a:rPr>
              <a:t>HTTP_Event_Handler::handle_input </a:t>
            </a:r>
            <a:r>
              <a:rPr lang="nb-NO" b="1" u="none" dirty="0" smtClean="0">
                <a:solidFill>
                  <a:srgbClr val="000000"/>
                </a:solidFill>
                <a:latin typeface="Courier New" pitchFamily="49" charset="0"/>
              </a:rPr>
              <a:t>(ACE_HANDLE) { </a:t>
            </a:r>
          </a:p>
          <a:p>
            <a:pPr>
              <a:spcBef>
                <a:spcPts val="0"/>
              </a:spcBef>
            </a:pPr>
            <a:r>
              <a:rPr lang="nb-NO" b="1" u="none" dirty="0" smtClean="0">
                <a:solidFill>
                  <a:srgbClr val="000000"/>
                </a:solidFill>
                <a:latin typeface="Courier New" pitchFamily="49" charset="0"/>
              </a:rPr>
              <a:t>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std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::string 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pathname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get_pathname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(stream_));</a:t>
            </a:r>
            <a:endParaRPr lang="en-US" b="1" u="none" dirty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spcBef>
                <a:spcPts val="0"/>
              </a:spcBef>
            </a:pP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ACE_Mem_Map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err="1">
                <a:solidFill>
                  <a:srgbClr val="000000"/>
                </a:solidFill>
                <a:latin typeface="Courier New" pitchFamily="49" charset="0"/>
              </a:rPr>
              <a:t>mapped_file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(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pathname.c_str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());</a:t>
            </a:r>
          </a:p>
          <a:p>
            <a:pPr>
              <a:spcBef>
                <a:spcPts val="0"/>
              </a:spcBef>
            </a:pPr>
            <a:endParaRPr lang="en-US" b="1" u="none" dirty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b="1" u="none" dirty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spcBef>
                <a:spcPts val="0"/>
              </a:spcBef>
            </a:pP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if 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peer ().</a:t>
            </a:r>
            <a:r>
              <a:rPr lang="en-US" b="1" u="none" dirty="0" err="1">
                <a:solidFill>
                  <a:srgbClr val="000000"/>
                </a:solidFill>
                <a:latin typeface="Courier New" pitchFamily="49" charset="0"/>
              </a:rPr>
              <a:t>send_n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(</a:t>
            </a:r>
            <a:r>
              <a:rPr lang="en-US" b="1" u="none" dirty="0" err="1">
                <a:solidFill>
                  <a:srgbClr val="000000"/>
                </a:solidFill>
                <a:latin typeface="Courier New" pitchFamily="49" charset="0"/>
              </a:rPr>
              <a:t>mapped_file.addr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(),</a:t>
            </a:r>
          </a:p>
          <a:p>
            <a:pPr>
              <a:spcBef>
                <a:spcPts val="0"/>
              </a:spcBef>
            </a:pP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              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   </a:t>
            </a:r>
            <a:r>
              <a:rPr lang="en-US" b="1" u="none" dirty="0" err="1">
                <a:solidFill>
                  <a:srgbClr val="000000"/>
                </a:solidFill>
                <a:latin typeface="Courier New" pitchFamily="49" charset="0"/>
              </a:rPr>
              <a:t>mapped_file.size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()) == -1) return -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1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peer ().close ();</a:t>
            </a:r>
          </a:p>
          <a:p>
            <a:pPr>
              <a:spcBef>
                <a:spcPts val="0"/>
              </a:spcBef>
            </a:pP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return 0;</a:t>
            </a:r>
            <a:endParaRPr lang="en-US" b="1" u="none" dirty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spcBef>
                <a:spcPts val="0"/>
              </a:spcBef>
            </a:pPr>
            <a:r>
              <a:rPr lang="nb-NO" b="1" u="none" dirty="0" smtClean="0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  <a:p>
            <a:pPr>
              <a:spcBef>
                <a:spcPts val="0"/>
              </a:spcBef>
            </a:pPr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spcBef>
                <a:spcPts val="0"/>
              </a:spcBef>
            </a:pP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HTTP_Event_Handler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::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handle_close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(ACE_HANDLE, </a:t>
            </a:r>
          </a:p>
          <a:p>
            <a:pPr>
              <a:spcBef>
                <a:spcPts val="0"/>
              </a:spcBef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                                 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ACE_Reactor_Mask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) {</a:t>
            </a:r>
            <a:b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</a:b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stream_.close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();</a:t>
            </a:r>
          </a:p>
          <a:p>
            <a:pPr>
              <a:spcBef>
                <a:spcPts val="0"/>
              </a:spcBef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delete this;</a:t>
            </a:r>
          </a:p>
          <a:p>
            <a:pPr>
              <a:spcBef>
                <a:spcPts val="0"/>
              </a:spcBef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return 0;</a:t>
            </a:r>
          </a:p>
          <a:p>
            <a:pPr>
              <a:spcBef>
                <a:spcPts val="0"/>
              </a:spcBef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551813" name="Rectangle 5"/>
          <p:cNvSpPr>
            <a:spLocks noChangeArrowheads="1"/>
          </p:cNvSpPr>
          <p:nvPr/>
        </p:nvSpPr>
        <p:spPr bwMode="auto">
          <a:xfrm>
            <a:off x="1211746" y="1054100"/>
            <a:ext cx="60372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Called back by the reactor when a data event occurs</a:t>
            </a:r>
            <a:endParaRPr lang="en-US" u="none" dirty="0" smtClean="0">
              <a:solidFill>
                <a:srgbClr val="000000"/>
              </a:solidFill>
            </a:endParaRPr>
          </a:p>
        </p:txBody>
      </p:sp>
      <p:sp>
        <p:nvSpPr>
          <p:cNvPr id="2551814" name="AutoShape 6"/>
          <p:cNvSpPr>
            <a:spLocks noChangeArrowheads="1"/>
          </p:cNvSpPr>
          <p:nvPr/>
        </p:nvSpPr>
        <p:spPr bwMode="auto">
          <a:xfrm rot="5400000">
            <a:off x="7226300" y="1196182"/>
            <a:ext cx="484187" cy="449262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551815" name="Rectangle 7"/>
          <p:cNvSpPr>
            <a:spLocks noChangeArrowheads="1"/>
          </p:cNvSpPr>
          <p:nvPr/>
        </p:nvSpPr>
        <p:spPr bwMode="auto">
          <a:xfrm>
            <a:off x="4880310" y="5368093"/>
            <a:ext cx="4375447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Called back by the reactor when </a:t>
            </a:r>
            <a:r>
              <a:rPr lang="en-US" sz="2000" b="1" u="none" dirty="0" err="1" smtClean="0">
                <a:solidFill>
                  <a:srgbClr val="336699"/>
                </a:solidFill>
                <a:latin typeface="Courier New" pitchFamily="49" charset="0"/>
              </a:rPr>
              <a:t>handle_input</a:t>
            </a:r>
            <a:r>
              <a:rPr lang="en-US" sz="2000" b="1" u="none" dirty="0" smtClean="0">
                <a:solidFill>
                  <a:srgbClr val="336699"/>
                </a:solidFill>
                <a:latin typeface="Courier New" pitchFamily="49" charset="0"/>
              </a:rPr>
              <a:t>()</a:t>
            </a:r>
            <a:r>
              <a:rPr lang="en-US" sz="2000" b="1" u="none" dirty="0" smtClean="0">
                <a:solidFill>
                  <a:srgbClr val="336699"/>
                </a:solidFill>
              </a:rPr>
              <a:t> </a:t>
            </a:r>
            <a:r>
              <a:rPr lang="en-US" b="1" u="none" dirty="0" smtClean="0">
                <a:solidFill>
                  <a:srgbClr val="336699"/>
                </a:solidFill>
              </a:rPr>
              <a:t>returns </a:t>
            </a:r>
            <a:r>
              <a:rPr lang="en-US" sz="2000" b="1" u="none" dirty="0" smtClean="0">
                <a:solidFill>
                  <a:srgbClr val="336699"/>
                </a:solidFill>
                <a:latin typeface="Courier New" pitchFamily="49" charset="0"/>
              </a:rPr>
              <a:t>-1</a:t>
            </a:r>
            <a:endParaRPr lang="en-US" u="none" dirty="0" smtClean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2551816" name="AutoShape 8"/>
          <p:cNvSpPr>
            <a:spLocks noChangeArrowheads="1"/>
          </p:cNvSpPr>
          <p:nvPr/>
        </p:nvSpPr>
        <p:spPr bwMode="auto">
          <a:xfrm rot="5400000" flipH="1" flipV="1">
            <a:off x="4400452" y="5276112"/>
            <a:ext cx="4841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551817" name="Rectangle 9"/>
          <p:cNvSpPr>
            <a:spLocks noChangeArrowheads="1"/>
          </p:cNvSpPr>
          <p:nvPr/>
        </p:nvSpPr>
        <p:spPr bwMode="auto">
          <a:xfrm>
            <a:off x="3503741" y="3677809"/>
            <a:ext cx="5471784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Transmits content back to client</a:t>
            </a:r>
            <a:endParaRPr lang="en-US" u="none" dirty="0" smtClean="0">
              <a:solidFill>
                <a:srgbClr val="000000"/>
              </a:solidFill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284163" y="247650"/>
            <a:ext cx="8701087" cy="914400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dirty="0" err="1" smtClean="0"/>
              <a:t>ACE_Event_Handler</a:t>
            </a:r>
            <a:r>
              <a:rPr lang="en-US" dirty="0" smtClean="0"/>
              <a:t> with JAWS</a:t>
            </a:r>
            <a:endParaRPr lang="en-US" dirty="0"/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auto">
          <a:xfrm rot="5400000" flipH="1" flipV="1">
            <a:off x="3037015" y="3463496"/>
            <a:ext cx="4841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3054479" y="2518935"/>
            <a:ext cx="5471784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Memory map the requested content</a:t>
            </a:r>
            <a:endParaRPr lang="en-US" u="none" dirty="0" smtClean="0">
              <a:solidFill>
                <a:srgbClr val="000000"/>
              </a:solidFill>
            </a:endParaRPr>
          </a:p>
        </p:txBody>
      </p:sp>
      <p:sp>
        <p:nvSpPr>
          <p:cNvPr id="14" name="AutoShape 8"/>
          <p:cNvSpPr>
            <a:spLocks noChangeArrowheads="1"/>
          </p:cNvSpPr>
          <p:nvPr/>
        </p:nvSpPr>
        <p:spPr bwMode="auto">
          <a:xfrm rot="5400000" flipH="1" flipV="1">
            <a:off x="2587753" y="2304622"/>
            <a:ext cx="4841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6424581"/>
            <a:ext cx="9058275" cy="40011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000" u="none" dirty="0" smtClean="0">
                <a:solidFill>
                  <a:srgbClr val="000000"/>
                </a:solidFill>
              </a:rPr>
              <a:t>Note similarity of </a:t>
            </a:r>
            <a:r>
              <a:rPr lang="en-US" sz="2000" b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handle_input</a:t>
            </a:r>
            <a: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2000" u="none" dirty="0">
                <a:solidFill>
                  <a:srgbClr val="000000"/>
                </a:solidFill>
              </a:rPr>
              <a:t> </a:t>
            </a:r>
            <a:r>
              <a:rPr lang="en-US" sz="2000" u="none" dirty="0" smtClean="0">
                <a:solidFill>
                  <a:srgbClr val="000000"/>
                </a:solidFill>
              </a:rPr>
              <a:t>logic </a:t>
            </a:r>
            <a:r>
              <a:rPr lang="en-US" sz="2000" u="none" dirty="0" err="1" smtClean="0">
                <a:solidFill>
                  <a:srgbClr val="000000"/>
                </a:solidFill>
              </a:rPr>
              <a:t>wrt</a:t>
            </a:r>
            <a:r>
              <a:rPr lang="en-US" sz="2000" u="none" dirty="0" smtClean="0">
                <a:solidFill>
                  <a:srgbClr val="000000"/>
                </a:solidFill>
              </a:rPr>
              <a:t> earlier </a:t>
            </a:r>
            <a:r>
              <a:rPr lang="en-US" sz="2000" i="1" u="none" dirty="0" smtClean="0">
                <a:solidFill>
                  <a:srgbClr val="000000"/>
                </a:solidFill>
              </a:rPr>
              <a:t>Wrapper Façade </a:t>
            </a:r>
            <a:r>
              <a:rPr lang="en-US" sz="2000" u="none" dirty="0" smtClean="0">
                <a:solidFill>
                  <a:srgbClr val="000000"/>
                </a:solidFill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102909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1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1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551815" grpId="0"/>
      <p:bldP spid="2551816" grpId="0" animBg="1"/>
      <p:bldP spid="2551817" grpId="0"/>
      <p:bldP spid="11" grpId="0" animBg="1"/>
      <p:bldP spid="13" grpId="0"/>
      <p:bldP spid="14" grpId="0" animBg="1"/>
      <p:bldP spid="1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 smtClean="0"/>
              <a:t>ACE_Reactor</a:t>
            </a:r>
            <a:r>
              <a:rPr lang="en-US" dirty="0" smtClean="0"/>
              <a:t> with JAWS</a:t>
            </a:r>
            <a:endParaRPr lang="en-US" dirty="0"/>
          </a:p>
        </p:txBody>
      </p:sp>
      <p:sp>
        <p:nvSpPr>
          <p:cNvPr id="2569222" name="Rectangle 6"/>
          <p:cNvSpPr>
            <a:spLocks noChangeArrowheads="1"/>
          </p:cNvSpPr>
          <p:nvPr/>
        </p:nvSpPr>
        <p:spPr bwMode="auto">
          <a:xfrm>
            <a:off x="66675" y="1136650"/>
            <a:ext cx="3190875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SzPct val="80000"/>
            </a:pPr>
            <a:r>
              <a:rPr lang="en-US" sz="2000" u="none" dirty="0" smtClean="0">
                <a:latin typeface="+mj-lt"/>
              </a:rPr>
              <a:t>This example illustrates a web server that </a:t>
            </a:r>
          </a:p>
          <a:p>
            <a:pPr marL="228600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 smtClean="0">
                <a:latin typeface="+mj-lt"/>
              </a:rPr>
              <a:t>Runs in a single thread of control in a single process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5" y="1127928"/>
            <a:ext cx="2646363" cy="324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4818888" y="1946031"/>
            <a:ext cx="481584" cy="74441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184648" y="1882023"/>
            <a:ext cx="481584" cy="65086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580632" y="1878974"/>
            <a:ext cx="481584" cy="65086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 rot="5400000">
            <a:off x="6044157" y="1950824"/>
            <a:ext cx="188406" cy="100036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 rot="10800000">
            <a:off x="7284090" y="1827573"/>
            <a:ext cx="153030" cy="100036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 rot="10800000">
            <a:off x="4817753" y="1464388"/>
            <a:ext cx="141346" cy="101037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 rot="2661480">
            <a:off x="7155761" y="1812577"/>
            <a:ext cx="153030" cy="34060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4816468" y="1124299"/>
            <a:ext cx="2641229" cy="3629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>
            <a:off x="4817753" y="1136650"/>
            <a:ext cx="1136" cy="1852083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5" name="Group 24"/>
          <p:cNvGrpSpPr/>
          <p:nvPr/>
        </p:nvGrpSpPr>
        <p:grpSpPr>
          <a:xfrm>
            <a:off x="6638544" y="2458648"/>
            <a:ext cx="279289" cy="290911"/>
            <a:chOff x="8327572" y="4328206"/>
            <a:chExt cx="300243" cy="312737"/>
          </a:xfrm>
        </p:grpSpPr>
        <p:grpSp>
          <p:nvGrpSpPr>
            <p:cNvPr id="26" name="Group 25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32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27" name="Straight Arrow Connector 26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0" name="Rectangle 9"/>
          <p:cNvSpPr/>
          <p:nvPr/>
        </p:nvSpPr>
        <p:spPr bwMode="auto">
          <a:xfrm>
            <a:off x="4601306" y="3417277"/>
            <a:ext cx="681580" cy="52167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5893190" y="3308838"/>
            <a:ext cx="1715086" cy="52167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61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 smtClean="0"/>
              <a:t>ACE_Reactor</a:t>
            </a:r>
            <a:r>
              <a:rPr lang="en-US" dirty="0" smtClean="0"/>
              <a:t> with JAWS</a:t>
            </a:r>
            <a:endParaRPr lang="en-US" dirty="0"/>
          </a:p>
        </p:txBody>
      </p:sp>
      <p:sp>
        <p:nvSpPr>
          <p:cNvPr id="2569222" name="Rectangle 6"/>
          <p:cNvSpPr>
            <a:spLocks noChangeArrowheads="1"/>
          </p:cNvSpPr>
          <p:nvPr/>
        </p:nvSpPr>
        <p:spPr bwMode="auto">
          <a:xfrm>
            <a:off x="66675" y="1136650"/>
            <a:ext cx="3295650" cy="3016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SzPct val="80000"/>
            </a:pPr>
            <a:r>
              <a:rPr lang="en-US" sz="2000" u="none" dirty="0" smtClean="0">
                <a:latin typeface="+mj-lt"/>
              </a:rPr>
              <a:t>This example illustrates a web server that </a:t>
            </a:r>
          </a:p>
          <a:p>
            <a:pPr marL="228600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Runs in a single thread 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of control in a single process</a:t>
            </a:r>
          </a:p>
          <a:p>
            <a:pPr marL="228600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>
                <a:latin typeface="+mj-lt"/>
              </a:rPr>
              <a:t>H</a:t>
            </a:r>
            <a:r>
              <a:rPr lang="en-US" sz="2000" u="none" dirty="0" smtClean="0">
                <a:latin typeface="+mj-lt"/>
              </a:rPr>
              <a:t>andles connection &amp; GET requests from multiple clients </a:t>
            </a:r>
            <a:br>
              <a:rPr lang="en-US" sz="2000" u="none" dirty="0" smtClean="0">
                <a:latin typeface="+mj-lt"/>
              </a:rPr>
            </a:br>
            <a:r>
              <a:rPr lang="en-US" sz="2000" u="none" dirty="0" smtClean="0">
                <a:latin typeface="+mj-lt"/>
              </a:rPr>
              <a:t>reactively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291992" y="981869"/>
            <a:ext cx="5852008" cy="3391802"/>
            <a:chOff x="2603893" y="1360907"/>
            <a:chExt cx="7527865" cy="4113819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3893" y="1360907"/>
              <a:ext cx="7527865" cy="4113819"/>
            </a:xfrm>
            <a:prstGeom prst="rect">
              <a:avLst/>
            </a:prstGeom>
          </p:spPr>
        </p:pic>
        <p:sp>
          <p:nvSpPr>
            <p:cNvPr id="31" name="Snip and Round Single Corner Rectangle 30"/>
            <p:cNvSpPr/>
            <p:nvPr/>
          </p:nvSpPr>
          <p:spPr bwMode="auto">
            <a:xfrm>
              <a:off x="3552825" y="2950602"/>
              <a:ext cx="104775" cy="190500"/>
            </a:xfrm>
            <a:prstGeom prst="snipRound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638544" y="2458648"/>
            <a:ext cx="279289" cy="290911"/>
            <a:chOff x="8327572" y="4328206"/>
            <a:chExt cx="300243" cy="312737"/>
          </a:xfrm>
        </p:grpSpPr>
        <p:grpSp>
          <p:nvGrpSpPr>
            <p:cNvPr id="18" name="Group 17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20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9" name="Straight Arrow Connector 18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10576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>
            <a:off x="-1" y="6353174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6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 smtClean="0"/>
              <a:t>ACE_Reactor</a:t>
            </a:r>
            <a:r>
              <a:rPr lang="en-US" dirty="0" smtClean="0"/>
              <a:t> with JAWS</a:t>
            </a:r>
            <a:endParaRPr lang="en-US" dirty="0"/>
          </a:p>
        </p:txBody>
      </p:sp>
      <p:sp>
        <p:nvSpPr>
          <p:cNvPr id="2569221" name="Text Box 5"/>
          <p:cNvSpPr txBox="1">
            <a:spLocks noChangeArrowheads="1"/>
          </p:cNvSpPr>
          <p:nvPr/>
        </p:nvSpPr>
        <p:spPr bwMode="auto">
          <a:xfrm>
            <a:off x="206060" y="5148263"/>
            <a:ext cx="8731878" cy="1643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15000"/>
              </a:spcBef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template &lt;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typename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ACCEPTOR&gt;</a:t>
            </a:r>
          </a:p>
          <a:p>
            <a:pPr>
              <a:spcBef>
                <a:spcPct val="15000"/>
              </a:spcBef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class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Reactor_HTTP_Server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: public ACCEPTOR {</a:t>
            </a:r>
          </a:p>
          <a:p>
            <a:pPr>
              <a:spcBef>
                <a:spcPct val="15000"/>
              </a:spcBef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public:</a:t>
            </a:r>
          </a:p>
          <a:p>
            <a:pPr>
              <a:spcBef>
                <a:spcPct val="15000"/>
              </a:spcBef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Reactor_HTTP_Server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(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argc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, char *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argv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[],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ACE_Reactor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*);</a:t>
            </a:r>
          </a:p>
          <a:p>
            <a:pPr>
              <a:spcBef>
                <a:spcPct val="15000"/>
              </a:spcBef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};</a:t>
            </a:r>
          </a:p>
        </p:txBody>
      </p:sp>
      <p:sp>
        <p:nvSpPr>
          <p:cNvPr id="2569222" name="Rectangle 6"/>
          <p:cNvSpPr>
            <a:spLocks noChangeArrowheads="1"/>
          </p:cNvSpPr>
          <p:nvPr/>
        </p:nvSpPr>
        <p:spPr bwMode="auto">
          <a:xfrm>
            <a:off x="66675" y="1136650"/>
            <a:ext cx="3190875" cy="3016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SzPct val="80000"/>
            </a:pPr>
            <a:r>
              <a:rPr lang="en-US" sz="2000" u="none" dirty="0" smtClean="0">
                <a:latin typeface="+mj-lt"/>
              </a:rPr>
              <a:t>This example illustrates a web server that </a:t>
            </a:r>
          </a:p>
          <a:p>
            <a:pPr marL="228600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Runs in a single thread of control in a single process</a:t>
            </a:r>
          </a:p>
          <a:p>
            <a:pPr marL="228600" lvl="0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>
                <a:solidFill>
                  <a:srgbClr val="000000"/>
                </a:solidFill>
                <a:latin typeface="Tahoma"/>
              </a:rPr>
              <a:t>Handles connection &amp; GET requests from multiple clients </a:t>
            </a:r>
            <a:br>
              <a:rPr lang="en-US" sz="2000" u="none" dirty="0">
                <a:solidFill>
                  <a:srgbClr val="000000"/>
                </a:solidFill>
                <a:latin typeface="Tahoma"/>
              </a:rPr>
            </a:br>
            <a:r>
              <a:rPr lang="en-US" sz="2000" u="none" dirty="0">
                <a:solidFill>
                  <a:srgbClr val="000000"/>
                </a:solidFill>
                <a:latin typeface="Tahoma"/>
              </a:rPr>
              <a:t>reactively</a:t>
            </a:r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auto">
          <a:xfrm>
            <a:off x="1531937" y="4415630"/>
            <a:ext cx="310801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Template parameter is used as base class</a:t>
            </a:r>
            <a:endParaRPr lang="en-US" u="none" dirty="0" smtClean="0">
              <a:solidFill>
                <a:srgbClr val="000000"/>
              </a:solidFill>
            </a:endParaRPr>
          </a:p>
        </p:txBody>
      </p:sp>
      <p:sp>
        <p:nvSpPr>
          <p:cNvPr id="29" name="AutoShape 6"/>
          <p:cNvSpPr>
            <a:spLocks noChangeArrowheads="1"/>
          </p:cNvSpPr>
          <p:nvPr/>
        </p:nvSpPr>
        <p:spPr bwMode="auto">
          <a:xfrm rot="5400000">
            <a:off x="3840453" y="4828382"/>
            <a:ext cx="484187" cy="449262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291992" y="981869"/>
            <a:ext cx="5852008" cy="3391802"/>
            <a:chOff x="2603893" y="1360907"/>
            <a:chExt cx="7527865" cy="4113819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3893" y="1360907"/>
              <a:ext cx="7527865" cy="4113819"/>
            </a:xfrm>
            <a:prstGeom prst="rect">
              <a:avLst/>
            </a:prstGeom>
          </p:spPr>
        </p:pic>
        <p:sp>
          <p:nvSpPr>
            <p:cNvPr id="31" name="Snip and Round Single Corner Rectangle 30"/>
            <p:cNvSpPr/>
            <p:nvPr/>
          </p:nvSpPr>
          <p:spPr bwMode="auto">
            <a:xfrm>
              <a:off x="3552825" y="2950602"/>
              <a:ext cx="104775" cy="190500"/>
            </a:xfrm>
            <a:prstGeom prst="snipRound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638544" y="2458648"/>
            <a:ext cx="279289" cy="290911"/>
            <a:chOff x="8327572" y="4328206"/>
            <a:chExt cx="300243" cy="312737"/>
          </a:xfrm>
        </p:grpSpPr>
        <p:grpSp>
          <p:nvGrpSpPr>
            <p:cNvPr id="18" name="Group 17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20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9" name="Straight Arrow Connector 18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70041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 smtClean="0"/>
              <a:t>ACE_Reactor</a:t>
            </a:r>
            <a:r>
              <a:rPr lang="en-US" dirty="0" smtClean="0"/>
              <a:t> with JAWS</a:t>
            </a:r>
            <a:endParaRPr lang="en-US" dirty="0"/>
          </a:p>
        </p:txBody>
      </p:sp>
      <p:sp>
        <p:nvSpPr>
          <p:cNvPr id="2571268" name="Text Box 4"/>
          <p:cNvSpPr txBox="1">
            <a:spLocks noChangeArrowheads="1"/>
          </p:cNvSpPr>
          <p:nvPr/>
        </p:nvSpPr>
        <p:spPr bwMode="auto">
          <a:xfrm>
            <a:off x="319088" y="3182938"/>
            <a:ext cx="320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u="none" smtClean="0">
                <a:solidFill>
                  <a:srgbClr val="000000"/>
                </a:solidFill>
                <a:latin typeface="Courier New" pitchFamily="49" charset="0"/>
              </a:rPr>
              <a:t> </a:t>
            </a:r>
          </a:p>
        </p:txBody>
      </p:sp>
      <p:sp>
        <p:nvSpPr>
          <p:cNvPr id="2571269" name="Text Box 5"/>
          <p:cNvSpPr txBox="1">
            <a:spLocks noChangeArrowheads="1"/>
          </p:cNvSpPr>
          <p:nvPr/>
        </p:nvSpPr>
        <p:spPr bwMode="auto">
          <a:xfrm>
            <a:off x="26988" y="1286709"/>
            <a:ext cx="8456161" cy="4912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10000"/>
              </a:spcBef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1 template &lt;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typename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ACCEPTOR&gt;</a:t>
            </a:r>
          </a:p>
          <a:p>
            <a:pPr>
              <a:spcBef>
                <a:spcPct val="10000"/>
              </a:spcBef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2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Reactor_HTTP_Server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&lt;ACCEPTOR&gt;::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Reactor_HTTP_Server</a:t>
            </a:r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spcBef>
                <a:spcPct val="10000"/>
              </a:spcBef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3   (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argc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, char *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argv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[],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ACE_Reactor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*reactor)</a:t>
            </a:r>
          </a:p>
          <a:p>
            <a:pPr>
              <a:spcBef>
                <a:spcPct val="10000"/>
              </a:spcBef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4   : ACCEPTOR (reactor) {</a:t>
            </a:r>
          </a:p>
          <a:p>
            <a:pPr>
              <a:spcBef>
                <a:spcPct val="10000"/>
              </a:spcBef>
            </a:pPr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spcBef>
                <a:spcPct val="10000"/>
              </a:spcBef>
            </a:pPr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spcBef>
                <a:spcPct val="10000"/>
              </a:spcBef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5 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u_short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HTTP_port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=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argc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&gt; 1 ?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atoi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(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argv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[1]) : 80;</a:t>
            </a:r>
          </a:p>
          <a:p>
            <a:pPr>
              <a:spcBef>
                <a:spcPct val="10000"/>
              </a:spcBef>
            </a:pP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spcBef>
                <a:spcPct val="10000"/>
              </a:spcBef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6 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typename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ACCEPTOR::PEER_ADDR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server_addr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b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</a:b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                                 (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HTTP_port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, INADDR_ANY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);</a:t>
            </a:r>
          </a:p>
          <a:p>
            <a:pPr>
              <a:spcBef>
                <a:spcPct val="10000"/>
              </a:spcBef>
            </a:pP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spcBef>
                <a:spcPct val="10000"/>
              </a:spcBef>
            </a:pPr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spcBef>
                <a:spcPct val="10000"/>
              </a:spcBef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7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if (ACCEPTOR::open (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addr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) == -1)</a:t>
            </a:r>
          </a:p>
          <a:p>
            <a:pPr>
              <a:spcBef>
                <a:spcPct val="10000"/>
              </a:spcBef>
            </a:pP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8     reactor-&gt;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end_reactor_event_loop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();</a:t>
            </a:r>
          </a:p>
          <a:p>
            <a:pPr>
              <a:spcBef>
                <a:spcPct val="10000"/>
              </a:spcBef>
            </a:pP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9 }</a:t>
            </a:r>
          </a:p>
          <a:p>
            <a:pPr>
              <a:spcBef>
                <a:spcPct val="10000"/>
              </a:spcBef>
            </a:pPr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2571270" name="Rectangle 6"/>
          <p:cNvSpPr>
            <a:spLocks noChangeArrowheads="1"/>
          </p:cNvSpPr>
          <p:nvPr/>
        </p:nvSpPr>
        <p:spPr bwMode="auto">
          <a:xfrm>
            <a:off x="1610149" y="4206183"/>
            <a:ext cx="212322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Begin listening </a:t>
            </a:r>
            <a:br>
              <a:rPr lang="en-US" b="1" u="none" dirty="0" smtClean="0">
                <a:solidFill>
                  <a:srgbClr val="336699"/>
                </a:solidFill>
              </a:rPr>
            </a:br>
            <a:r>
              <a:rPr lang="en-US" b="1" u="none" dirty="0" smtClean="0">
                <a:solidFill>
                  <a:srgbClr val="336699"/>
                </a:solidFill>
              </a:rPr>
              <a:t>for connections</a:t>
            </a:r>
            <a:endParaRPr lang="en-US" u="none" dirty="0" smtClean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2571271" name="AutoShape 7"/>
          <p:cNvSpPr>
            <a:spLocks noChangeArrowheads="1"/>
          </p:cNvSpPr>
          <p:nvPr/>
        </p:nvSpPr>
        <p:spPr bwMode="auto">
          <a:xfrm rot="16200000" flipV="1">
            <a:off x="4049769" y="5625094"/>
            <a:ext cx="484187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595561" y="2702442"/>
            <a:ext cx="616743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Initialize ACCEPTOR base class with reactor pointer</a:t>
            </a:r>
            <a:endParaRPr lang="en-US" u="none" dirty="0" smtClean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 rot="5400000" flipH="1" flipV="1">
            <a:off x="2081211" y="2497138"/>
            <a:ext cx="484187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6211093" y="4345944"/>
            <a:ext cx="29781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Socket address to </a:t>
            </a:r>
            <a:br>
              <a:rPr lang="en-US" b="1" u="none" dirty="0" smtClean="0">
                <a:solidFill>
                  <a:srgbClr val="336699"/>
                </a:solidFill>
              </a:rPr>
            </a:br>
            <a:r>
              <a:rPr lang="en-US" b="1" u="none" dirty="0" smtClean="0">
                <a:solidFill>
                  <a:srgbClr val="336699"/>
                </a:solidFill>
              </a:rPr>
              <a:t>listen on for connections</a:t>
            </a:r>
            <a:endParaRPr lang="en-US" u="none" dirty="0" smtClean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 rot="10800000" flipV="1">
            <a:off x="8394700" y="3986582"/>
            <a:ext cx="484187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1073972" y="5679444"/>
            <a:ext cx="29781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Shutdown reactor’s event </a:t>
            </a:r>
            <a:br>
              <a:rPr lang="en-US" b="1" u="none" dirty="0" smtClean="0">
                <a:solidFill>
                  <a:srgbClr val="336699"/>
                </a:solidFill>
              </a:rPr>
            </a:br>
            <a:r>
              <a:rPr lang="en-US" b="1" u="none" dirty="0" smtClean="0">
                <a:solidFill>
                  <a:srgbClr val="336699"/>
                </a:solidFill>
              </a:rPr>
              <a:t>loop if an error occurs</a:t>
            </a:r>
            <a:endParaRPr lang="en-US" u="none" dirty="0" smtClean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 rot="5400000">
            <a:off x="3596538" y="4456384"/>
            <a:ext cx="484187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88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1270" grpId="0"/>
      <p:bldP spid="2571271" grpId="0" animBg="1"/>
      <p:bldP spid="7" grpId="0"/>
      <p:bldP spid="8" grpId="0" animBg="1"/>
      <p:bldP spid="9" grpId="0"/>
      <p:bldP spid="10" grpId="0" animBg="1"/>
      <p:bldP spid="11" grpId="0"/>
      <p:bldP spid="12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 bwMode="auto">
          <a:xfrm>
            <a:off x="-1" y="6391274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7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 smtClean="0"/>
              <a:t>ACE_Reactor</a:t>
            </a:r>
            <a:r>
              <a:rPr lang="en-US" dirty="0" smtClean="0"/>
              <a:t> with JAWS</a:t>
            </a:r>
            <a:endParaRPr lang="en-US" dirty="0"/>
          </a:p>
        </p:txBody>
      </p:sp>
      <p:sp>
        <p:nvSpPr>
          <p:cNvPr id="2572292" name="Text Box 4"/>
          <p:cNvSpPr txBox="1">
            <a:spLocks noChangeArrowheads="1"/>
          </p:cNvSpPr>
          <p:nvPr/>
        </p:nvSpPr>
        <p:spPr bwMode="auto">
          <a:xfrm>
            <a:off x="606425" y="1555750"/>
            <a:ext cx="7353295" cy="4358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1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typedef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Reactor_HTTP_Server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&lt;</a:t>
            </a:r>
            <a:r>
              <a:rPr lang="en-US" b="1" u="none" dirty="0" err="1" smtClean="0">
                <a:solidFill>
                  <a:srgbClr val="FF0000"/>
                </a:solidFill>
                <a:latin typeface="Courier New" pitchFamily="49" charset="0"/>
              </a:rPr>
              <a:t>HTTP_Event_Acceptor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&gt; </a:t>
            </a:r>
          </a:p>
          <a:p>
            <a:pPr>
              <a:spcBef>
                <a:spcPct val="20000"/>
              </a:spcBef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2       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HTTP_Server_Daemon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>
              <a:spcBef>
                <a:spcPct val="20000"/>
              </a:spcBef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</a:p>
          <a:p>
            <a:pPr>
              <a:spcBef>
                <a:spcPct val="20000"/>
              </a:spcBef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3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main (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argc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, char *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argv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[]) {</a:t>
            </a:r>
          </a:p>
          <a:p>
            <a:pPr>
              <a:spcBef>
                <a:spcPct val="20000"/>
              </a:spcBef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4 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ACE_Reactor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reactor; </a:t>
            </a:r>
          </a:p>
          <a:p>
            <a:pPr>
              <a:spcBef>
                <a:spcPct val="20000"/>
              </a:spcBef>
            </a:pPr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spcBef>
                <a:spcPct val="20000"/>
              </a:spcBef>
            </a:pPr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spcBef>
                <a:spcPct val="20000"/>
              </a:spcBef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5   new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HTTP_Server_Daemon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(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argc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argv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, &amp;reactor);</a:t>
            </a:r>
          </a:p>
          <a:p>
            <a:pPr>
              <a:spcBef>
                <a:spcPct val="20000"/>
              </a:spcBef>
            </a:pP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6</a:t>
            </a:r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spcBef>
                <a:spcPct val="20000"/>
              </a:spcBef>
            </a:pPr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spcBef>
                <a:spcPct val="20000"/>
              </a:spcBef>
            </a:pPr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spcBef>
                <a:spcPct val="20000"/>
              </a:spcBef>
            </a:pP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7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reactor.run_reactor_event_loop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()</a:t>
            </a:r>
          </a:p>
          <a:p>
            <a:pPr>
              <a:spcBef>
                <a:spcPct val="20000"/>
              </a:spcBef>
            </a:pP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 ...</a:t>
            </a:r>
          </a:p>
        </p:txBody>
      </p:sp>
      <p:sp>
        <p:nvSpPr>
          <p:cNvPr id="2572293" name="Rectangle 5"/>
          <p:cNvSpPr>
            <a:spLocks noChangeArrowheads="1"/>
          </p:cNvSpPr>
          <p:nvPr/>
        </p:nvSpPr>
        <p:spPr bwMode="auto">
          <a:xfrm>
            <a:off x="2233613" y="4476750"/>
            <a:ext cx="6127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Dynamic allocation ensures proper deletion semantics</a:t>
            </a:r>
            <a:endParaRPr lang="en-US" u="none" dirty="0" smtClean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2572294" name="AutoShape 6"/>
          <p:cNvSpPr>
            <a:spLocks noChangeArrowheads="1"/>
          </p:cNvSpPr>
          <p:nvPr/>
        </p:nvSpPr>
        <p:spPr bwMode="auto">
          <a:xfrm rot="5400000" flipH="1" flipV="1">
            <a:off x="1741488" y="4286250"/>
            <a:ext cx="484187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367852" y="3444852"/>
            <a:ext cx="341000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Event loop controller object</a:t>
            </a:r>
            <a:endParaRPr lang="en-US" u="none" dirty="0" smtClean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5322888" y="5765800"/>
            <a:ext cx="32115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Run web server event loop</a:t>
            </a:r>
            <a:endParaRPr lang="en-US" u="none" dirty="0" smtClean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 rot="5400000" flipH="1" flipV="1">
            <a:off x="4830763" y="5575300"/>
            <a:ext cx="484187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5725319" y="1958975"/>
            <a:ext cx="312658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Instantiate template with </a:t>
            </a:r>
            <a:r>
              <a:rPr lang="en-US" b="1" u="none" dirty="0" err="1" smtClean="0">
                <a:solidFill>
                  <a:srgbClr val="336699"/>
                </a:solidFill>
                <a:latin typeface="Courier New" pitchFamily="49" charset="0"/>
                <a:cs typeface="Courier New" pitchFamily="49" charset="0"/>
              </a:rPr>
              <a:t>HTTP_Event_Acceptor</a:t>
            </a:r>
            <a:endParaRPr lang="en-US" b="1" u="none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 rot="5400000" flipH="1" flipV="1">
            <a:off x="5233194" y="1898650"/>
            <a:ext cx="484187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 rot="5400000" flipH="1" flipV="1">
            <a:off x="2846388" y="3268083"/>
            <a:ext cx="484187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50800" y="6424581"/>
            <a:ext cx="9029700" cy="40011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wrap="square">
            <a:spAutoFit/>
          </a:bodyPr>
          <a:lstStyle/>
          <a:p>
            <a:pPr algn="ctr"/>
            <a:r>
              <a:rPr lang="en-US" sz="2000" u="none" dirty="0" smtClean="0">
                <a:solidFill>
                  <a:srgbClr val="000000"/>
                </a:solidFill>
              </a:rPr>
              <a:t>This reactive event loop structure can be further generalized, as we’ll see later</a:t>
            </a:r>
          </a:p>
        </p:txBody>
      </p:sp>
    </p:spTree>
    <p:extLst>
      <p:ext uri="{BB962C8B-B14F-4D97-AF65-F5344CB8AC3E}">
        <p14:creationId xmlns:p14="http://schemas.microsoft.com/office/powerpoint/2010/main" val="210677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572293" grpId="0"/>
      <p:bldP spid="2572294" grpId="0" animBg="1"/>
      <p:bldP spid="6" grpId="0"/>
      <p:bldP spid="8" grpId="0"/>
      <p:bldP spid="9" grpId="0" animBg="1"/>
      <p:bldP spid="10" grpId="0"/>
      <p:bldP spid="11" grpId="0" animBg="1"/>
      <p:bldP spid="12" grpId="0" animBg="1"/>
      <p:bldP spid="13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50" y="1048249"/>
            <a:ext cx="7632700" cy="563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 bwMode="auto">
          <a:xfrm>
            <a:off x="-1" y="6353174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7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 smtClean="0"/>
              <a:t>ACE_Reactor</a:t>
            </a:r>
            <a:r>
              <a:rPr lang="en-US" dirty="0" smtClean="0"/>
              <a:t> with JAWS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15418" y="1271058"/>
            <a:ext cx="2270957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HTTP_Event_Acceptor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92567" y="2185013"/>
            <a:ext cx="262275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HTTP_Event_Handler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" name="Line Callout 1 15"/>
          <p:cNvSpPr/>
          <p:nvPr/>
        </p:nvSpPr>
        <p:spPr bwMode="auto">
          <a:xfrm>
            <a:off x="5816600" y="1163336"/>
            <a:ext cx="3162299" cy="646331"/>
          </a:xfrm>
          <a:prstGeom prst="borderCallout1">
            <a:avLst>
              <a:gd name="adj1" fmla="val 84153"/>
              <a:gd name="adj2" fmla="val 462"/>
              <a:gd name="adj3" fmla="val 170466"/>
              <a:gd name="adj4" fmla="val -50401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175" lvl="1" algn="ctr">
              <a:spcBef>
                <a:spcPct val="40000"/>
              </a:spcBef>
            </a:pPr>
            <a:r>
              <a:rPr lang="en-US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Register interest in receiving connection notifications</a:t>
            </a:r>
            <a:endParaRPr lang="en-US" i="1" u="none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212295" y="6424581"/>
            <a:ext cx="6426756" cy="40011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wrap="square">
            <a:spAutoFit/>
          </a:bodyPr>
          <a:lstStyle/>
          <a:p>
            <a:pPr algn="ctr"/>
            <a:r>
              <a:rPr lang="en-US" sz="2000" u="none" dirty="0" smtClean="0">
                <a:solidFill>
                  <a:srgbClr val="000000"/>
                </a:solidFill>
              </a:rPr>
              <a:t>Sequence diagram for ACE </a:t>
            </a:r>
            <a:r>
              <a:rPr lang="en-US" sz="2000" i="1" u="none" dirty="0" smtClean="0">
                <a:solidFill>
                  <a:srgbClr val="000000"/>
                </a:solidFill>
              </a:rPr>
              <a:t>Reactor</a:t>
            </a:r>
            <a:r>
              <a:rPr lang="en-US" sz="2000" u="none" dirty="0" smtClean="0">
                <a:solidFill>
                  <a:srgbClr val="000000"/>
                </a:solidFill>
              </a:rPr>
              <a:t>-based </a:t>
            </a:r>
            <a:r>
              <a:rPr lang="en-US" sz="2000" u="none" dirty="0">
                <a:solidFill>
                  <a:srgbClr val="000000"/>
                </a:solidFill>
              </a:rPr>
              <a:t>w</a:t>
            </a:r>
            <a:r>
              <a:rPr lang="en-US" sz="2000" u="none" dirty="0" smtClean="0">
                <a:solidFill>
                  <a:srgbClr val="000000"/>
                </a:solidFill>
              </a:rPr>
              <a:t>eb server</a:t>
            </a:r>
          </a:p>
        </p:txBody>
      </p:sp>
    </p:spTree>
    <p:extLst>
      <p:ext uri="{BB962C8B-B14F-4D97-AF65-F5344CB8AC3E}">
        <p14:creationId xmlns:p14="http://schemas.microsoft.com/office/powerpoint/2010/main" val="198538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50" y="1048249"/>
            <a:ext cx="7632700" cy="563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 bwMode="auto">
          <a:xfrm>
            <a:off x="-1" y="6353174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7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 smtClean="0"/>
              <a:t>ACE_Reactor</a:t>
            </a:r>
            <a:r>
              <a:rPr lang="en-US" dirty="0" smtClean="0"/>
              <a:t> with JAWS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15418" y="1271058"/>
            <a:ext cx="2270957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HTTP_Event_Acceptor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92567" y="2185013"/>
            <a:ext cx="262275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HTTP_Event_Handler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" name="Line Callout 1 15"/>
          <p:cNvSpPr/>
          <p:nvPr/>
        </p:nvSpPr>
        <p:spPr bwMode="auto">
          <a:xfrm>
            <a:off x="844550" y="3178674"/>
            <a:ext cx="3162299" cy="646331"/>
          </a:xfrm>
          <a:prstGeom prst="borderCallout1">
            <a:avLst>
              <a:gd name="adj1" fmla="val 33065"/>
              <a:gd name="adj2" fmla="val 100060"/>
              <a:gd name="adj3" fmla="val -31923"/>
              <a:gd name="adj4" fmla="val 142772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175" lvl="1" algn="ctr">
              <a:spcBef>
                <a:spcPct val="40000"/>
              </a:spcBef>
            </a:pPr>
            <a:r>
              <a:rPr lang="en-US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When a connection arrives create an event handler</a:t>
            </a:r>
            <a:endParaRPr lang="en-US" i="1" u="none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212295" y="6424581"/>
            <a:ext cx="6426756" cy="40011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wrap="square">
            <a:spAutoFit/>
          </a:bodyPr>
          <a:lstStyle/>
          <a:p>
            <a:pPr algn="ctr"/>
            <a:r>
              <a:rPr lang="en-US" sz="2000" u="none" dirty="0" smtClean="0">
                <a:solidFill>
                  <a:srgbClr val="000000"/>
                </a:solidFill>
              </a:rPr>
              <a:t>Sequence diagram for ACE </a:t>
            </a:r>
            <a:r>
              <a:rPr lang="en-US" sz="2000" i="1" u="none" dirty="0" smtClean="0">
                <a:solidFill>
                  <a:srgbClr val="000000"/>
                </a:solidFill>
              </a:rPr>
              <a:t>Reactor</a:t>
            </a:r>
            <a:r>
              <a:rPr lang="en-US" sz="2000" u="none" dirty="0" smtClean="0">
                <a:solidFill>
                  <a:srgbClr val="000000"/>
                </a:solidFill>
              </a:rPr>
              <a:t>-based </a:t>
            </a:r>
            <a:r>
              <a:rPr lang="en-US" sz="2000" u="none" dirty="0">
                <a:solidFill>
                  <a:srgbClr val="000000"/>
                </a:solidFill>
              </a:rPr>
              <a:t>w</a:t>
            </a:r>
            <a:r>
              <a:rPr lang="en-US" sz="2000" u="none" dirty="0" smtClean="0">
                <a:solidFill>
                  <a:srgbClr val="000000"/>
                </a:solidFill>
              </a:rPr>
              <a:t>eb server</a:t>
            </a:r>
          </a:p>
        </p:txBody>
      </p:sp>
    </p:spTree>
    <p:extLst>
      <p:ext uri="{BB962C8B-B14F-4D97-AF65-F5344CB8AC3E}">
        <p14:creationId xmlns:p14="http://schemas.microsoft.com/office/powerpoint/2010/main" val="61949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50" y="1048249"/>
            <a:ext cx="7632700" cy="563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 bwMode="auto">
          <a:xfrm>
            <a:off x="-1" y="6353174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7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 smtClean="0"/>
              <a:t>ACE_Reactor</a:t>
            </a:r>
            <a:r>
              <a:rPr lang="en-US" dirty="0" smtClean="0"/>
              <a:t> with JAWS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15418" y="1271058"/>
            <a:ext cx="2270957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HTTP_Event_Acceptor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92567" y="2185013"/>
            <a:ext cx="262275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HTTP_Event_Handler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" name="Line Callout 1 15"/>
          <p:cNvSpPr/>
          <p:nvPr/>
        </p:nvSpPr>
        <p:spPr bwMode="auto">
          <a:xfrm>
            <a:off x="94418" y="4008136"/>
            <a:ext cx="2921000" cy="646331"/>
          </a:xfrm>
          <a:prstGeom prst="borderCallout1">
            <a:avLst>
              <a:gd name="adj1" fmla="val 33065"/>
              <a:gd name="adj2" fmla="val 100060"/>
              <a:gd name="adj3" fmla="val -51572"/>
              <a:gd name="adj4" fmla="val 152455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175" lvl="1" algn="ctr">
              <a:spcBef>
                <a:spcPct val="40000"/>
              </a:spcBef>
            </a:pPr>
            <a:r>
              <a:rPr lang="en-US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Register interest in receiving data notifications </a:t>
            </a:r>
            <a:endParaRPr lang="en-US" i="1" u="none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212295" y="6424581"/>
            <a:ext cx="6426756" cy="40011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wrap="square">
            <a:spAutoFit/>
          </a:bodyPr>
          <a:lstStyle/>
          <a:p>
            <a:pPr algn="ctr"/>
            <a:r>
              <a:rPr lang="en-US" sz="2000" u="none" dirty="0" smtClean="0">
                <a:solidFill>
                  <a:srgbClr val="000000"/>
                </a:solidFill>
              </a:rPr>
              <a:t>Sequence diagram for ACE </a:t>
            </a:r>
            <a:r>
              <a:rPr lang="en-US" sz="2000" i="1" u="none" dirty="0" smtClean="0">
                <a:solidFill>
                  <a:srgbClr val="000000"/>
                </a:solidFill>
              </a:rPr>
              <a:t>Reactor</a:t>
            </a:r>
            <a:r>
              <a:rPr lang="en-US" sz="2000" u="none" dirty="0" smtClean="0">
                <a:solidFill>
                  <a:srgbClr val="000000"/>
                </a:solidFill>
              </a:rPr>
              <a:t>-based </a:t>
            </a:r>
            <a:r>
              <a:rPr lang="en-US" sz="2000" u="none" dirty="0">
                <a:solidFill>
                  <a:srgbClr val="000000"/>
                </a:solidFill>
              </a:rPr>
              <a:t>w</a:t>
            </a:r>
            <a:r>
              <a:rPr lang="en-US" sz="2000" u="none" dirty="0" smtClean="0">
                <a:solidFill>
                  <a:srgbClr val="000000"/>
                </a:solidFill>
              </a:rPr>
              <a:t>eb server</a:t>
            </a:r>
          </a:p>
        </p:txBody>
      </p:sp>
    </p:spTree>
    <p:extLst>
      <p:ext uri="{BB962C8B-B14F-4D97-AF65-F5344CB8AC3E}">
        <p14:creationId xmlns:p14="http://schemas.microsoft.com/office/powerpoint/2010/main" val="270997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7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965464"/>
              </p:ext>
            </p:extLst>
          </p:nvPr>
        </p:nvGraphicFramePr>
        <p:xfrm>
          <a:off x="12700" y="981075"/>
          <a:ext cx="9118600" cy="2103120"/>
        </p:xfrm>
        <a:graphic>
          <a:graphicData uri="http://schemas.openxmlformats.org/drawingml/2006/table">
            <a:tbl>
              <a:tblPr/>
              <a:tblGrid>
                <a:gridCol w="2587625"/>
                <a:gridCol w="3552825"/>
                <a:gridCol w="2978150"/>
              </a:tblGrid>
              <a:tr h="1968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585913"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Web servers must </a:t>
                      </a:r>
                      <a:r>
                        <a:rPr kumimoji="0" lang="en-US" sz="1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demux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&amp; process multiple types of indication events arriving from clients simultaneously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Developers often tightly couple event </a:t>
                      </a:r>
                      <a:r>
                        <a:rPr kumimoji="0" lang="en-US" sz="1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demuxing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&amp; connection code with app protocol processing code, which impedes understanding, reuse, &amp; optimization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  <a:defRPr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Apply </a:t>
                      </a:r>
                      <a:r>
                        <a:rPr kumimoji="0" lang="en-US" sz="18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Reactor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pattern &amp; </a:t>
                      </a:r>
                      <a:r>
                        <a:rPr kumimoji="0" lang="en-US" sz="18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Acceptor-Connector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pattern to separate the generic event </a:t>
                      </a:r>
                      <a:r>
                        <a:rPr kumimoji="0" lang="en-US" sz="1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demuxing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&amp; connection code from the JAWS protocol code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Rectangle 5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43485" y="3117053"/>
            <a:ext cx="163421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US" sz="2000" b="1" u="none" dirty="0" smtClean="0"/>
              <a:t>Dynamics</a:t>
            </a:r>
            <a:endParaRPr lang="en-US" sz="2800" b="1" u="none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805613" y="2761984"/>
            <a:ext cx="19050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8405813" y="2761984"/>
            <a:ext cx="19050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3775076" y="2723884"/>
            <a:ext cx="19050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14" name="Rectangle 17"/>
          <p:cNvSpPr>
            <a:spLocks noChangeArrowheads="1"/>
          </p:cNvSpPr>
          <p:nvPr/>
        </p:nvSpPr>
        <p:spPr bwMode="auto">
          <a:xfrm>
            <a:off x="8361363" y="5013059"/>
            <a:ext cx="17463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434" y="3206913"/>
            <a:ext cx="6955633" cy="3048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Rectangle 3"/>
          <p:cNvSpPr>
            <a:spLocks noGrp="1" noChangeArrowheads="1"/>
          </p:cNvSpPr>
          <p:nvPr>
            <p:ph type="title"/>
          </p:nvPr>
        </p:nvSpPr>
        <p:spPr>
          <a:xfrm>
            <a:off x="-257176" y="257175"/>
            <a:ext cx="9648826" cy="914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sz="3200" dirty="0" smtClean="0"/>
              <a:t>Simplifying Event Handling Concerns</a:t>
            </a:r>
          </a:p>
        </p:txBody>
      </p:sp>
      <p:sp>
        <p:nvSpPr>
          <p:cNvPr id="26" name="Line Callout 1 25"/>
          <p:cNvSpPr/>
          <p:nvPr/>
        </p:nvSpPr>
        <p:spPr bwMode="auto">
          <a:xfrm>
            <a:off x="571500" y="5128789"/>
            <a:ext cx="1714500" cy="646331"/>
          </a:xfrm>
          <a:prstGeom prst="borderCallout1">
            <a:avLst>
              <a:gd name="adj1" fmla="val 77117"/>
              <a:gd name="adj2" fmla="val 101384"/>
              <a:gd name="adj3" fmla="val 121556"/>
              <a:gd name="adj4" fmla="val 218475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u="none" dirty="0" smtClean="0"/>
              <a:t>Note inversion of control</a:t>
            </a:r>
            <a:endParaRPr lang="en-US" i="1" u="none" dirty="0"/>
          </a:p>
        </p:txBody>
      </p:sp>
    </p:spTree>
    <p:extLst>
      <p:ext uri="{BB962C8B-B14F-4D97-AF65-F5344CB8AC3E}">
        <p14:creationId xmlns:p14="http://schemas.microsoft.com/office/powerpoint/2010/main" val="2314101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50" y="1048249"/>
            <a:ext cx="7632700" cy="563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 bwMode="auto">
          <a:xfrm>
            <a:off x="-1" y="6353174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7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 smtClean="0"/>
              <a:t>ACE_Reactor</a:t>
            </a:r>
            <a:r>
              <a:rPr lang="en-US" dirty="0" smtClean="0"/>
              <a:t> with JAWS</a:t>
            </a:r>
            <a:endParaRPr lang="en-US" dirty="0"/>
          </a:p>
        </p:txBody>
      </p:sp>
      <p:sp>
        <p:nvSpPr>
          <p:cNvPr id="2570246" name="Rectangle 6"/>
          <p:cNvSpPr>
            <a:spLocks noChangeArrowheads="1"/>
          </p:cNvSpPr>
          <p:nvPr/>
        </p:nvSpPr>
        <p:spPr bwMode="auto">
          <a:xfrm>
            <a:off x="1212295" y="6424581"/>
            <a:ext cx="6426756" cy="40011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wrap="square">
            <a:spAutoFit/>
          </a:bodyPr>
          <a:lstStyle/>
          <a:p>
            <a:pPr algn="ctr"/>
            <a:r>
              <a:rPr lang="en-US" sz="2000" u="none" dirty="0" smtClean="0">
                <a:solidFill>
                  <a:srgbClr val="000000"/>
                </a:solidFill>
              </a:rPr>
              <a:t>Sequence diagram for ACE </a:t>
            </a:r>
            <a:r>
              <a:rPr lang="en-US" sz="2000" i="1" u="none" dirty="0" smtClean="0">
                <a:solidFill>
                  <a:srgbClr val="000000"/>
                </a:solidFill>
              </a:rPr>
              <a:t>Reactor</a:t>
            </a:r>
            <a:r>
              <a:rPr lang="en-US" sz="2000" u="none" dirty="0" smtClean="0">
                <a:solidFill>
                  <a:srgbClr val="000000"/>
                </a:solidFill>
              </a:rPr>
              <a:t>-based </a:t>
            </a:r>
            <a:r>
              <a:rPr lang="en-US" sz="2000" u="none" dirty="0">
                <a:solidFill>
                  <a:srgbClr val="000000"/>
                </a:solidFill>
              </a:rPr>
              <a:t>w</a:t>
            </a:r>
            <a:r>
              <a:rPr lang="en-US" sz="2000" u="none" dirty="0" smtClean="0">
                <a:solidFill>
                  <a:srgbClr val="000000"/>
                </a:solidFill>
              </a:rPr>
              <a:t>eb server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15418" y="1271058"/>
            <a:ext cx="2270957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HTTP_Event_Acceptor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92567" y="2185013"/>
            <a:ext cx="262275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HTTP_Event_Handler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" name="Line Callout 1 15"/>
          <p:cNvSpPr/>
          <p:nvPr/>
        </p:nvSpPr>
        <p:spPr bwMode="auto">
          <a:xfrm>
            <a:off x="2859087" y="5017786"/>
            <a:ext cx="2583618" cy="646331"/>
          </a:xfrm>
          <a:prstGeom prst="borderCallout1">
            <a:avLst>
              <a:gd name="adj1" fmla="val 33065"/>
              <a:gd name="adj2" fmla="val 100060"/>
              <a:gd name="adj3" fmla="val -8835"/>
              <a:gd name="adj4" fmla="val 156510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175" lvl="1" algn="ctr">
              <a:spcBef>
                <a:spcPct val="40000"/>
              </a:spcBef>
            </a:pPr>
            <a:r>
              <a:rPr lang="en-US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When data arrives process it using HTTP</a:t>
            </a:r>
            <a:endParaRPr lang="en-US" i="1" u="none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21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50" y="1048249"/>
            <a:ext cx="7632700" cy="563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 bwMode="auto">
          <a:xfrm>
            <a:off x="-1" y="6353174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7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 smtClean="0"/>
              <a:t>ACE_Reactor</a:t>
            </a:r>
            <a:r>
              <a:rPr lang="en-US" dirty="0" smtClean="0"/>
              <a:t> with JAWS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15418" y="1271058"/>
            <a:ext cx="2270957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HTTP_Event_Acceptor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92567" y="2185013"/>
            <a:ext cx="262275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HTTP_Event_Handler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" name="Line Callout 1 15"/>
          <p:cNvSpPr/>
          <p:nvPr/>
        </p:nvSpPr>
        <p:spPr bwMode="auto">
          <a:xfrm>
            <a:off x="5651292" y="3518309"/>
            <a:ext cx="3451433" cy="1200329"/>
          </a:xfrm>
          <a:prstGeom prst="borderCallout1">
            <a:avLst>
              <a:gd name="adj1" fmla="val 21482"/>
              <a:gd name="adj2" fmla="val 274"/>
              <a:gd name="adj3" fmla="val -660"/>
              <a:gd name="adj4" fmla="val -28642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175" lvl="1" algn="ctr">
              <a:spcBef>
                <a:spcPct val="40000"/>
              </a:spcBef>
            </a:pPr>
            <a:r>
              <a:rPr lang="en-US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We’ll shortly refactor these steps using the Template Method pattern to form part of the Acceptor-Connector pattern</a:t>
            </a:r>
            <a:endParaRPr lang="en-US" i="1" u="none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ight Brace 8"/>
          <p:cNvSpPr/>
          <p:nvPr/>
        </p:nvSpPr>
        <p:spPr bwMode="auto">
          <a:xfrm>
            <a:off x="4273549" y="2787075"/>
            <a:ext cx="393700" cy="1429325"/>
          </a:xfrm>
          <a:prstGeom prst="rightBrace">
            <a:avLst>
              <a:gd name="adj1" fmla="val 85752"/>
              <a:gd name="adj2" fmla="val 50000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Arial Narrow" pitchFamily="34" charset="0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212295" y="6424581"/>
            <a:ext cx="6426756" cy="40011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wrap="square">
            <a:spAutoFit/>
          </a:bodyPr>
          <a:lstStyle/>
          <a:p>
            <a:pPr algn="ctr"/>
            <a:r>
              <a:rPr lang="en-US" sz="2000" u="none" dirty="0" smtClean="0">
                <a:solidFill>
                  <a:srgbClr val="000000"/>
                </a:solidFill>
              </a:rPr>
              <a:t>Sequence diagram for ACE </a:t>
            </a:r>
            <a:r>
              <a:rPr lang="en-US" sz="2000" i="1" u="none" dirty="0" smtClean="0">
                <a:solidFill>
                  <a:srgbClr val="000000"/>
                </a:solidFill>
              </a:rPr>
              <a:t>Reactor</a:t>
            </a:r>
            <a:r>
              <a:rPr lang="en-US" sz="2000" u="none" dirty="0" smtClean="0">
                <a:solidFill>
                  <a:srgbClr val="000000"/>
                </a:solidFill>
              </a:rPr>
              <a:t>-based </a:t>
            </a:r>
            <a:r>
              <a:rPr lang="en-US" sz="2000" u="none" dirty="0">
                <a:solidFill>
                  <a:srgbClr val="000000"/>
                </a:solidFill>
              </a:rPr>
              <a:t>w</a:t>
            </a:r>
            <a:r>
              <a:rPr lang="en-US" sz="2000" u="none" dirty="0" smtClean="0">
                <a:solidFill>
                  <a:srgbClr val="000000"/>
                </a:solidFill>
              </a:rPr>
              <a:t>eb server</a:t>
            </a:r>
          </a:p>
        </p:txBody>
      </p:sp>
    </p:spTree>
    <p:extLst>
      <p:ext uri="{BB962C8B-B14F-4D97-AF65-F5344CB8AC3E}">
        <p14:creationId xmlns:p14="http://schemas.microsoft.com/office/powerpoint/2010/main" val="31928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2575365" name="Text Box 5"/>
          <p:cNvSpPr txBox="1">
            <a:spLocks noChangeArrowheads="1"/>
          </p:cNvSpPr>
          <p:nvPr/>
        </p:nvSpPr>
        <p:spPr bwMode="auto">
          <a:xfrm>
            <a:off x="1" y="925513"/>
            <a:ext cx="8886824" cy="2939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12713" indent="-112713"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44488" indent="-1111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The ACE </a:t>
            </a:r>
            <a:r>
              <a:rPr lang="en-US" sz="2000" i="1" u="none" dirty="0" smtClean="0">
                <a:solidFill>
                  <a:srgbClr val="000000"/>
                </a:solidFill>
                <a:latin typeface="+mj-lt"/>
              </a:rPr>
              <a:t>Reactor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 version of </a:t>
            </a:r>
            <a:br>
              <a:rPr lang="en-US" sz="2000" u="none" dirty="0" smtClean="0">
                <a:solidFill>
                  <a:srgbClr val="000000"/>
                </a:solidFill>
                <a:latin typeface="+mj-lt"/>
              </a:rPr>
            </a:b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JAWS </a:t>
            </a:r>
            <a:r>
              <a:rPr lang="en-US" sz="2000" u="none" dirty="0">
                <a:solidFill>
                  <a:srgbClr val="000000"/>
                </a:solidFill>
                <a:latin typeface="+mj-lt"/>
              </a:rPr>
              <a:t>is more 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modular &amp; </a:t>
            </a:r>
            <a:br>
              <a:rPr lang="en-US" sz="2000" u="none" dirty="0" smtClean="0">
                <a:solidFill>
                  <a:srgbClr val="000000"/>
                </a:solidFill>
                <a:latin typeface="+mj-lt"/>
              </a:rPr>
            </a:b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flexible than the </a:t>
            </a:r>
            <a:r>
              <a:rPr lang="en-US" sz="2000" i="1" u="none" dirty="0" smtClean="0">
                <a:solidFill>
                  <a:srgbClr val="000000"/>
                </a:solidFill>
                <a:latin typeface="+mj-lt"/>
              </a:rPr>
              <a:t>Wrapper </a:t>
            </a:r>
            <a:br>
              <a:rPr lang="en-US" sz="2000" i="1" u="none" dirty="0" smtClean="0">
                <a:solidFill>
                  <a:srgbClr val="000000"/>
                </a:solidFill>
                <a:latin typeface="+mj-lt"/>
              </a:rPr>
            </a:br>
            <a:r>
              <a:rPr lang="en-US" sz="2000" i="1" u="none" dirty="0" smtClean="0">
                <a:solidFill>
                  <a:srgbClr val="000000"/>
                </a:solidFill>
                <a:latin typeface="+mj-lt"/>
              </a:rPr>
              <a:t>Façade 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version we described </a:t>
            </a:r>
            <a:br>
              <a:rPr lang="en-US" sz="2000" u="none" dirty="0" smtClean="0">
                <a:solidFill>
                  <a:srgbClr val="000000"/>
                </a:solidFill>
                <a:latin typeface="+mj-lt"/>
              </a:rPr>
            </a:b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earlier</a:t>
            </a:r>
          </a:p>
          <a:p>
            <a:pPr marL="4572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Wrapper facades resolve</a:t>
            </a:r>
            <a:br>
              <a:rPr lang="en-US" sz="2000" u="none" dirty="0" smtClean="0">
                <a:solidFill>
                  <a:srgbClr val="000000"/>
                </a:solidFill>
                <a:latin typeface="+mj-lt"/>
              </a:rPr>
            </a:b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accidental complexities with</a:t>
            </a:r>
            <a:br>
              <a:rPr lang="en-US" sz="2000" u="none" dirty="0" smtClean="0">
                <a:solidFill>
                  <a:srgbClr val="000000"/>
                </a:solidFill>
                <a:latin typeface="+mj-lt"/>
              </a:rPr>
            </a:b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system APIs, but don’t </a:t>
            </a:r>
            <a:br>
              <a:rPr lang="en-US" sz="2000" u="none" dirty="0" smtClean="0">
                <a:solidFill>
                  <a:srgbClr val="000000"/>
                </a:solidFill>
                <a:latin typeface="+mj-lt"/>
              </a:rPr>
            </a:b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address architectural concerns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862271"/>
            <a:ext cx="4296903" cy="285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7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862271"/>
            <a:ext cx="4296903" cy="285977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-1" y="6353174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057650" y="3608983"/>
            <a:ext cx="5114925" cy="3158528"/>
            <a:chOff x="2603893" y="1360907"/>
            <a:chExt cx="7527865" cy="411381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3893" y="1360907"/>
              <a:ext cx="7527865" cy="4113819"/>
            </a:xfrm>
            <a:prstGeom prst="rect">
              <a:avLst/>
            </a:prstGeom>
          </p:spPr>
        </p:pic>
        <p:sp>
          <p:nvSpPr>
            <p:cNvPr id="9" name="Snip and Round Single Corner Rectangle 8"/>
            <p:cNvSpPr/>
            <p:nvPr/>
          </p:nvSpPr>
          <p:spPr bwMode="auto">
            <a:xfrm>
              <a:off x="3552825" y="2950602"/>
              <a:ext cx="104775" cy="190500"/>
            </a:xfrm>
            <a:prstGeom prst="snipRound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57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2575365" name="Text Box 5"/>
          <p:cNvSpPr txBox="1">
            <a:spLocks noChangeArrowheads="1"/>
          </p:cNvSpPr>
          <p:nvPr/>
        </p:nvSpPr>
        <p:spPr bwMode="auto">
          <a:xfrm>
            <a:off x="1" y="925513"/>
            <a:ext cx="8886824" cy="594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12713" indent="-112713"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44488" indent="-111125"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The ACE </a:t>
            </a:r>
            <a: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Reactor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 version of 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JAWS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is more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modular &amp; 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flexible than the </a:t>
            </a:r>
            <a: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Wrapper </a:t>
            </a:r>
            <a:b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Façade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version we described 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earlier</a:t>
            </a:r>
          </a:p>
          <a:p>
            <a:pPr marL="4572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Wrapper facades resolve</a:t>
            </a:r>
            <a:b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accidental complexities with</a:t>
            </a:r>
            <a:b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system APIs, but don’t </a:t>
            </a:r>
            <a:b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address architectural concerns</a:t>
            </a:r>
          </a:p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The Reactor framework provides </a:t>
            </a:r>
            <a:br>
              <a:rPr lang="en-US" sz="2000" u="none" dirty="0" smtClean="0">
                <a:solidFill>
                  <a:srgbClr val="000000"/>
                </a:solidFill>
                <a:latin typeface="+mj-lt"/>
              </a:rPr>
            </a:b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the architecture for the JAWS </a:t>
            </a:r>
            <a:br>
              <a:rPr lang="en-US" sz="2000" u="none" dirty="0" smtClean="0">
                <a:solidFill>
                  <a:srgbClr val="000000"/>
                </a:solidFill>
                <a:latin typeface="+mj-lt"/>
              </a:rPr>
            </a:b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reactive web server version</a:t>
            </a:r>
          </a:p>
          <a:p>
            <a:pPr marL="4572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It’s core processing logic is </a:t>
            </a:r>
            <a:br>
              <a:rPr lang="en-US" sz="2000" u="none" dirty="0" smtClean="0">
                <a:solidFill>
                  <a:srgbClr val="000000"/>
                </a:solidFill>
                <a:latin typeface="+mj-lt"/>
              </a:rPr>
            </a:b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similar</a:t>
            </a:r>
          </a:p>
          <a:p>
            <a:pPr marL="4572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solidFill>
                  <a:srgbClr val="000000"/>
                </a:solidFill>
                <a:latin typeface="+mj-lt"/>
              </a:rPr>
              <a:t>T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he context in which this </a:t>
            </a:r>
            <a:br>
              <a:rPr lang="en-US" sz="2000" u="none" dirty="0" smtClean="0">
                <a:solidFill>
                  <a:srgbClr val="000000"/>
                </a:solidFill>
                <a:latin typeface="+mj-lt"/>
              </a:rPr>
            </a:b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logic is based, however, can </a:t>
            </a:r>
            <a:br>
              <a:rPr lang="en-US" sz="2000" u="none" dirty="0" smtClean="0">
                <a:solidFill>
                  <a:srgbClr val="000000"/>
                </a:solidFill>
                <a:latin typeface="+mj-lt"/>
              </a:rPr>
            </a:b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be adapted &amp; extended much </a:t>
            </a:r>
            <a:br>
              <a:rPr lang="en-US" sz="2000" u="none" dirty="0" smtClean="0">
                <a:solidFill>
                  <a:srgbClr val="000000"/>
                </a:solidFill>
                <a:latin typeface="+mj-lt"/>
              </a:rPr>
            </a:b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more readily</a:t>
            </a:r>
            <a:endParaRPr lang="en-US" sz="2000" u="none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133844" y="4975790"/>
            <a:ext cx="279289" cy="290911"/>
            <a:chOff x="8327572" y="4328206"/>
            <a:chExt cx="300243" cy="312737"/>
          </a:xfrm>
        </p:grpSpPr>
        <p:grpSp>
          <p:nvGrpSpPr>
            <p:cNvPr id="12" name="Group 11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4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6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6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6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3" name="Straight Arrow Connector 12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48311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ext Box 3075"/>
          <p:cNvSpPr txBox="1">
            <a:spLocks noChangeArrowheads="1"/>
          </p:cNvSpPr>
          <p:nvPr/>
        </p:nvSpPr>
        <p:spPr bwMode="auto">
          <a:xfrm>
            <a:off x="895155" y="2306338"/>
            <a:ext cx="7372350" cy="1292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800" u="none" dirty="0" smtClean="0">
                <a:solidFill>
                  <a:srgbClr val="336699"/>
                </a:solidFill>
                <a:latin typeface="Impact" pitchFamily="34" charset="0"/>
              </a:rPr>
              <a:t>Douglas </a:t>
            </a:r>
            <a:r>
              <a:rPr lang="en-US" sz="2800" u="none" dirty="0">
                <a:solidFill>
                  <a:srgbClr val="336699"/>
                </a:solidFill>
                <a:latin typeface="Impact" pitchFamily="34" charset="0"/>
              </a:rPr>
              <a:t>C. Schmidt</a:t>
            </a:r>
          </a:p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    </a:t>
            </a:r>
            <a:r>
              <a:rPr lang="en-US" sz="2400" u="none" dirty="0">
                <a:solidFill>
                  <a:srgbClr val="336699"/>
                </a:solidFill>
                <a:latin typeface="Impact" pitchFamily="34" charset="0"/>
                <a:hlinkClick r:id="rId3"/>
              </a:rPr>
              <a:t>d.schmidt@vanderbilt.edu</a:t>
            </a:r>
            <a:endParaRPr lang="en-US" sz="2400" u="none" dirty="0">
              <a:solidFill>
                <a:srgbClr val="336699"/>
              </a:solidFill>
              <a:latin typeface="Impact" pitchFamily="34" charset="0"/>
            </a:endParaRPr>
          </a:p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www.dre.vanderbilt.edu/~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schmidt</a:t>
            </a:r>
            <a:r>
              <a:rPr lang="en-US" u="none" dirty="0">
                <a:solidFill>
                  <a:srgbClr val="336699"/>
                </a:solidFill>
                <a:latin typeface="Impact" pitchFamily="34" charset="0"/>
              </a:rPr>
              <a:t>	</a:t>
            </a:r>
          </a:p>
        </p:txBody>
      </p:sp>
      <p:sp>
        <p:nvSpPr>
          <p:cNvPr id="10245" name="Rectangle 3086"/>
          <p:cNvSpPr>
            <a:spLocks noChangeArrowheads="1"/>
          </p:cNvSpPr>
          <p:nvPr/>
        </p:nvSpPr>
        <p:spPr bwMode="auto">
          <a:xfrm>
            <a:off x="2324100" y="4074919"/>
            <a:ext cx="4124326" cy="227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ct val="5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Professor of 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Computer Science</a:t>
            </a:r>
          </a:p>
          <a:p>
            <a:pPr algn="ctr" eaLnBrk="1" hangingPunct="1">
              <a:lnSpc>
                <a:spcPct val="90000"/>
              </a:lnSpc>
              <a:spcBef>
                <a:spcPct val="5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Institute for Software Integrated Systems </a:t>
            </a:r>
            <a:b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Vanderbilt </a:t>
            </a: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University 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Nashville</a:t>
            </a: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, 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Tennessee, USA</a:t>
            </a:r>
            <a:endParaRPr lang="en-US" sz="2400" u="none" dirty="0">
              <a:solidFill>
                <a:srgbClr val="336699"/>
              </a:solidFill>
              <a:latin typeface="Impact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93750" y="4019550"/>
            <a:ext cx="1228725" cy="2016125"/>
            <a:chOff x="793750" y="4019550"/>
            <a:chExt cx="1228725" cy="2016125"/>
          </a:xfrm>
        </p:grpSpPr>
        <p:pic>
          <p:nvPicPr>
            <p:cNvPr id="10" name="Picture 10" descr="isi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019550"/>
              <a:ext cx="1228725" cy="82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 descr="vsb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864100"/>
              <a:ext cx="122872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893" y="4080273"/>
            <a:ext cx="1615212" cy="199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3074"/>
          <p:cNvSpPr txBox="1">
            <a:spLocks noChangeArrowheads="1"/>
          </p:cNvSpPr>
          <p:nvPr/>
        </p:nvSpPr>
        <p:spPr bwMode="auto">
          <a:xfrm>
            <a:off x="57150" y="292423"/>
            <a:ext cx="902970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lnSpc>
                <a:spcPct val="120000"/>
              </a:lnSpc>
              <a:defRPr/>
            </a:pPr>
            <a:r>
              <a:rPr lang="en-US" sz="4000" u="none" kern="0" dirty="0" smtClean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>Patterns &amp; Frameworks for </a:t>
            </a:r>
            <a:br>
              <a:rPr lang="en-US" sz="4000" u="none" kern="0" dirty="0" smtClean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</a:br>
            <a:r>
              <a:rPr lang="en-US" sz="4000" u="none" kern="0" dirty="0" smtClean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>Synchronous Event Handling, Connections, &amp; Service Initialization: Part 4</a:t>
            </a:r>
          </a:p>
        </p:txBody>
      </p:sp>
    </p:spTree>
    <p:extLst>
      <p:ext uri="{BB962C8B-B14F-4D97-AF65-F5344CB8AC3E}">
        <p14:creationId xmlns:p14="http://schemas.microsoft.com/office/powerpoint/2010/main" val="9542659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-1" y="6353174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</a:t>
            </a:r>
            <a:r>
              <a:rPr lang="en-US" sz="3200" dirty="0"/>
              <a:t>Part of the Module</a:t>
            </a:r>
            <a:endParaRPr lang="en-US" sz="3200" dirty="0" smtClean="0"/>
          </a:p>
        </p:txBody>
      </p:sp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8123" y="980123"/>
            <a:ext cx="5602102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Describe the </a:t>
            </a:r>
            <a: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</a:rPr>
              <a:t>Reactor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&amp;</a:t>
            </a:r>
            <a: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</a:rPr>
              <a:t> Acceptor-</a:t>
            </a:r>
            <a:b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</a:rPr>
              <a:t>Connector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patterns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Describe the ACE </a:t>
            </a:r>
            <a: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</a:rPr>
              <a:t>Reactor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 framework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Apply ACE </a:t>
            </a:r>
            <a: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</a:rPr>
              <a:t>Reactor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 to JAWS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/>
              <a:t>Describe ACE </a:t>
            </a:r>
            <a:r>
              <a:rPr lang="en-US" sz="2000" i="1" u="none" dirty="0"/>
              <a:t>Acceptor-Connector</a:t>
            </a:r>
            <a:r>
              <a:rPr lang="en-US" sz="2000" u="none" dirty="0"/>
              <a:t> framework &amp; apply it to JAWS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</a:pPr>
            <a:endParaRPr lang="en-US" sz="2000" u="none" dirty="0" smtClean="0"/>
          </a:p>
        </p:txBody>
      </p:sp>
      <p:sp>
        <p:nvSpPr>
          <p:cNvPr id="6" name="Isosceles Triangle 5"/>
          <p:cNvSpPr/>
          <p:nvPr/>
        </p:nvSpPr>
        <p:spPr bwMode="auto">
          <a:xfrm rot="1739054">
            <a:off x="4542274" y="2452530"/>
            <a:ext cx="1554529" cy="2032969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00" y="889544"/>
            <a:ext cx="3536336" cy="2537785"/>
          </a:xfrm>
          <a:prstGeom prst="rect">
            <a:avLst/>
          </a:prstGeom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90" y="3427329"/>
            <a:ext cx="6407150" cy="33464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97579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-1" y="6353174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15" y="3119437"/>
            <a:ext cx="7176060" cy="3686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</a:t>
            </a:r>
            <a:r>
              <a:rPr lang="en-US" sz="3200" dirty="0"/>
              <a:t>Part of the Module</a:t>
            </a:r>
            <a:endParaRPr lang="en-US" sz="3200" dirty="0" smtClean="0"/>
          </a:p>
        </p:txBody>
      </p:sp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8123" y="980123"/>
            <a:ext cx="5811652" cy="2631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Describe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the </a:t>
            </a:r>
            <a:r>
              <a:rPr lang="en-US" sz="2000" i="1" u="none" dirty="0">
                <a:solidFill>
                  <a:schemeClr val="bg1">
                    <a:lumMod val="75000"/>
                  </a:schemeClr>
                </a:solidFill>
              </a:rPr>
              <a:t>Reactor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&amp;</a:t>
            </a:r>
            <a:r>
              <a:rPr lang="en-US" sz="2000" i="1" u="none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</a:rPr>
              <a:t>Acceptor-</a:t>
            </a:r>
            <a:b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</a:rPr>
              <a:t>Connector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patterns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Describe the ACE </a:t>
            </a:r>
            <a:r>
              <a:rPr lang="en-US" sz="2000" i="1" u="none" dirty="0">
                <a:solidFill>
                  <a:schemeClr val="bg1">
                    <a:lumMod val="75000"/>
                  </a:schemeClr>
                </a:solidFill>
              </a:rPr>
              <a:t>Reactor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 framework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Apply ACE </a:t>
            </a:r>
            <a:r>
              <a:rPr lang="en-US" sz="2000" i="1" u="none" dirty="0">
                <a:solidFill>
                  <a:schemeClr val="bg1">
                    <a:lumMod val="75000"/>
                  </a:schemeClr>
                </a:solidFill>
              </a:rPr>
              <a:t>Reactor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 to JAWS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 smtClean="0"/>
              <a:t>Describe ACE </a:t>
            </a:r>
            <a:r>
              <a:rPr lang="en-US" sz="2000" i="1" u="none" dirty="0" smtClean="0"/>
              <a:t>Acceptor-Connector</a:t>
            </a:r>
            <a:r>
              <a:rPr lang="en-US" sz="2000" u="none" dirty="0" smtClean="0"/>
              <a:t> framework &amp; apply it to JAWS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endParaRPr lang="en-US" sz="2000" u="none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00" y="889544"/>
            <a:ext cx="3536336" cy="2537785"/>
          </a:xfrm>
          <a:prstGeom prst="rect">
            <a:avLst/>
          </a:prstGeom>
        </p:spPr>
      </p:pic>
      <p:sp>
        <p:nvSpPr>
          <p:cNvPr id="2" name="Freeform 1"/>
          <p:cNvSpPr/>
          <p:nvPr/>
        </p:nvSpPr>
        <p:spPr bwMode="auto">
          <a:xfrm>
            <a:off x="239315" y="3219450"/>
            <a:ext cx="6865159" cy="3495675"/>
          </a:xfrm>
          <a:custGeom>
            <a:avLst/>
            <a:gdLst>
              <a:gd name="connsiteX0" fmla="*/ 3609975 w 6877050"/>
              <a:gd name="connsiteY0" fmla="*/ 19050 h 3514725"/>
              <a:gd name="connsiteX1" fmla="*/ 6124575 w 6877050"/>
              <a:gd name="connsiteY1" fmla="*/ 0 h 3514725"/>
              <a:gd name="connsiteX2" fmla="*/ 6800850 w 6877050"/>
              <a:gd name="connsiteY2" fmla="*/ 219075 h 3514725"/>
              <a:gd name="connsiteX3" fmla="*/ 6877050 w 6877050"/>
              <a:gd name="connsiteY3" fmla="*/ 533400 h 3514725"/>
              <a:gd name="connsiteX4" fmla="*/ 6600825 w 6877050"/>
              <a:gd name="connsiteY4" fmla="*/ 676275 h 3514725"/>
              <a:gd name="connsiteX5" fmla="*/ 5867400 w 6877050"/>
              <a:gd name="connsiteY5" fmla="*/ 676275 h 3514725"/>
              <a:gd name="connsiteX6" fmla="*/ 5629275 w 6877050"/>
              <a:gd name="connsiteY6" fmla="*/ 952500 h 3514725"/>
              <a:gd name="connsiteX7" fmla="*/ 5391150 w 6877050"/>
              <a:gd name="connsiteY7" fmla="*/ 1190625 h 3514725"/>
              <a:gd name="connsiteX8" fmla="*/ 4629150 w 6877050"/>
              <a:gd name="connsiteY8" fmla="*/ 1200150 h 3514725"/>
              <a:gd name="connsiteX9" fmla="*/ 4362450 w 6877050"/>
              <a:gd name="connsiteY9" fmla="*/ 952500 h 3514725"/>
              <a:gd name="connsiteX10" fmla="*/ 3914775 w 6877050"/>
              <a:gd name="connsiteY10" fmla="*/ 962025 h 3514725"/>
              <a:gd name="connsiteX11" fmla="*/ 3943350 w 6877050"/>
              <a:gd name="connsiteY11" fmla="*/ 2171700 h 3514725"/>
              <a:gd name="connsiteX12" fmla="*/ 2828925 w 6877050"/>
              <a:gd name="connsiteY12" fmla="*/ 3209925 h 3514725"/>
              <a:gd name="connsiteX13" fmla="*/ 352425 w 6877050"/>
              <a:gd name="connsiteY13" fmla="*/ 3238500 h 3514725"/>
              <a:gd name="connsiteX14" fmla="*/ 0 w 6877050"/>
              <a:gd name="connsiteY14" fmla="*/ 3400425 h 3514725"/>
              <a:gd name="connsiteX15" fmla="*/ 381000 w 6877050"/>
              <a:gd name="connsiteY15" fmla="*/ 3514725 h 3514725"/>
              <a:gd name="connsiteX16" fmla="*/ 3143250 w 6877050"/>
              <a:gd name="connsiteY16" fmla="*/ 3476625 h 3514725"/>
              <a:gd name="connsiteX0" fmla="*/ 3609975 w 6877050"/>
              <a:gd name="connsiteY0" fmla="*/ 31048 h 3526723"/>
              <a:gd name="connsiteX1" fmla="*/ 6124575 w 6877050"/>
              <a:gd name="connsiteY1" fmla="*/ 11998 h 3526723"/>
              <a:gd name="connsiteX2" fmla="*/ 6800850 w 6877050"/>
              <a:gd name="connsiteY2" fmla="*/ 231073 h 3526723"/>
              <a:gd name="connsiteX3" fmla="*/ 6877050 w 6877050"/>
              <a:gd name="connsiteY3" fmla="*/ 545398 h 3526723"/>
              <a:gd name="connsiteX4" fmla="*/ 6600825 w 6877050"/>
              <a:gd name="connsiteY4" fmla="*/ 688273 h 3526723"/>
              <a:gd name="connsiteX5" fmla="*/ 5867400 w 6877050"/>
              <a:gd name="connsiteY5" fmla="*/ 688273 h 3526723"/>
              <a:gd name="connsiteX6" fmla="*/ 5629275 w 6877050"/>
              <a:gd name="connsiteY6" fmla="*/ 964498 h 3526723"/>
              <a:gd name="connsiteX7" fmla="*/ 5391150 w 6877050"/>
              <a:gd name="connsiteY7" fmla="*/ 1202623 h 3526723"/>
              <a:gd name="connsiteX8" fmla="*/ 4629150 w 6877050"/>
              <a:gd name="connsiteY8" fmla="*/ 1212148 h 3526723"/>
              <a:gd name="connsiteX9" fmla="*/ 4362450 w 6877050"/>
              <a:gd name="connsiteY9" fmla="*/ 964498 h 3526723"/>
              <a:gd name="connsiteX10" fmla="*/ 3914775 w 6877050"/>
              <a:gd name="connsiteY10" fmla="*/ 974023 h 3526723"/>
              <a:gd name="connsiteX11" fmla="*/ 3943350 w 6877050"/>
              <a:gd name="connsiteY11" fmla="*/ 2183698 h 3526723"/>
              <a:gd name="connsiteX12" fmla="*/ 2828925 w 6877050"/>
              <a:gd name="connsiteY12" fmla="*/ 3221923 h 3526723"/>
              <a:gd name="connsiteX13" fmla="*/ 352425 w 6877050"/>
              <a:gd name="connsiteY13" fmla="*/ 3250498 h 3526723"/>
              <a:gd name="connsiteX14" fmla="*/ 0 w 6877050"/>
              <a:gd name="connsiteY14" fmla="*/ 3412423 h 3526723"/>
              <a:gd name="connsiteX15" fmla="*/ 381000 w 6877050"/>
              <a:gd name="connsiteY15" fmla="*/ 3526723 h 3526723"/>
              <a:gd name="connsiteX16" fmla="*/ 3143250 w 6877050"/>
              <a:gd name="connsiteY16" fmla="*/ 3488623 h 3526723"/>
              <a:gd name="connsiteX0" fmla="*/ 3609975 w 6877050"/>
              <a:gd name="connsiteY0" fmla="*/ 31048 h 3526723"/>
              <a:gd name="connsiteX1" fmla="*/ 6124575 w 6877050"/>
              <a:gd name="connsiteY1" fmla="*/ 11998 h 3526723"/>
              <a:gd name="connsiteX2" fmla="*/ 6800850 w 6877050"/>
              <a:gd name="connsiteY2" fmla="*/ 231073 h 3526723"/>
              <a:gd name="connsiteX3" fmla="*/ 6877050 w 6877050"/>
              <a:gd name="connsiteY3" fmla="*/ 545398 h 3526723"/>
              <a:gd name="connsiteX4" fmla="*/ 6600825 w 6877050"/>
              <a:gd name="connsiteY4" fmla="*/ 688273 h 3526723"/>
              <a:gd name="connsiteX5" fmla="*/ 5867400 w 6877050"/>
              <a:gd name="connsiteY5" fmla="*/ 688273 h 3526723"/>
              <a:gd name="connsiteX6" fmla="*/ 5629275 w 6877050"/>
              <a:gd name="connsiteY6" fmla="*/ 964498 h 3526723"/>
              <a:gd name="connsiteX7" fmla="*/ 5391150 w 6877050"/>
              <a:gd name="connsiteY7" fmla="*/ 1202623 h 3526723"/>
              <a:gd name="connsiteX8" fmla="*/ 4629150 w 6877050"/>
              <a:gd name="connsiteY8" fmla="*/ 1212148 h 3526723"/>
              <a:gd name="connsiteX9" fmla="*/ 4362450 w 6877050"/>
              <a:gd name="connsiteY9" fmla="*/ 964498 h 3526723"/>
              <a:gd name="connsiteX10" fmla="*/ 3914775 w 6877050"/>
              <a:gd name="connsiteY10" fmla="*/ 974023 h 3526723"/>
              <a:gd name="connsiteX11" fmla="*/ 3943350 w 6877050"/>
              <a:gd name="connsiteY11" fmla="*/ 2183698 h 3526723"/>
              <a:gd name="connsiteX12" fmla="*/ 2828925 w 6877050"/>
              <a:gd name="connsiteY12" fmla="*/ 3221923 h 3526723"/>
              <a:gd name="connsiteX13" fmla="*/ 352425 w 6877050"/>
              <a:gd name="connsiteY13" fmla="*/ 3250498 h 3526723"/>
              <a:gd name="connsiteX14" fmla="*/ 0 w 6877050"/>
              <a:gd name="connsiteY14" fmla="*/ 3412423 h 3526723"/>
              <a:gd name="connsiteX15" fmla="*/ 381000 w 6877050"/>
              <a:gd name="connsiteY15" fmla="*/ 3526723 h 3526723"/>
              <a:gd name="connsiteX16" fmla="*/ 3143250 w 6877050"/>
              <a:gd name="connsiteY16" fmla="*/ 3488623 h 3526723"/>
              <a:gd name="connsiteX0" fmla="*/ 3609975 w 6880164"/>
              <a:gd name="connsiteY0" fmla="*/ 31048 h 3526723"/>
              <a:gd name="connsiteX1" fmla="*/ 6124575 w 6880164"/>
              <a:gd name="connsiteY1" fmla="*/ 11998 h 3526723"/>
              <a:gd name="connsiteX2" fmla="*/ 6800850 w 6880164"/>
              <a:gd name="connsiteY2" fmla="*/ 231073 h 3526723"/>
              <a:gd name="connsiteX3" fmla="*/ 6877050 w 6880164"/>
              <a:gd name="connsiteY3" fmla="*/ 545398 h 3526723"/>
              <a:gd name="connsiteX4" fmla="*/ 6600825 w 6880164"/>
              <a:gd name="connsiteY4" fmla="*/ 688273 h 3526723"/>
              <a:gd name="connsiteX5" fmla="*/ 5867400 w 6880164"/>
              <a:gd name="connsiteY5" fmla="*/ 688273 h 3526723"/>
              <a:gd name="connsiteX6" fmla="*/ 5629275 w 6880164"/>
              <a:gd name="connsiteY6" fmla="*/ 964498 h 3526723"/>
              <a:gd name="connsiteX7" fmla="*/ 5391150 w 6880164"/>
              <a:gd name="connsiteY7" fmla="*/ 1202623 h 3526723"/>
              <a:gd name="connsiteX8" fmla="*/ 4629150 w 6880164"/>
              <a:gd name="connsiteY8" fmla="*/ 1212148 h 3526723"/>
              <a:gd name="connsiteX9" fmla="*/ 4362450 w 6880164"/>
              <a:gd name="connsiteY9" fmla="*/ 964498 h 3526723"/>
              <a:gd name="connsiteX10" fmla="*/ 3914775 w 6880164"/>
              <a:gd name="connsiteY10" fmla="*/ 974023 h 3526723"/>
              <a:gd name="connsiteX11" fmla="*/ 3943350 w 6880164"/>
              <a:gd name="connsiteY11" fmla="*/ 2183698 h 3526723"/>
              <a:gd name="connsiteX12" fmla="*/ 2828925 w 6880164"/>
              <a:gd name="connsiteY12" fmla="*/ 3221923 h 3526723"/>
              <a:gd name="connsiteX13" fmla="*/ 352425 w 6880164"/>
              <a:gd name="connsiteY13" fmla="*/ 3250498 h 3526723"/>
              <a:gd name="connsiteX14" fmla="*/ 0 w 6880164"/>
              <a:gd name="connsiteY14" fmla="*/ 3412423 h 3526723"/>
              <a:gd name="connsiteX15" fmla="*/ 381000 w 6880164"/>
              <a:gd name="connsiteY15" fmla="*/ 3526723 h 3526723"/>
              <a:gd name="connsiteX16" fmla="*/ 3143250 w 6880164"/>
              <a:gd name="connsiteY16" fmla="*/ 3488623 h 3526723"/>
              <a:gd name="connsiteX0" fmla="*/ 3609975 w 6877050"/>
              <a:gd name="connsiteY0" fmla="*/ 31048 h 3526723"/>
              <a:gd name="connsiteX1" fmla="*/ 6124575 w 6877050"/>
              <a:gd name="connsiteY1" fmla="*/ 11998 h 3526723"/>
              <a:gd name="connsiteX2" fmla="*/ 6800850 w 6877050"/>
              <a:gd name="connsiteY2" fmla="*/ 231073 h 3526723"/>
              <a:gd name="connsiteX3" fmla="*/ 6877050 w 6877050"/>
              <a:gd name="connsiteY3" fmla="*/ 545398 h 3526723"/>
              <a:gd name="connsiteX4" fmla="*/ 6600825 w 6877050"/>
              <a:gd name="connsiteY4" fmla="*/ 688273 h 3526723"/>
              <a:gd name="connsiteX5" fmla="*/ 5867400 w 6877050"/>
              <a:gd name="connsiteY5" fmla="*/ 688273 h 3526723"/>
              <a:gd name="connsiteX6" fmla="*/ 5629275 w 6877050"/>
              <a:gd name="connsiteY6" fmla="*/ 964498 h 3526723"/>
              <a:gd name="connsiteX7" fmla="*/ 5391150 w 6877050"/>
              <a:gd name="connsiteY7" fmla="*/ 1202623 h 3526723"/>
              <a:gd name="connsiteX8" fmla="*/ 4629150 w 6877050"/>
              <a:gd name="connsiteY8" fmla="*/ 1212148 h 3526723"/>
              <a:gd name="connsiteX9" fmla="*/ 4362450 w 6877050"/>
              <a:gd name="connsiteY9" fmla="*/ 964498 h 3526723"/>
              <a:gd name="connsiteX10" fmla="*/ 3914775 w 6877050"/>
              <a:gd name="connsiteY10" fmla="*/ 974023 h 3526723"/>
              <a:gd name="connsiteX11" fmla="*/ 3943350 w 6877050"/>
              <a:gd name="connsiteY11" fmla="*/ 2183698 h 3526723"/>
              <a:gd name="connsiteX12" fmla="*/ 2828925 w 6877050"/>
              <a:gd name="connsiteY12" fmla="*/ 3221923 h 3526723"/>
              <a:gd name="connsiteX13" fmla="*/ 352425 w 6877050"/>
              <a:gd name="connsiteY13" fmla="*/ 3250498 h 3526723"/>
              <a:gd name="connsiteX14" fmla="*/ 0 w 6877050"/>
              <a:gd name="connsiteY14" fmla="*/ 3412423 h 3526723"/>
              <a:gd name="connsiteX15" fmla="*/ 381000 w 6877050"/>
              <a:gd name="connsiteY15" fmla="*/ 3526723 h 3526723"/>
              <a:gd name="connsiteX16" fmla="*/ 3143250 w 6877050"/>
              <a:gd name="connsiteY16" fmla="*/ 3488623 h 3526723"/>
              <a:gd name="connsiteX0" fmla="*/ 3609975 w 6877050"/>
              <a:gd name="connsiteY0" fmla="*/ 31048 h 3526723"/>
              <a:gd name="connsiteX1" fmla="*/ 6124575 w 6877050"/>
              <a:gd name="connsiteY1" fmla="*/ 11998 h 3526723"/>
              <a:gd name="connsiteX2" fmla="*/ 6800850 w 6877050"/>
              <a:gd name="connsiteY2" fmla="*/ 231073 h 3526723"/>
              <a:gd name="connsiteX3" fmla="*/ 6877050 w 6877050"/>
              <a:gd name="connsiteY3" fmla="*/ 545398 h 3526723"/>
              <a:gd name="connsiteX4" fmla="*/ 6600825 w 6877050"/>
              <a:gd name="connsiteY4" fmla="*/ 688273 h 3526723"/>
              <a:gd name="connsiteX5" fmla="*/ 5867400 w 6877050"/>
              <a:gd name="connsiteY5" fmla="*/ 688273 h 3526723"/>
              <a:gd name="connsiteX6" fmla="*/ 5629275 w 6877050"/>
              <a:gd name="connsiteY6" fmla="*/ 964498 h 3526723"/>
              <a:gd name="connsiteX7" fmla="*/ 5391150 w 6877050"/>
              <a:gd name="connsiteY7" fmla="*/ 1202623 h 3526723"/>
              <a:gd name="connsiteX8" fmla="*/ 4629150 w 6877050"/>
              <a:gd name="connsiteY8" fmla="*/ 1212148 h 3526723"/>
              <a:gd name="connsiteX9" fmla="*/ 4362450 w 6877050"/>
              <a:gd name="connsiteY9" fmla="*/ 964498 h 3526723"/>
              <a:gd name="connsiteX10" fmla="*/ 3914775 w 6877050"/>
              <a:gd name="connsiteY10" fmla="*/ 974023 h 3526723"/>
              <a:gd name="connsiteX11" fmla="*/ 3943350 w 6877050"/>
              <a:gd name="connsiteY11" fmla="*/ 2183698 h 3526723"/>
              <a:gd name="connsiteX12" fmla="*/ 2828925 w 6877050"/>
              <a:gd name="connsiteY12" fmla="*/ 3221923 h 3526723"/>
              <a:gd name="connsiteX13" fmla="*/ 352425 w 6877050"/>
              <a:gd name="connsiteY13" fmla="*/ 3250498 h 3526723"/>
              <a:gd name="connsiteX14" fmla="*/ 0 w 6877050"/>
              <a:gd name="connsiteY14" fmla="*/ 3412423 h 3526723"/>
              <a:gd name="connsiteX15" fmla="*/ 381000 w 6877050"/>
              <a:gd name="connsiteY15" fmla="*/ 3526723 h 3526723"/>
              <a:gd name="connsiteX16" fmla="*/ 3143250 w 6877050"/>
              <a:gd name="connsiteY16" fmla="*/ 3488623 h 3526723"/>
              <a:gd name="connsiteX0" fmla="*/ 3609975 w 6877050"/>
              <a:gd name="connsiteY0" fmla="*/ 31048 h 3526723"/>
              <a:gd name="connsiteX1" fmla="*/ 6124575 w 6877050"/>
              <a:gd name="connsiteY1" fmla="*/ 11998 h 3526723"/>
              <a:gd name="connsiteX2" fmla="*/ 6800850 w 6877050"/>
              <a:gd name="connsiteY2" fmla="*/ 231073 h 3526723"/>
              <a:gd name="connsiteX3" fmla="*/ 6877050 w 6877050"/>
              <a:gd name="connsiteY3" fmla="*/ 545398 h 3526723"/>
              <a:gd name="connsiteX4" fmla="*/ 6600825 w 6877050"/>
              <a:gd name="connsiteY4" fmla="*/ 688273 h 3526723"/>
              <a:gd name="connsiteX5" fmla="*/ 5867400 w 6877050"/>
              <a:gd name="connsiteY5" fmla="*/ 688273 h 3526723"/>
              <a:gd name="connsiteX6" fmla="*/ 5629275 w 6877050"/>
              <a:gd name="connsiteY6" fmla="*/ 964498 h 3526723"/>
              <a:gd name="connsiteX7" fmla="*/ 5391150 w 6877050"/>
              <a:gd name="connsiteY7" fmla="*/ 1202623 h 3526723"/>
              <a:gd name="connsiteX8" fmla="*/ 4629150 w 6877050"/>
              <a:gd name="connsiteY8" fmla="*/ 1212148 h 3526723"/>
              <a:gd name="connsiteX9" fmla="*/ 4362450 w 6877050"/>
              <a:gd name="connsiteY9" fmla="*/ 964498 h 3526723"/>
              <a:gd name="connsiteX10" fmla="*/ 3914775 w 6877050"/>
              <a:gd name="connsiteY10" fmla="*/ 974023 h 3526723"/>
              <a:gd name="connsiteX11" fmla="*/ 3943350 w 6877050"/>
              <a:gd name="connsiteY11" fmla="*/ 2183698 h 3526723"/>
              <a:gd name="connsiteX12" fmla="*/ 2828925 w 6877050"/>
              <a:gd name="connsiteY12" fmla="*/ 3221923 h 3526723"/>
              <a:gd name="connsiteX13" fmla="*/ 352425 w 6877050"/>
              <a:gd name="connsiteY13" fmla="*/ 3250498 h 3526723"/>
              <a:gd name="connsiteX14" fmla="*/ 0 w 6877050"/>
              <a:gd name="connsiteY14" fmla="*/ 3412423 h 3526723"/>
              <a:gd name="connsiteX15" fmla="*/ 381000 w 6877050"/>
              <a:gd name="connsiteY15" fmla="*/ 3526723 h 3526723"/>
              <a:gd name="connsiteX16" fmla="*/ 3143250 w 6877050"/>
              <a:gd name="connsiteY16" fmla="*/ 3488623 h 3526723"/>
              <a:gd name="connsiteX0" fmla="*/ 3609975 w 6877050"/>
              <a:gd name="connsiteY0" fmla="*/ 31048 h 3526723"/>
              <a:gd name="connsiteX1" fmla="*/ 6124575 w 6877050"/>
              <a:gd name="connsiteY1" fmla="*/ 11998 h 3526723"/>
              <a:gd name="connsiteX2" fmla="*/ 6800850 w 6877050"/>
              <a:gd name="connsiteY2" fmla="*/ 231073 h 3526723"/>
              <a:gd name="connsiteX3" fmla="*/ 6877050 w 6877050"/>
              <a:gd name="connsiteY3" fmla="*/ 545398 h 3526723"/>
              <a:gd name="connsiteX4" fmla="*/ 6600825 w 6877050"/>
              <a:gd name="connsiteY4" fmla="*/ 688273 h 3526723"/>
              <a:gd name="connsiteX5" fmla="*/ 5867400 w 6877050"/>
              <a:gd name="connsiteY5" fmla="*/ 688273 h 3526723"/>
              <a:gd name="connsiteX6" fmla="*/ 5629275 w 6877050"/>
              <a:gd name="connsiteY6" fmla="*/ 964498 h 3526723"/>
              <a:gd name="connsiteX7" fmla="*/ 5391150 w 6877050"/>
              <a:gd name="connsiteY7" fmla="*/ 1202623 h 3526723"/>
              <a:gd name="connsiteX8" fmla="*/ 4629150 w 6877050"/>
              <a:gd name="connsiteY8" fmla="*/ 1212148 h 3526723"/>
              <a:gd name="connsiteX9" fmla="*/ 4362450 w 6877050"/>
              <a:gd name="connsiteY9" fmla="*/ 964498 h 3526723"/>
              <a:gd name="connsiteX10" fmla="*/ 3914775 w 6877050"/>
              <a:gd name="connsiteY10" fmla="*/ 974023 h 3526723"/>
              <a:gd name="connsiteX11" fmla="*/ 3943350 w 6877050"/>
              <a:gd name="connsiteY11" fmla="*/ 2183698 h 3526723"/>
              <a:gd name="connsiteX12" fmla="*/ 2828925 w 6877050"/>
              <a:gd name="connsiteY12" fmla="*/ 3221923 h 3526723"/>
              <a:gd name="connsiteX13" fmla="*/ 352425 w 6877050"/>
              <a:gd name="connsiteY13" fmla="*/ 3250498 h 3526723"/>
              <a:gd name="connsiteX14" fmla="*/ 0 w 6877050"/>
              <a:gd name="connsiteY14" fmla="*/ 3412423 h 3526723"/>
              <a:gd name="connsiteX15" fmla="*/ 381000 w 6877050"/>
              <a:gd name="connsiteY15" fmla="*/ 3526723 h 3526723"/>
              <a:gd name="connsiteX16" fmla="*/ 3143250 w 6877050"/>
              <a:gd name="connsiteY16" fmla="*/ 3488623 h 3526723"/>
              <a:gd name="connsiteX0" fmla="*/ 3609975 w 6877050"/>
              <a:gd name="connsiteY0" fmla="*/ 31048 h 3526723"/>
              <a:gd name="connsiteX1" fmla="*/ 6124575 w 6877050"/>
              <a:gd name="connsiteY1" fmla="*/ 11998 h 3526723"/>
              <a:gd name="connsiteX2" fmla="*/ 6800850 w 6877050"/>
              <a:gd name="connsiteY2" fmla="*/ 231073 h 3526723"/>
              <a:gd name="connsiteX3" fmla="*/ 6877050 w 6877050"/>
              <a:gd name="connsiteY3" fmla="*/ 545398 h 3526723"/>
              <a:gd name="connsiteX4" fmla="*/ 6600825 w 6877050"/>
              <a:gd name="connsiteY4" fmla="*/ 688273 h 3526723"/>
              <a:gd name="connsiteX5" fmla="*/ 5867400 w 6877050"/>
              <a:gd name="connsiteY5" fmla="*/ 688273 h 3526723"/>
              <a:gd name="connsiteX6" fmla="*/ 5629275 w 6877050"/>
              <a:gd name="connsiteY6" fmla="*/ 964498 h 3526723"/>
              <a:gd name="connsiteX7" fmla="*/ 5391150 w 6877050"/>
              <a:gd name="connsiteY7" fmla="*/ 1202623 h 3526723"/>
              <a:gd name="connsiteX8" fmla="*/ 4629150 w 6877050"/>
              <a:gd name="connsiteY8" fmla="*/ 1212148 h 3526723"/>
              <a:gd name="connsiteX9" fmla="*/ 4362450 w 6877050"/>
              <a:gd name="connsiteY9" fmla="*/ 964498 h 3526723"/>
              <a:gd name="connsiteX10" fmla="*/ 3914775 w 6877050"/>
              <a:gd name="connsiteY10" fmla="*/ 974023 h 3526723"/>
              <a:gd name="connsiteX11" fmla="*/ 3943350 w 6877050"/>
              <a:gd name="connsiteY11" fmla="*/ 2183698 h 3526723"/>
              <a:gd name="connsiteX12" fmla="*/ 2828925 w 6877050"/>
              <a:gd name="connsiteY12" fmla="*/ 3221923 h 3526723"/>
              <a:gd name="connsiteX13" fmla="*/ 352425 w 6877050"/>
              <a:gd name="connsiteY13" fmla="*/ 3250498 h 3526723"/>
              <a:gd name="connsiteX14" fmla="*/ 0 w 6877050"/>
              <a:gd name="connsiteY14" fmla="*/ 3412423 h 3526723"/>
              <a:gd name="connsiteX15" fmla="*/ 381000 w 6877050"/>
              <a:gd name="connsiteY15" fmla="*/ 3526723 h 3526723"/>
              <a:gd name="connsiteX16" fmla="*/ 3143250 w 6877050"/>
              <a:gd name="connsiteY16" fmla="*/ 3488623 h 3526723"/>
              <a:gd name="connsiteX0" fmla="*/ 3609975 w 6877050"/>
              <a:gd name="connsiteY0" fmla="*/ 31048 h 3526723"/>
              <a:gd name="connsiteX1" fmla="*/ 6124575 w 6877050"/>
              <a:gd name="connsiteY1" fmla="*/ 11998 h 3526723"/>
              <a:gd name="connsiteX2" fmla="*/ 6800850 w 6877050"/>
              <a:gd name="connsiteY2" fmla="*/ 231073 h 3526723"/>
              <a:gd name="connsiteX3" fmla="*/ 6877050 w 6877050"/>
              <a:gd name="connsiteY3" fmla="*/ 545398 h 3526723"/>
              <a:gd name="connsiteX4" fmla="*/ 6600825 w 6877050"/>
              <a:gd name="connsiteY4" fmla="*/ 688273 h 3526723"/>
              <a:gd name="connsiteX5" fmla="*/ 5867400 w 6877050"/>
              <a:gd name="connsiteY5" fmla="*/ 688273 h 3526723"/>
              <a:gd name="connsiteX6" fmla="*/ 5629275 w 6877050"/>
              <a:gd name="connsiteY6" fmla="*/ 964498 h 3526723"/>
              <a:gd name="connsiteX7" fmla="*/ 5391150 w 6877050"/>
              <a:gd name="connsiteY7" fmla="*/ 1202623 h 3526723"/>
              <a:gd name="connsiteX8" fmla="*/ 4629150 w 6877050"/>
              <a:gd name="connsiteY8" fmla="*/ 1212148 h 3526723"/>
              <a:gd name="connsiteX9" fmla="*/ 4362450 w 6877050"/>
              <a:gd name="connsiteY9" fmla="*/ 964498 h 3526723"/>
              <a:gd name="connsiteX10" fmla="*/ 3914775 w 6877050"/>
              <a:gd name="connsiteY10" fmla="*/ 974023 h 3526723"/>
              <a:gd name="connsiteX11" fmla="*/ 3943350 w 6877050"/>
              <a:gd name="connsiteY11" fmla="*/ 2183698 h 3526723"/>
              <a:gd name="connsiteX12" fmla="*/ 2828925 w 6877050"/>
              <a:gd name="connsiteY12" fmla="*/ 3221923 h 3526723"/>
              <a:gd name="connsiteX13" fmla="*/ 352425 w 6877050"/>
              <a:gd name="connsiteY13" fmla="*/ 3250498 h 3526723"/>
              <a:gd name="connsiteX14" fmla="*/ 0 w 6877050"/>
              <a:gd name="connsiteY14" fmla="*/ 3412423 h 3526723"/>
              <a:gd name="connsiteX15" fmla="*/ 381000 w 6877050"/>
              <a:gd name="connsiteY15" fmla="*/ 3526723 h 3526723"/>
              <a:gd name="connsiteX16" fmla="*/ 3143250 w 6877050"/>
              <a:gd name="connsiteY16" fmla="*/ 3488623 h 3526723"/>
              <a:gd name="connsiteX0" fmla="*/ 3609975 w 6877050"/>
              <a:gd name="connsiteY0" fmla="*/ 31048 h 3526723"/>
              <a:gd name="connsiteX1" fmla="*/ 6124575 w 6877050"/>
              <a:gd name="connsiteY1" fmla="*/ 11998 h 3526723"/>
              <a:gd name="connsiteX2" fmla="*/ 6800850 w 6877050"/>
              <a:gd name="connsiteY2" fmla="*/ 231073 h 3526723"/>
              <a:gd name="connsiteX3" fmla="*/ 6877050 w 6877050"/>
              <a:gd name="connsiteY3" fmla="*/ 545398 h 3526723"/>
              <a:gd name="connsiteX4" fmla="*/ 6600825 w 6877050"/>
              <a:gd name="connsiteY4" fmla="*/ 688273 h 3526723"/>
              <a:gd name="connsiteX5" fmla="*/ 5867400 w 6877050"/>
              <a:gd name="connsiteY5" fmla="*/ 688273 h 3526723"/>
              <a:gd name="connsiteX6" fmla="*/ 5629275 w 6877050"/>
              <a:gd name="connsiteY6" fmla="*/ 964498 h 3526723"/>
              <a:gd name="connsiteX7" fmla="*/ 5391150 w 6877050"/>
              <a:gd name="connsiteY7" fmla="*/ 1202623 h 3526723"/>
              <a:gd name="connsiteX8" fmla="*/ 4629150 w 6877050"/>
              <a:gd name="connsiteY8" fmla="*/ 1212148 h 3526723"/>
              <a:gd name="connsiteX9" fmla="*/ 4362450 w 6877050"/>
              <a:gd name="connsiteY9" fmla="*/ 964498 h 3526723"/>
              <a:gd name="connsiteX10" fmla="*/ 3914775 w 6877050"/>
              <a:gd name="connsiteY10" fmla="*/ 974023 h 3526723"/>
              <a:gd name="connsiteX11" fmla="*/ 3943350 w 6877050"/>
              <a:gd name="connsiteY11" fmla="*/ 2183698 h 3526723"/>
              <a:gd name="connsiteX12" fmla="*/ 2828925 w 6877050"/>
              <a:gd name="connsiteY12" fmla="*/ 3221923 h 3526723"/>
              <a:gd name="connsiteX13" fmla="*/ 352425 w 6877050"/>
              <a:gd name="connsiteY13" fmla="*/ 3250498 h 3526723"/>
              <a:gd name="connsiteX14" fmla="*/ 0 w 6877050"/>
              <a:gd name="connsiteY14" fmla="*/ 3412423 h 3526723"/>
              <a:gd name="connsiteX15" fmla="*/ 381000 w 6877050"/>
              <a:gd name="connsiteY15" fmla="*/ 3526723 h 3526723"/>
              <a:gd name="connsiteX16" fmla="*/ 3143250 w 6877050"/>
              <a:gd name="connsiteY16" fmla="*/ 3488623 h 3526723"/>
              <a:gd name="connsiteX0" fmla="*/ 3609975 w 6877050"/>
              <a:gd name="connsiteY0" fmla="*/ 31048 h 3526723"/>
              <a:gd name="connsiteX1" fmla="*/ 6124575 w 6877050"/>
              <a:gd name="connsiteY1" fmla="*/ 11998 h 3526723"/>
              <a:gd name="connsiteX2" fmla="*/ 6800850 w 6877050"/>
              <a:gd name="connsiteY2" fmla="*/ 231073 h 3526723"/>
              <a:gd name="connsiteX3" fmla="*/ 6877050 w 6877050"/>
              <a:gd name="connsiteY3" fmla="*/ 545398 h 3526723"/>
              <a:gd name="connsiteX4" fmla="*/ 6600825 w 6877050"/>
              <a:gd name="connsiteY4" fmla="*/ 688273 h 3526723"/>
              <a:gd name="connsiteX5" fmla="*/ 5867400 w 6877050"/>
              <a:gd name="connsiteY5" fmla="*/ 688273 h 3526723"/>
              <a:gd name="connsiteX6" fmla="*/ 5629275 w 6877050"/>
              <a:gd name="connsiteY6" fmla="*/ 964498 h 3526723"/>
              <a:gd name="connsiteX7" fmla="*/ 5391150 w 6877050"/>
              <a:gd name="connsiteY7" fmla="*/ 1202623 h 3526723"/>
              <a:gd name="connsiteX8" fmla="*/ 4629150 w 6877050"/>
              <a:gd name="connsiteY8" fmla="*/ 1212148 h 3526723"/>
              <a:gd name="connsiteX9" fmla="*/ 4362450 w 6877050"/>
              <a:gd name="connsiteY9" fmla="*/ 964498 h 3526723"/>
              <a:gd name="connsiteX10" fmla="*/ 3914775 w 6877050"/>
              <a:gd name="connsiteY10" fmla="*/ 974023 h 3526723"/>
              <a:gd name="connsiteX11" fmla="*/ 3943350 w 6877050"/>
              <a:gd name="connsiteY11" fmla="*/ 2183698 h 3526723"/>
              <a:gd name="connsiteX12" fmla="*/ 2828925 w 6877050"/>
              <a:gd name="connsiteY12" fmla="*/ 3221923 h 3526723"/>
              <a:gd name="connsiteX13" fmla="*/ 352425 w 6877050"/>
              <a:gd name="connsiteY13" fmla="*/ 3250498 h 3526723"/>
              <a:gd name="connsiteX14" fmla="*/ 0 w 6877050"/>
              <a:gd name="connsiteY14" fmla="*/ 3412423 h 3526723"/>
              <a:gd name="connsiteX15" fmla="*/ 381000 w 6877050"/>
              <a:gd name="connsiteY15" fmla="*/ 3526723 h 3526723"/>
              <a:gd name="connsiteX16" fmla="*/ 3143250 w 6877050"/>
              <a:gd name="connsiteY16" fmla="*/ 3488623 h 3526723"/>
              <a:gd name="connsiteX0" fmla="*/ 3609975 w 6877050"/>
              <a:gd name="connsiteY0" fmla="*/ 31048 h 3526723"/>
              <a:gd name="connsiteX1" fmla="*/ 6124575 w 6877050"/>
              <a:gd name="connsiteY1" fmla="*/ 11998 h 3526723"/>
              <a:gd name="connsiteX2" fmla="*/ 6800850 w 6877050"/>
              <a:gd name="connsiteY2" fmla="*/ 231073 h 3526723"/>
              <a:gd name="connsiteX3" fmla="*/ 6877050 w 6877050"/>
              <a:gd name="connsiteY3" fmla="*/ 545398 h 3526723"/>
              <a:gd name="connsiteX4" fmla="*/ 6600825 w 6877050"/>
              <a:gd name="connsiteY4" fmla="*/ 688273 h 3526723"/>
              <a:gd name="connsiteX5" fmla="*/ 5867400 w 6877050"/>
              <a:gd name="connsiteY5" fmla="*/ 688273 h 3526723"/>
              <a:gd name="connsiteX6" fmla="*/ 5629275 w 6877050"/>
              <a:gd name="connsiteY6" fmla="*/ 964498 h 3526723"/>
              <a:gd name="connsiteX7" fmla="*/ 5391150 w 6877050"/>
              <a:gd name="connsiteY7" fmla="*/ 1202623 h 3526723"/>
              <a:gd name="connsiteX8" fmla="*/ 4629150 w 6877050"/>
              <a:gd name="connsiteY8" fmla="*/ 1212148 h 3526723"/>
              <a:gd name="connsiteX9" fmla="*/ 4362450 w 6877050"/>
              <a:gd name="connsiteY9" fmla="*/ 964498 h 3526723"/>
              <a:gd name="connsiteX10" fmla="*/ 3914775 w 6877050"/>
              <a:gd name="connsiteY10" fmla="*/ 974023 h 3526723"/>
              <a:gd name="connsiteX11" fmla="*/ 3943350 w 6877050"/>
              <a:gd name="connsiteY11" fmla="*/ 2183698 h 3526723"/>
              <a:gd name="connsiteX12" fmla="*/ 2828925 w 6877050"/>
              <a:gd name="connsiteY12" fmla="*/ 3221923 h 3526723"/>
              <a:gd name="connsiteX13" fmla="*/ 352425 w 6877050"/>
              <a:gd name="connsiteY13" fmla="*/ 3250498 h 3526723"/>
              <a:gd name="connsiteX14" fmla="*/ 0 w 6877050"/>
              <a:gd name="connsiteY14" fmla="*/ 3412423 h 3526723"/>
              <a:gd name="connsiteX15" fmla="*/ 381000 w 6877050"/>
              <a:gd name="connsiteY15" fmla="*/ 3526723 h 3526723"/>
              <a:gd name="connsiteX16" fmla="*/ 3143250 w 6877050"/>
              <a:gd name="connsiteY16" fmla="*/ 3488623 h 3526723"/>
              <a:gd name="connsiteX0" fmla="*/ 3746560 w 7013635"/>
              <a:gd name="connsiteY0" fmla="*/ 31048 h 3526723"/>
              <a:gd name="connsiteX1" fmla="*/ 6261160 w 7013635"/>
              <a:gd name="connsiteY1" fmla="*/ 11998 h 3526723"/>
              <a:gd name="connsiteX2" fmla="*/ 6937435 w 7013635"/>
              <a:gd name="connsiteY2" fmla="*/ 231073 h 3526723"/>
              <a:gd name="connsiteX3" fmla="*/ 7013635 w 7013635"/>
              <a:gd name="connsiteY3" fmla="*/ 545398 h 3526723"/>
              <a:gd name="connsiteX4" fmla="*/ 6737410 w 7013635"/>
              <a:gd name="connsiteY4" fmla="*/ 688273 h 3526723"/>
              <a:gd name="connsiteX5" fmla="*/ 6003985 w 7013635"/>
              <a:gd name="connsiteY5" fmla="*/ 688273 h 3526723"/>
              <a:gd name="connsiteX6" fmla="*/ 5765860 w 7013635"/>
              <a:gd name="connsiteY6" fmla="*/ 964498 h 3526723"/>
              <a:gd name="connsiteX7" fmla="*/ 5527735 w 7013635"/>
              <a:gd name="connsiteY7" fmla="*/ 1202623 h 3526723"/>
              <a:gd name="connsiteX8" fmla="*/ 4765735 w 7013635"/>
              <a:gd name="connsiteY8" fmla="*/ 1212148 h 3526723"/>
              <a:gd name="connsiteX9" fmla="*/ 4499035 w 7013635"/>
              <a:gd name="connsiteY9" fmla="*/ 964498 h 3526723"/>
              <a:gd name="connsiteX10" fmla="*/ 4051360 w 7013635"/>
              <a:gd name="connsiteY10" fmla="*/ 974023 h 3526723"/>
              <a:gd name="connsiteX11" fmla="*/ 4079935 w 7013635"/>
              <a:gd name="connsiteY11" fmla="*/ 2183698 h 3526723"/>
              <a:gd name="connsiteX12" fmla="*/ 2965510 w 7013635"/>
              <a:gd name="connsiteY12" fmla="*/ 3221923 h 3526723"/>
              <a:gd name="connsiteX13" fmla="*/ 489010 w 7013635"/>
              <a:gd name="connsiteY13" fmla="*/ 3250498 h 3526723"/>
              <a:gd name="connsiteX14" fmla="*/ 136585 w 7013635"/>
              <a:gd name="connsiteY14" fmla="*/ 3412423 h 3526723"/>
              <a:gd name="connsiteX15" fmla="*/ 517585 w 7013635"/>
              <a:gd name="connsiteY15" fmla="*/ 3526723 h 3526723"/>
              <a:gd name="connsiteX16" fmla="*/ 3279835 w 7013635"/>
              <a:gd name="connsiteY16" fmla="*/ 3488623 h 3526723"/>
              <a:gd name="connsiteX0" fmla="*/ 3746560 w 7013635"/>
              <a:gd name="connsiteY0" fmla="*/ 31048 h 3538746"/>
              <a:gd name="connsiteX1" fmla="*/ 6261160 w 7013635"/>
              <a:gd name="connsiteY1" fmla="*/ 11998 h 3538746"/>
              <a:gd name="connsiteX2" fmla="*/ 6937435 w 7013635"/>
              <a:gd name="connsiteY2" fmla="*/ 231073 h 3538746"/>
              <a:gd name="connsiteX3" fmla="*/ 7013635 w 7013635"/>
              <a:gd name="connsiteY3" fmla="*/ 545398 h 3538746"/>
              <a:gd name="connsiteX4" fmla="*/ 6737410 w 7013635"/>
              <a:gd name="connsiteY4" fmla="*/ 688273 h 3538746"/>
              <a:gd name="connsiteX5" fmla="*/ 6003985 w 7013635"/>
              <a:gd name="connsiteY5" fmla="*/ 688273 h 3538746"/>
              <a:gd name="connsiteX6" fmla="*/ 5765860 w 7013635"/>
              <a:gd name="connsiteY6" fmla="*/ 964498 h 3538746"/>
              <a:gd name="connsiteX7" fmla="*/ 5527735 w 7013635"/>
              <a:gd name="connsiteY7" fmla="*/ 1202623 h 3538746"/>
              <a:gd name="connsiteX8" fmla="*/ 4765735 w 7013635"/>
              <a:gd name="connsiteY8" fmla="*/ 1212148 h 3538746"/>
              <a:gd name="connsiteX9" fmla="*/ 4499035 w 7013635"/>
              <a:gd name="connsiteY9" fmla="*/ 964498 h 3538746"/>
              <a:gd name="connsiteX10" fmla="*/ 4051360 w 7013635"/>
              <a:gd name="connsiteY10" fmla="*/ 974023 h 3538746"/>
              <a:gd name="connsiteX11" fmla="*/ 4079935 w 7013635"/>
              <a:gd name="connsiteY11" fmla="*/ 2183698 h 3538746"/>
              <a:gd name="connsiteX12" fmla="*/ 2965510 w 7013635"/>
              <a:gd name="connsiteY12" fmla="*/ 3221923 h 3538746"/>
              <a:gd name="connsiteX13" fmla="*/ 489010 w 7013635"/>
              <a:gd name="connsiteY13" fmla="*/ 3250498 h 3538746"/>
              <a:gd name="connsiteX14" fmla="*/ 136585 w 7013635"/>
              <a:gd name="connsiteY14" fmla="*/ 3412423 h 3538746"/>
              <a:gd name="connsiteX15" fmla="*/ 517585 w 7013635"/>
              <a:gd name="connsiteY15" fmla="*/ 3526723 h 3538746"/>
              <a:gd name="connsiteX16" fmla="*/ 3279835 w 7013635"/>
              <a:gd name="connsiteY16" fmla="*/ 3488623 h 3538746"/>
              <a:gd name="connsiteX0" fmla="*/ 3679826 w 6946901"/>
              <a:gd name="connsiteY0" fmla="*/ 31048 h 3538746"/>
              <a:gd name="connsiteX1" fmla="*/ 6194426 w 6946901"/>
              <a:gd name="connsiteY1" fmla="*/ 11998 h 3538746"/>
              <a:gd name="connsiteX2" fmla="*/ 6870701 w 6946901"/>
              <a:gd name="connsiteY2" fmla="*/ 231073 h 3538746"/>
              <a:gd name="connsiteX3" fmla="*/ 6946901 w 6946901"/>
              <a:gd name="connsiteY3" fmla="*/ 545398 h 3538746"/>
              <a:gd name="connsiteX4" fmla="*/ 6670676 w 6946901"/>
              <a:gd name="connsiteY4" fmla="*/ 688273 h 3538746"/>
              <a:gd name="connsiteX5" fmla="*/ 5937251 w 6946901"/>
              <a:gd name="connsiteY5" fmla="*/ 688273 h 3538746"/>
              <a:gd name="connsiteX6" fmla="*/ 5699126 w 6946901"/>
              <a:gd name="connsiteY6" fmla="*/ 964498 h 3538746"/>
              <a:gd name="connsiteX7" fmla="*/ 5461001 w 6946901"/>
              <a:gd name="connsiteY7" fmla="*/ 1202623 h 3538746"/>
              <a:gd name="connsiteX8" fmla="*/ 4699001 w 6946901"/>
              <a:gd name="connsiteY8" fmla="*/ 1212148 h 3538746"/>
              <a:gd name="connsiteX9" fmla="*/ 4432301 w 6946901"/>
              <a:gd name="connsiteY9" fmla="*/ 964498 h 3538746"/>
              <a:gd name="connsiteX10" fmla="*/ 3984626 w 6946901"/>
              <a:gd name="connsiteY10" fmla="*/ 974023 h 3538746"/>
              <a:gd name="connsiteX11" fmla="*/ 4013201 w 6946901"/>
              <a:gd name="connsiteY11" fmla="*/ 2183698 h 3538746"/>
              <a:gd name="connsiteX12" fmla="*/ 2898776 w 6946901"/>
              <a:gd name="connsiteY12" fmla="*/ 3221923 h 3538746"/>
              <a:gd name="connsiteX13" fmla="*/ 422276 w 6946901"/>
              <a:gd name="connsiteY13" fmla="*/ 3250498 h 3538746"/>
              <a:gd name="connsiteX14" fmla="*/ 69851 w 6946901"/>
              <a:gd name="connsiteY14" fmla="*/ 3412423 h 3538746"/>
              <a:gd name="connsiteX15" fmla="*/ 450851 w 6946901"/>
              <a:gd name="connsiteY15" fmla="*/ 3526723 h 3538746"/>
              <a:gd name="connsiteX16" fmla="*/ 3213101 w 6946901"/>
              <a:gd name="connsiteY16" fmla="*/ 3488623 h 3538746"/>
              <a:gd name="connsiteX0" fmla="*/ 3679826 w 6946901"/>
              <a:gd name="connsiteY0" fmla="*/ 31048 h 3526723"/>
              <a:gd name="connsiteX1" fmla="*/ 6194426 w 6946901"/>
              <a:gd name="connsiteY1" fmla="*/ 11998 h 3526723"/>
              <a:gd name="connsiteX2" fmla="*/ 6870701 w 6946901"/>
              <a:gd name="connsiteY2" fmla="*/ 231073 h 3526723"/>
              <a:gd name="connsiteX3" fmla="*/ 6946901 w 6946901"/>
              <a:gd name="connsiteY3" fmla="*/ 545398 h 3526723"/>
              <a:gd name="connsiteX4" fmla="*/ 6670676 w 6946901"/>
              <a:gd name="connsiteY4" fmla="*/ 688273 h 3526723"/>
              <a:gd name="connsiteX5" fmla="*/ 5937251 w 6946901"/>
              <a:gd name="connsiteY5" fmla="*/ 688273 h 3526723"/>
              <a:gd name="connsiteX6" fmla="*/ 5699126 w 6946901"/>
              <a:gd name="connsiteY6" fmla="*/ 964498 h 3526723"/>
              <a:gd name="connsiteX7" fmla="*/ 5461001 w 6946901"/>
              <a:gd name="connsiteY7" fmla="*/ 1202623 h 3526723"/>
              <a:gd name="connsiteX8" fmla="*/ 4699001 w 6946901"/>
              <a:gd name="connsiteY8" fmla="*/ 1212148 h 3526723"/>
              <a:gd name="connsiteX9" fmla="*/ 4432301 w 6946901"/>
              <a:gd name="connsiteY9" fmla="*/ 964498 h 3526723"/>
              <a:gd name="connsiteX10" fmla="*/ 3984626 w 6946901"/>
              <a:gd name="connsiteY10" fmla="*/ 974023 h 3526723"/>
              <a:gd name="connsiteX11" fmla="*/ 4013201 w 6946901"/>
              <a:gd name="connsiteY11" fmla="*/ 2183698 h 3526723"/>
              <a:gd name="connsiteX12" fmla="*/ 2898776 w 6946901"/>
              <a:gd name="connsiteY12" fmla="*/ 3221923 h 3526723"/>
              <a:gd name="connsiteX13" fmla="*/ 422276 w 6946901"/>
              <a:gd name="connsiteY13" fmla="*/ 3250498 h 3526723"/>
              <a:gd name="connsiteX14" fmla="*/ 69851 w 6946901"/>
              <a:gd name="connsiteY14" fmla="*/ 3469573 h 3526723"/>
              <a:gd name="connsiteX15" fmla="*/ 450851 w 6946901"/>
              <a:gd name="connsiteY15" fmla="*/ 3526723 h 3526723"/>
              <a:gd name="connsiteX16" fmla="*/ 3213101 w 6946901"/>
              <a:gd name="connsiteY16" fmla="*/ 3488623 h 3526723"/>
              <a:gd name="connsiteX0" fmla="*/ 3679826 w 6946901"/>
              <a:gd name="connsiteY0" fmla="*/ 31048 h 3526723"/>
              <a:gd name="connsiteX1" fmla="*/ 6194426 w 6946901"/>
              <a:gd name="connsiteY1" fmla="*/ 11998 h 3526723"/>
              <a:gd name="connsiteX2" fmla="*/ 6870701 w 6946901"/>
              <a:gd name="connsiteY2" fmla="*/ 231073 h 3526723"/>
              <a:gd name="connsiteX3" fmla="*/ 6946901 w 6946901"/>
              <a:gd name="connsiteY3" fmla="*/ 545398 h 3526723"/>
              <a:gd name="connsiteX4" fmla="*/ 6670676 w 6946901"/>
              <a:gd name="connsiteY4" fmla="*/ 688273 h 3526723"/>
              <a:gd name="connsiteX5" fmla="*/ 5937251 w 6946901"/>
              <a:gd name="connsiteY5" fmla="*/ 688273 h 3526723"/>
              <a:gd name="connsiteX6" fmla="*/ 5699126 w 6946901"/>
              <a:gd name="connsiteY6" fmla="*/ 964498 h 3526723"/>
              <a:gd name="connsiteX7" fmla="*/ 5461001 w 6946901"/>
              <a:gd name="connsiteY7" fmla="*/ 1202623 h 3526723"/>
              <a:gd name="connsiteX8" fmla="*/ 4699001 w 6946901"/>
              <a:gd name="connsiteY8" fmla="*/ 1212148 h 3526723"/>
              <a:gd name="connsiteX9" fmla="*/ 4432301 w 6946901"/>
              <a:gd name="connsiteY9" fmla="*/ 964498 h 3526723"/>
              <a:gd name="connsiteX10" fmla="*/ 3984626 w 6946901"/>
              <a:gd name="connsiteY10" fmla="*/ 974023 h 3526723"/>
              <a:gd name="connsiteX11" fmla="*/ 3927476 w 6946901"/>
              <a:gd name="connsiteY11" fmla="*/ 2383723 h 3526723"/>
              <a:gd name="connsiteX12" fmla="*/ 2898776 w 6946901"/>
              <a:gd name="connsiteY12" fmla="*/ 3221923 h 3526723"/>
              <a:gd name="connsiteX13" fmla="*/ 422276 w 6946901"/>
              <a:gd name="connsiteY13" fmla="*/ 3250498 h 3526723"/>
              <a:gd name="connsiteX14" fmla="*/ 69851 w 6946901"/>
              <a:gd name="connsiteY14" fmla="*/ 3469573 h 3526723"/>
              <a:gd name="connsiteX15" fmla="*/ 450851 w 6946901"/>
              <a:gd name="connsiteY15" fmla="*/ 3526723 h 3526723"/>
              <a:gd name="connsiteX16" fmla="*/ 3213101 w 6946901"/>
              <a:gd name="connsiteY16" fmla="*/ 3488623 h 3526723"/>
              <a:gd name="connsiteX0" fmla="*/ 3679826 w 6946901"/>
              <a:gd name="connsiteY0" fmla="*/ 31048 h 3526723"/>
              <a:gd name="connsiteX1" fmla="*/ 6194426 w 6946901"/>
              <a:gd name="connsiteY1" fmla="*/ 11998 h 3526723"/>
              <a:gd name="connsiteX2" fmla="*/ 6870701 w 6946901"/>
              <a:gd name="connsiteY2" fmla="*/ 231073 h 3526723"/>
              <a:gd name="connsiteX3" fmla="*/ 6946901 w 6946901"/>
              <a:gd name="connsiteY3" fmla="*/ 545398 h 3526723"/>
              <a:gd name="connsiteX4" fmla="*/ 6670676 w 6946901"/>
              <a:gd name="connsiteY4" fmla="*/ 688273 h 3526723"/>
              <a:gd name="connsiteX5" fmla="*/ 5937251 w 6946901"/>
              <a:gd name="connsiteY5" fmla="*/ 688273 h 3526723"/>
              <a:gd name="connsiteX6" fmla="*/ 5699126 w 6946901"/>
              <a:gd name="connsiteY6" fmla="*/ 964498 h 3526723"/>
              <a:gd name="connsiteX7" fmla="*/ 5461001 w 6946901"/>
              <a:gd name="connsiteY7" fmla="*/ 1202623 h 3526723"/>
              <a:gd name="connsiteX8" fmla="*/ 4699001 w 6946901"/>
              <a:gd name="connsiteY8" fmla="*/ 1212148 h 3526723"/>
              <a:gd name="connsiteX9" fmla="*/ 4432301 w 6946901"/>
              <a:gd name="connsiteY9" fmla="*/ 964498 h 3526723"/>
              <a:gd name="connsiteX10" fmla="*/ 3984626 w 6946901"/>
              <a:gd name="connsiteY10" fmla="*/ 974023 h 3526723"/>
              <a:gd name="connsiteX11" fmla="*/ 3927476 w 6946901"/>
              <a:gd name="connsiteY11" fmla="*/ 2383723 h 3526723"/>
              <a:gd name="connsiteX12" fmla="*/ 2898776 w 6946901"/>
              <a:gd name="connsiteY12" fmla="*/ 3221923 h 3526723"/>
              <a:gd name="connsiteX13" fmla="*/ 422276 w 6946901"/>
              <a:gd name="connsiteY13" fmla="*/ 3250498 h 3526723"/>
              <a:gd name="connsiteX14" fmla="*/ 69851 w 6946901"/>
              <a:gd name="connsiteY14" fmla="*/ 3469573 h 3526723"/>
              <a:gd name="connsiteX15" fmla="*/ 450851 w 6946901"/>
              <a:gd name="connsiteY15" fmla="*/ 3526723 h 3526723"/>
              <a:gd name="connsiteX16" fmla="*/ 3213101 w 6946901"/>
              <a:gd name="connsiteY16" fmla="*/ 3488623 h 3526723"/>
              <a:gd name="connsiteX0" fmla="*/ 3679826 w 6946901"/>
              <a:gd name="connsiteY0" fmla="*/ 31048 h 3526723"/>
              <a:gd name="connsiteX1" fmla="*/ 6194426 w 6946901"/>
              <a:gd name="connsiteY1" fmla="*/ 11998 h 3526723"/>
              <a:gd name="connsiteX2" fmla="*/ 6870701 w 6946901"/>
              <a:gd name="connsiteY2" fmla="*/ 231073 h 3526723"/>
              <a:gd name="connsiteX3" fmla="*/ 6946901 w 6946901"/>
              <a:gd name="connsiteY3" fmla="*/ 545398 h 3526723"/>
              <a:gd name="connsiteX4" fmla="*/ 6670676 w 6946901"/>
              <a:gd name="connsiteY4" fmla="*/ 688273 h 3526723"/>
              <a:gd name="connsiteX5" fmla="*/ 5937251 w 6946901"/>
              <a:gd name="connsiteY5" fmla="*/ 688273 h 3526723"/>
              <a:gd name="connsiteX6" fmla="*/ 5699126 w 6946901"/>
              <a:gd name="connsiteY6" fmla="*/ 964498 h 3526723"/>
              <a:gd name="connsiteX7" fmla="*/ 5318126 w 6946901"/>
              <a:gd name="connsiteY7" fmla="*/ 1231198 h 3526723"/>
              <a:gd name="connsiteX8" fmla="*/ 4699001 w 6946901"/>
              <a:gd name="connsiteY8" fmla="*/ 1212148 h 3526723"/>
              <a:gd name="connsiteX9" fmla="*/ 4432301 w 6946901"/>
              <a:gd name="connsiteY9" fmla="*/ 964498 h 3526723"/>
              <a:gd name="connsiteX10" fmla="*/ 3984626 w 6946901"/>
              <a:gd name="connsiteY10" fmla="*/ 974023 h 3526723"/>
              <a:gd name="connsiteX11" fmla="*/ 3927476 w 6946901"/>
              <a:gd name="connsiteY11" fmla="*/ 2383723 h 3526723"/>
              <a:gd name="connsiteX12" fmla="*/ 2898776 w 6946901"/>
              <a:gd name="connsiteY12" fmla="*/ 3221923 h 3526723"/>
              <a:gd name="connsiteX13" fmla="*/ 422276 w 6946901"/>
              <a:gd name="connsiteY13" fmla="*/ 3250498 h 3526723"/>
              <a:gd name="connsiteX14" fmla="*/ 69851 w 6946901"/>
              <a:gd name="connsiteY14" fmla="*/ 3469573 h 3526723"/>
              <a:gd name="connsiteX15" fmla="*/ 450851 w 6946901"/>
              <a:gd name="connsiteY15" fmla="*/ 3526723 h 3526723"/>
              <a:gd name="connsiteX16" fmla="*/ 3213101 w 6946901"/>
              <a:gd name="connsiteY16" fmla="*/ 3488623 h 3526723"/>
              <a:gd name="connsiteX0" fmla="*/ 3679826 w 6946901"/>
              <a:gd name="connsiteY0" fmla="*/ 0 h 3495675"/>
              <a:gd name="connsiteX1" fmla="*/ 6203951 w 6946901"/>
              <a:gd name="connsiteY1" fmla="*/ 19050 h 3495675"/>
              <a:gd name="connsiteX2" fmla="*/ 6870701 w 6946901"/>
              <a:gd name="connsiteY2" fmla="*/ 200025 h 3495675"/>
              <a:gd name="connsiteX3" fmla="*/ 6946901 w 6946901"/>
              <a:gd name="connsiteY3" fmla="*/ 514350 h 3495675"/>
              <a:gd name="connsiteX4" fmla="*/ 6670676 w 6946901"/>
              <a:gd name="connsiteY4" fmla="*/ 657225 h 3495675"/>
              <a:gd name="connsiteX5" fmla="*/ 5937251 w 6946901"/>
              <a:gd name="connsiteY5" fmla="*/ 657225 h 3495675"/>
              <a:gd name="connsiteX6" fmla="*/ 5699126 w 6946901"/>
              <a:gd name="connsiteY6" fmla="*/ 933450 h 3495675"/>
              <a:gd name="connsiteX7" fmla="*/ 5318126 w 6946901"/>
              <a:gd name="connsiteY7" fmla="*/ 1200150 h 3495675"/>
              <a:gd name="connsiteX8" fmla="*/ 4699001 w 6946901"/>
              <a:gd name="connsiteY8" fmla="*/ 1181100 h 3495675"/>
              <a:gd name="connsiteX9" fmla="*/ 4432301 w 6946901"/>
              <a:gd name="connsiteY9" fmla="*/ 933450 h 3495675"/>
              <a:gd name="connsiteX10" fmla="*/ 3984626 w 6946901"/>
              <a:gd name="connsiteY10" fmla="*/ 942975 h 3495675"/>
              <a:gd name="connsiteX11" fmla="*/ 3927476 w 6946901"/>
              <a:gd name="connsiteY11" fmla="*/ 2352675 h 3495675"/>
              <a:gd name="connsiteX12" fmla="*/ 2898776 w 6946901"/>
              <a:gd name="connsiteY12" fmla="*/ 3190875 h 3495675"/>
              <a:gd name="connsiteX13" fmla="*/ 422276 w 6946901"/>
              <a:gd name="connsiteY13" fmla="*/ 3219450 h 3495675"/>
              <a:gd name="connsiteX14" fmla="*/ 69851 w 6946901"/>
              <a:gd name="connsiteY14" fmla="*/ 3438525 h 3495675"/>
              <a:gd name="connsiteX15" fmla="*/ 450851 w 6946901"/>
              <a:gd name="connsiteY15" fmla="*/ 3495675 h 3495675"/>
              <a:gd name="connsiteX16" fmla="*/ 3213101 w 6946901"/>
              <a:gd name="connsiteY16" fmla="*/ 3457575 h 3495675"/>
              <a:gd name="connsiteX0" fmla="*/ 3679826 w 6974301"/>
              <a:gd name="connsiteY0" fmla="*/ 0 h 3495675"/>
              <a:gd name="connsiteX1" fmla="*/ 6203951 w 6974301"/>
              <a:gd name="connsiteY1" fmla="*/ 19050 h 3495675"/>
              <a:gd name="connsiteX2" fmla="*/ 6870701 w 6974301"/>
              <a:gd name="connsiteY2" fmla="*/ 200025 h 3495675"/>
              <a:gd name="connsiteX3" fmla="*/ 6946901 w 6974301"/>
              <a:gd name="connsiteY3" fmla="*/ 514350 h 3495675"/>
              <a:gd name="connsiteX4" fmla="*/ 6613526 w 6974301"/>
              <a:gd name="connsiteY4" fmla="*/ 571500 h 3495675"/>
              <a:gd name="connsiteX5" fmla="*/ 5937251 w 6974301"/>
              <a:gd name="connsiteY5" fmla="*/ 657225 h 3495675"/>
              <a:gd name="connsiteX6" fmla="*/ 5699126 w 6974301"/>
              <a:gd name="connsiteY6" fmla="*/ 933450 h 3495675"/>
              <a:gd name="connsiteX7" fmla="*/ 5318126 w 6974301"/>
              <a:gd name="connsiteY7" fmla="*/ 1200150 h 3495675"/>
              <a:gd name="connsiteX8" fmla="*/ 4699001 w 6974301"/>
              <a:gd name="connsiteY8" fmla="*/ 1181100 h 3495675"/>
              <a:gd name="connsiteX9" fmla="*/ 4432301 w 6974301"/>
              <a:gd name="connsiteY9" fmla="*/ 933450 h 3495675"/>
              <a:gd name="connsiteX10" fmla="*/ 3984626 w 6974301"/>
              <a:gd name="connsiteY10" fmla="*/ 942975 h 3495675"/>
              <a:gd name="connsiteX11" fmla="*/ 3927476 w 6974301"/>
              <a:gd name="connsiteY11" fmla="*/ 2352675 h 3495675"/>
              <a:gd name="connsiteX12" fmla="*/ 2898776 w 6974301"/>
              <a:gd name="connsiteY12" fmla="*/ 3190875 h 3495675"/>
              <a:gd name="connsiteX13" fmla="*/ 422276 w 6974301"/>
              <a:gd name="connsiteY13" fmla="*/ 3219450 h 3495675"/>
              <a:gd name="connsiteX14" fmla="*/ 69851 w 6974301"/>
              <a:gd name="connsiteY14" fmla="*/ 3438525 h 3495675"/>
              <a:gd name="connsiteX15" fmla="*/ 450851 w 6974301"/>
              <a:gd name="connsiteY15" fmla="*/ 3495675 h 3495675"/>
              <a:gd name="connsiteX16" fmla="*/ 3213101 w 6974301"/>
              <a:gd name="connsiteY16" fmla="*/ 3457575 h 3495675"/>
              <a:gd name="connsiteX0" fmla="*/ 3679826 w 6974301"/>
              <a:gd name="connsiteY0" fmla="*/ 0 h 3495675"/>
              <a:gd name="connsiteX1" fmla="*/ 6203951 w 6974301"/>
              <a:gd name="connsiteY1" fmla="*/ 19050 h 3495675"/>
              <a:gd name="connsiteX2" fmla="*/ 6870701 w 6974301"/>
              <a:gd name="connsiteY2" fmla="*/ 200025 h 3495675"/>
              <a:gd name="connsiteX3" fmla="*/ 6946901 w 6974301"/>
              <a:gd name="connsiteY3" fmla="*/ 514350 h 3495675"/>
              <a:gd name="connsiteX4" fmla="*/ 6613526 w 6974301"/>
              <a:gd name="connsiteY4" fmla="*/ 571500 h 3495675"/>
              <a:gd name="connsiteX5" fmla="*/ 5975352 w 6974301"/>
              <a:gd name="connsiteY5" fmla="*/ 552450 h 3495675"/>
              <a:gd name="connsiteX6" fmla="*/ 5937251 w 6974301"/>
              <a:gd name="connsiteY6" fmla="*/ 657225 h 3495675"/>
              <a:gd name="connsiteX7" fmla="*/ 5699126 w 6974301"/>
              <a:gd name="connsiteY7" fmla="*/ 933450 h 3495675"/>
              <a:gd name="connsiteX8" fmla="*/ 5318126 w 6974301"/>
              <a:gd name="connsiteY8" fmla="*/ 1200150 h 3495675"/>
              <a:gd name="connsiteX9" fmla="*/ 4699001 w 6974301"/>
              <a:gd name="connsiteY9" fmla="*/ 1181100 h 3495675"/>
              <a:gd name="connsiteX10" fmla="*/ 4432301 w 6974301"/>
              <a:gd name="connsiteY10" fmla="*/ 933450 h 3495675"/>
              <a:gd name="connsiteX11" fmla="*/ 3984626 w 6974301"/>
              <a:gd name="connsiteY11" fmla="*/ 942975 h 3495675"/>
              <a:gd name="connsiteX12" fmla="*/ 3927476 w 6974301"/>
              <a:gd name="connsiteY12" fmla="*/ 2352675 h 3495675"/>
              <a:gd name="connsiteX13" fmla="*/ 2898776 w 6974301"/>
              <a:gd name="connsiteY13" fmla="*/ 3190875 h 3495675"/>
              <a:gd name="connsiteX14" fmla="*/ 422276 w 6974301"/>
              <a:gd name="connsiteY14" fmla="*/ 3219450 h 3495675"/>
              <a:gd name="connsiteX15" fmla="*/ 69851 w 6974301"/>
              <a:gd name="connsiteY15" fmla="*/ 3438525 h 3495675"/>
              <a:gd name="connsiteX16" fmla="*/ 450851 w 6974301"/>
              <a:gd name="connsiteY16" fmla="*/ 3495675 h 3495675"/>
              <a:gd name="connsiteX17" fmla="*/ 3213101 w 6974301"/>
              <a:gd name="connsiteY17" fmla="*/ 3457575 h 3495675"/>
              <a:gd name="connsiteX0" fmla="*/ 3679826 w 6974301"/>
              <a:gd name="connsiteY0" fmla="*/ 0 h 3495675"/>
              <a:gd name="connsiteX1" fmla="*/ 6203951 w 6974301"/>
              <a:gd name="connsiteY1" fmla="*/ 19050 h 3495675"/>
              <a:gd name="connsiteX2" fmla="*/ 6870701 w 6974301"/>
              <a:gd name="connsiteY2" fmla="*/ 200025 h 3495675"/>
              <a:gd name="connsiteX3" fmla="*/ 6946901 w 6974301"/>
              <a:gd name="connsiteY3" fmla="*/ 514350 h 3495675"/>
              <a:gd name="connsiteX4" fmla="*/ 6613526 w 6974301"/>
              <a:gd name="connsiteY4" fmla="*/ 571500 h 3495675"/>
              <a:gd name="connsiteX5" fmla="*/ 5975352 w 6974301"/>
              <a:gd name="connsiteY5" fmla="*/ 552450 h 3495675"/>
              <a:gd name="connsiteX6" fmla="*/ 5699126 w 6974301"/>
              <a:gd name="connsiteY6" fmla="*/ 933450 h 3495675"/>
              <a:gd name="connsiteX7" fmla="*/ 5318126 w 6974301"/>
              <a:gd name="connsiteY7" fmla="*/ 1200150 h 3495675"/>
              <a:gd name="connsiteX8" fmla="*/ 4699001 w 6974301"/>
              <a:gd name="connsiteY8" fmla="*/ 1181100 h 3495675"/>
              <a:gd name="connsiteX9" fmla="*/ 4432301 w 6974301"/>
              <a:gd name="connsiteY9" fmla="*/ 933450 h 3495675"/>
              <a:gd name="connsiteX10" fmla="*/ 3984626 w 6974301"/>
              <a:gd name="connsiteY10" fmla="*/ 942975 h 3495675"/>
              <a:gd name="connsiteX11" fmla="*/ 3927476 w 6974301"/>
              <a:gd name="connsiteY11" fmla="*/ 2352675 h 3495675"/>
              <a:gd name="connsiteX12" fmla="*/ 2898776 w 6974301"/>
              <a:gd name="connsiteY12" fmla="*/ 3190875 h 3495675"/>
              <a:gd name="connsiteX13" fmla="*/ 422276 w 6974301"/>
              <a:gd name="connsiteY13" fmla="*/ 3219450 h 3495675"/>
              <a:gd name="connsiteX14" fmla="*/ 69851 w 6974301"/>
              <a:gd name="connsiteY14" fmla="*/ 3438525 h 3495675"/>
              <a:gd name="connsiteX15" fmla="*/ 450851 w 6974301"/>
              <a:gd name="connsiteY15" fmla="*/ 3495675 h 3495675"/>
              <a:gd name="connsiteX16" fmla="*/ 3213101 w 6974301"/>
              <a:gd name="connsiteY16" fmla="*/ 3457575 h 3495675"/>
              <a:gd name="connsiteX0" fmla="*/ 3570684 w 6865159"/>
              <a:gd name="connsiteY0" fmla="*/ 0 h 3495675"/>
              <a:gd name="connsiteX1" fmla="*/ 6094809 w 6865159"/>
              <a:gd name="connsiteY1" fmla="*/ 19050 h 3495675"/>
              <a:gd name="connsiteX2" fmla="*/ 6761559 w 6865159"/>
              <a:gd name="connsiteY2" fmla="*/ 200025 h 3495675"/>
              <a:gd name="connsiteX3" fmla="*/ 6837759 w 6865159"/>
              <a:gd name="connsiteY3" fmla="*/ 514350 h 3495675"/>
              <a:gd name="connsiteX4" fmla="*/ 6504384 w 6865159"/>
              <a:gd name="connsiteY4" fmla="*/ 571500 h 3495675"/>
              <a:gd name="connsiteX5" fmla="*/ 5866210 w 6865159"/>
              <a:gd name="connsiteY5" fmla="*/ 552450 h 3495675"/>
              <a:gd name="connsiteX6" fmla="*/ 5589984 w 6865159"/>
              <a:gd name="connsiteY6" fmla="*/ 933450 h 3495675"/>
              <a:gd name="connsiteX7" fmla="*/ 5208984 w 6865159"/>
              <a:gd name="connsiteY7" fmla="*/ 1200150 h 3495675"/>
              <a:gd name="connsiteX8" fmla="*/ 4589859 w 6865159"/>
              <a:gd name="connsiteY8" fmla="*/ 1181100 h 3495675"/>
              <a:gd name="connsiteX9" fmla="*/ 4323159 w 6865159"/>
              <a:gd name="connsiteY9" fmla="*/ 933450 h 3495675"/>
              <a:gd name="connsiteX10" fmla="*/ 3875484 w 6865159"/>
              <a:gd name="connsiteY10" fmla="*/ 942975 h 3495675"/>
              <a:gd name="connsiteX11" fmla="*/ 3818334 w 6865159"/>
              <a:gd name="connsiteY11" fmla="*/ 2352675 h 3495675"/>
              <a:gd name="connsiteX12" fmla="*/ 2789634 w 6865159"/>
              <a:gd name="connsiteY12" fmla="*/ 3190875 h 3495675"/>
              <a:gd name="connsiteX13" fmla="*/ 313134 w 6865159"/>
              <a:gd name="connsiteY13" fmla="*/ 3219450 h 3495675"/>
              <a:gd name="connsiteX14" fmla="*/ 341709 w 6865159"/>
              <a:gd name="connsiteY14" fmla="*/ 3495675 h 3495675"/>
              <a:gd name="connsiteX15" fmla="*/ 3103959 w 6865159"/>
              <a:gd name="connsiteY15" fmla="*/ 3457575 h 3495675"/>
              <a:gd name="connsiteX0" fmla="*/ 3570684 w 6865159"/>
              <a:gd name="connsiteY0" fmla="*/ 0 h 3495675"/>
              <a:gd name="connsiteX1" fmla="*/ 6094809 w 6865159"/>
              <a:gd name="connsiteY1" fmla="*/ 19050 h 3495675"/>
              <a:gd name="connsiteX2" fmla="*/ 6761559 w 6865159"/>
              <a:gd name="connsiteY2" fmla="*/ 200025 h 3495675"/>
              <a:gd name="connsiteX3" fmla="*/ 6837759 w 6865159"/>
              <a:gd name="connsiteY3" fmla="*/ 514350 h 3495675"/>
              <a:gd name="connsiteX4" fmla="*/ 6504384 w 6865159"/>
              <a:gd name="connsiteY4" fmla="*/ 571500 h 3495675"/>
              <a:gd name="connsiteX5" fmla="*/ 5866210 w 6865159"/>
              <a:gd name="connsiteY5" fmla="*/ 552450 h 3495675"/>
              <a:gd name="connsiteX6" fmla="*/ 5294709 w 6865159"/>
              <a:gd name="connsiteY6" fmla="*/ 628650 h 3495675"/>
              <a:gd name="connsiteX7" fmla="*/ 5208984 w 6865159"/>
              <a:gd name="connsiteY7" fmla="*/ 1200150 h 3495675"/>
              <a:gd name="connsiteX8" fmla="*/ 4589859 w 6865159"/>
              <a:gd name="connsiteY8" fmla="*/ 1181100 h 3495675"/>
              <a:gd name="connsiteX9" fmla="*/ 4323159 w 6865159"/>
              <a:gd name="connsiteY9" fmla="*/ 933450 h 3495675"/>
              <a:gd name="connsiteX10" fmla="*/ 3875484 w 6865159"/>
              <a:gd name="connsiteY10" fmla="*/ 942975 h 3495675"/>
              <a:gd name="connsiteX11" fmla="*/ 3818334 w 6865159"/>
              <a:gd name="connsiteY11" fmla="*/ 2352675 h 3495675"/>
              <a:gd name="connsiteX12" fmla="*/ 2789634 w 6865159"/>
              <a:gd name="connsiteY12" fmla="*/ 3190875 h 3495675"/>
              <a:gd name="connsiteX13" fmla="*/ 313134 w 6865159"/>
              <a:gd name="connsiteY13" fmla="*/ 3219450 h 3495675"/>
              <a:gd name="connsiteX14" fmla="*/ 341709 w 6865159"/>
              <a:gd name="connsiteY14" fmla="*/ 3495675 h 3495675"/>
              <a:gd name="connsiteX15" fmla="*/ 3103959 w 6865159"/>
              <a:gd name="connsiteY15" fmla="*/ 3457575 h 3495675"/>
              <a:gd name="connsiteX0" fmla="*/ 3570684 w 6865159"/>
              <a:gd name="connsiteY0" fmla="*/ 0 h 3495675"/>
              <a:gd name="connsiteX1" fmla="*/ 6094809 w 6865159"/>
              <a:gd name="connsiteY1" fmla="*/ 19050 h 3495675"/>
              <a:gd name="connsiteX2" fmla="*/ 6761559 w 6865159"/>
              <a:gd name="connsiteY2" fmla="*/ 200025 h 3495675"/>
              <a:gd name="connsiteX3" fmla="*/ 6837759 w 6865159"/>
              <a:gd name="connsiteY3" fmla="*/ 514350 h 3495675"/>
              <a:gd name="connsiteX4" fmla="*/ 6504384 w 6865159"/>
              <a:gd name="connsiteY4" fmla="*/ 571500 h 3495675"/>
              <a:gd name="connsiteX5" fmla="*/ 5866210 w 6865159"/>
              <a:gd name="connsiteY5" fmla="*/ 552450 h 3495675"/>
              <a:gd name="connsiteX6" fmla="*/ 5294709 w 6865159"/>
              <a:gd name="connsiteY6" fmla="*/ 628650 h 3495675"/>
              <a:gd name="connsiteX7" fmla="*/ 4647009 w 6865159"/>
              <a:gd name="connsiteY7" fmla="*/ 590550 h 3495675"/>
              <a:gd name="connsiteX8" fmla="*/ 4589859 w 6865159"/>
              <a:gd name="connsiteY8" fmla="*/ 1181100 h 3495675"/>
              <a:gd name="connsiteX9" fmla="*/ 4323159 w 6865159"/>
              <a:gd name="connsiteY9" fmla="*/ 933450 h 3495675"/>
              <a:gd name="connsiteX10" fmla="*/ 3875484 w 6865159"/>
              <a:gd name="connsiteY10" fmla="*/ 942975 h 3495675"/>
              <a:gd name="connsiteX11" fmla="*/ 3818334 w 6865159"/>
              <a:gd name="connsiteY11" fmla="*/ 2352675 h 3495675"/>
              <a:gd name="connsiteX12" fmla="*/ 2789634 w 6865159"/>
              <a:gd name="connsiteY12" fmla="*/ 3190875 h 3495675"/>
              <a:gd name="connsiteX13" fmla="*/ 313134 w 6865159"/>
              <a:gd name="connsiteY13" fmla="*/ 3219450 h 3495675"/>
              <a:gd name="connsiteX14" fmla="*/ 341709 w 6865159"/>
              <a:gd name="connsiteY14" fmla="*/ 3495675 h 3495675"/>
              <a:gd name="connsiteX15" fmla="*/ 3103959 w 6865159"/>
              <a:gd name="connsiteY15" fmla="*/ 3457575 h 3495675"/>
              <a:gd name="connsiteX0" fmla="*/ 3570684 w 6865159"/>
              <a:gd name="connsiteY0" fmla="*/ 0 h 3495675"/>
              <a:gd name="connsiteX1" fmla="*/ 6094809 w 6865159"/>
              <a:gd name="connsiteY1" fmla="*/ 19050 h 3495675"/>
              <a:gd name="connsiteX2" fmla="*/ 6761559 w 6865159"/>
              <a:gd name="connsiteY2" fmla="*/ 200025 h 3495675"/>
              <a:gd name="connsiteX3" fmla="*/ 6837759 w 6865159"/>
              <a:gd name="connsiteY3" fmla="*/ 514350 h 3495675"/>
              <a:gd name="connsiteX4" fmla="*/ 6504384 w 6865159"/>
              <a:gd name="connsiteY4" fmla="*/ 571500 h 3495675"/>
              <a:gd name="connsiteX5" fmla="*/ 5866210 w 6865159"/>
              <a:gd name="connsiteY5" fmla="*/ 552450 h 3495675"/>
              <a:gd name="connsiteX6" fmla="*/ 5294709 w 6865159"/>
              <a:gd name="connsiteY6" fmla="*/ 628650 h 3495675"/>
              <a:gd name="connsiteX7" fmla="*/ 4647009 w 6865159"/>
              <a:gd name="connsiteY7" fmla="*/ 590550 h 3495675"/>
              <a:gd name="connsiteX8" fmla="*/ 4246959 w 6865159"/>
              <a:gd name="connsiteY8" fmla="*/ 619125 h 3495675"/>
              <a:gd name="connsiteX9" fmla="*/ 4323159 w 6865159"/>
              <a:gd name="connsiteY9" fmla="*/ 933450 h 3495675"/>
              <a:gd name="connsiteX10" fmla="*/ 3875484 w 6865159"/>
              <a:gd name="connsiteY10" fmla="*/ 942975 h 3495675"/>
              <a:gd name="connsiteX11" fmla="*/ 3818334 w 6865159"/>
              <a:gd name="connsiteY11" fmla="*/ 2352675 h 3495675"/>
              <a:gd name="connsiteX12" fmla="*/ 2789634 w 6865159"/>
              <a:gd name="connsiteY12" fmla="*/ 3190875 h 3495675"/>
              <a:gd name="connsiteX13" fmla="*/ 313134 w 6865159"/>
              <a:gd name="connsiteY13" fmla="*/ 3219450 h 3495675"/>
              <a:gd name="connsiteX14" fmla="*/ 341709 w 6865159"/>
              <a:gd name="connsiteY14" fmla="*/ 3495675 h 3495675"/>
              <a:gd name="connsiteX15" fmla="*/ 3103959 w 6865159"/>
              <a:gd name="connsiteY15" fmla="*/ 3457575 h 3495675"/>
              <a:gd name="connsiteX0" fmla="*/ 3570684 w 6865159"/>
              <a:gd name="connsiteY0" fmla="*/ 0 h 3495675"/>
              <a:gd name="connsiteX1" fmla="*/ 6094809 w 6865159"/>
              <a:gd name="connsiteY1" fmla="*/ 19050 h 3495675"/>
              <a:gd name="connsiteX2" fmla="*/ 6761559 w 6865159"/>
              <a:gd name="connsiteY2" fmla="*/ 200025 h 3495675"/>
              <a:gd name="connsiteX3" fmla="*/ 6837759 w 6865159"/>
              <a:gd name="connsiteY3" fmla="*/ 514350 h 3495675"/>
              <a:gd name="connsiteX4" fmla="*/ 6504384 w 6865159"/>
              <a:gd name="connsiteY4" fmla="*/ 571500 h 3495675"/>
              <a:gd name="connsiteX5" fmla="*/ 5866210 w 6865159"/>
              <a:gd name="connsiteY5" fmla="*/ 552450 h 3495675"/>
              <a:gd name="connsiteX6" fmla="*/ 5294709 w 6865159"/>
              <a:gd name="connsiteY6" fmla="*/ 628650 h 3495675"/>
              <a:gd name="connsiteX7" fmla="*/ 4647009 w 6865159"/>
              <a:gd name="connsiteY7" fmla="*/ 590550 h 3495675"/>
              <a:gd name="connsiteX8" fmla="*/ 4246959 w 6865159"/>
              <a:gd name="connsiteY8" fmla="*/ 619125 h 3495675"/>
              <a:gd name="connsiteX9" fmla="*/ 3875484 w 6865159"/>
              <a:gd name="connsiteY9" fmla="*/ 942975 h 3495675"/>
              <a:gd name="connsiteX10" fmla="*/ 3818334 w 6865159"/>
              <a:gd name="connsiteY10" fmla="*/ 2352675 h 3495675"/>
              <a:gd name="connsiteX11" fmla="*/ 2789634 w 6865159"/>
              <a:gd name="connsiteY11" fmla="*/ 3190875 h 3495675"/>
              <a:gd name="connsiteX12" fmla="*/ 313134 w 6865159"/>
              <a:gd name="connsiteY12" fmla="*/ 3219450 h 3495675"/>
              <a:gd name="connsiteX13" fmla="*/ 341709 w 6865159"/>
              <a:gd name="connsiteY13" fmla="*/ 3495675 h 3495675"/>
              <a:gd name="connsiteX14" fmla="*/ 3103959 w 6865159"/>
              <a:gd name="connsiteY14" fmla="*/ 3457575 h 3495675"/>
              <a:gd name="connsiteX0" fmla="*/ 3570684 w 6865159"/>
              <a:gd name="connsiteY0" fmla="*/ 0 h 3495675"/>
              <a:gd name="connsiteX1" fmla="*/ 6094809 w 6865159"/>
              <a:gd name="connsiteY1" fmla="*/ 19050 h 3495675"/>
              <a:gd name="connsiteX2" fmla="*/ 6761559 w 6865159"/>
              <a:gd name="connsiteY2" fmla="*/ 200025 h 3495675"/>
              <a:gd name="connsiteX3" fmla="*/ 6837759 w 6865159"/>
              <a:gd name="connsiteY3" fmla="*/ 514350 h 3495675"/>
              <a:gd name="connsiteX4" fmla="*/ 6504384 w 6865159"/>
              <a:gd name="connsiteY4" fmla="*/ 571500 h 3495675"/>
              <a:gd name="connsiteX5" fmla="*/ 5866210 w 6865159"/>
              <a:gd name="connsiteY5" fmla="*/ 552450 h 3495675"/>
              <a:gd name="connsiteX6" fmla="*/ 5266134 w 6865159"/>
              <a:gd name="connsiteY6" fmla="*/ 542925 h 3495675"/>
              <a:gd name="connsiteX7" fmla="*/ 4647009 w 6865159"/>
              <a:gd name="connsiteY7" fmla="*/ 590550 h 3495675"/>
              <a:gd name="connsiteX8" fmla="*/ 4246959 w 6865159"/>
              <a:gd name="connsiteY8" fmla="*/ 619125 h 3495675"/>
              <a:gd name="connsiteX9" fmla="*/ 3875484 w 6865159"/>
              <a:gd name="connsiteY9" fmla="*/ 942975 h 3495675"/>
              <a:gd name="connsiteX10" fmla="*/ 3818334 w 6865159"/>
              <a:gd name="connsiteY10" fmla="*/ 2352675 h 3495675"/>
              <a:gd name="connsiteX11" fmla="*/ 2789634 w 6865159"/>
              <a:gd name="connsiteY11" fmla="*/ 3190875 h 3495675"/>
              <a:gd name="connsiteX12" fmla="*/ 313134 w 6865159"/>
              <a:gd name="connsiteY12" fmla="*/ 3219450 h 3495675"/>
              <a:gd name="connsiteX13" fmla="*/ 341709 w 6865159"/>
              <a:gd name="connsiteY13" fmla="*/ 3495675 h 3495675"/>
              <a:gd name="connsiteX14" fmla="*/ 3103959 w 6865159"/>
              <a:gd name="connsiteY14" fmla="*/ 3457575 h 3495675"/>
              <a:gd name="connsiteX0" fmla="*/ 3570684 w 6865159"/>
              <a:gd name="connsiteY0" fmla="*/ 0 h 3495675"/>
              <a:gd name="connsiteX1" fmla="*/ 6094809 w 6865159"/>
              <a:gd name="connsiteY1" fmla="*/ 19050 h 3495675"/>
              <a:gd name="connsiteX2" fmla="*/ 6761559 w 6865159"/>
              <a:gd name="connsiteY2" fmla="*/ 200025 h 3495675"/>
              <a:gd name="connsiteX3" fmla="*/ 6837759 w 6865159"/>
              <a:gd name="connsiteY3" fmla="*/ 514350 h 3495675"/>
              <a:gd name="connsiteX4" fmla="*/ 6504384 w 6865159"/>
              <a:gd name="connsiteY4" fmla="*/ 571500 h 3495675"/>
              <a:gd name="connsiteX5" fmla="*/ 5866210 w 6865159"/>
              <a:gd name="connsiteY5" fmla="*/ 552450 h 3495675"/>
              <a:gd name="connsiteX6" fmla="*/ 5266134 w 6865159"/>
              <a:gd name="connsiteY6" fmla="*/ 542925 h 3495675"/>
              <a:gd name="connsiteX7" fmla="*/ 4637484 w 6865159"/>
              <a:gd name="connsiteY7" fmla="*/ 542925 h 3495675"/>
              <a:gd name="connsiteX8" fmla="*/ 4246959 w 6865159"/>
              <a:gd name="connsiteY8" fmla="*/ 619125 h 3495675"/>
              <a:gd name="connsiteX9" fmla="*/ 3875484 w 6865159"/>
              <a:gd name="connsiteY9" fmla="*/ 942975 h 3495675"/>
              <a:gd name="connsiteX10" fmla="*/ 3818334 w 6865159"/>
              <a:gd name="connsiteY10" fmla="*/ 2352675 h 3495675"/>
              <a:gd name="connsiteX11" fmla="*/ 2789634 w 6865159"/>
              <a:gd name="connsiteY11" fmla="*/ 3190875 h 3495675"/>
              <a:gd name="connsiteX12" fmla="*/ 313134 w 6865159"/>
              <a:gd name="connsiteY12" fmla="*/ 3219450 h 3495675"/>
              <a:gd name="connsiteX13" fmla="*/ 341709 w 6865159"/>
              <a:gd name="connsiteY13" fmla="*/ 3495675 h 3495675"/>
              <a:gd name="connsiteX14" fmla="*/ 3103959 w 6865159"/>
              <a:gd name="connsiteY14" fmla="*/ 3457575 h 3495675"/>
              <a:gd name="connsiteX0" fmla="*/ 3570684 w 6865159"/>
              <a:gd name="connsiteY0" fmla="*/ 0 h 3495675"/>
              <a:gd name="connsiteX1" fmla="*/ 6094809 w 6865159"/>
              <a:gd name="connsiteY1" fmla="*/ 19050 h 3495675"/>
              <a:gd name="connsiteX2" fmla="*/ 6761559 w 6865159"/>
              <a:gd name="connsiteY2" fmla="*/ 200025 h 3495675"/>
              <a:gd name="connsiteX3" fmla="*/ 6837759 w 6865159"/>
              <a:gd name="connsiteY3" fmla="*/ 514350 h 3495675"/>
              <a:gd name="connsiteX4" fmla="*/ 6504384 w 6865159"/>
              <a:gd name="connsiteY4" fmla="*/ 571500 h 3495675"/>
              <a:gd name="connsiteX5" fmla="*/ 5266134 w 6865159"/>
              <a:gd name="connsiteY5" fmla="*/ 542925 h 3495675"/>
              <a:gd name="connsiteX6" fmla="*/ 4637484 w 6865159"/>
              <a:gd name="connsiteY6" fmla="*/ 542925 h 3495675"/>
              <a:gd name="connsiteX7" fmla="*/ 4246959 w 6865159"/>
              <a:gd name="connsiteY7" fmla="*/ 619125 h 3495675"/>
              <a:gd name="connsiteX8" fmla="*/ 3875484 w 6865159"/>
              <a:gd name="connsiteY8" fmla="*/ 942975 h 3495675"/>
              <a:gd name="connsiteX9" fmla="*/ 3818334 w 6865159"/>
              <a:gd name="connsiteY9" fmla="*/ 2352675 h 3495675"/>
              <a:gd name="connsiteX10" fmla="*/ 2789634 w 6865159"/>
              <a:gd name="connsiteY10" fmla="*/ 3190875 h 3495675"/>
              <a:gd name="connsiteX11" fmla="*/ 313134 w 6865159"/>
              <a:gd name="connsiteY11" fmla="*/ 3219450 h 3495675"/>
              <a:gd name="connsiteX12" fmla="*/ 341709 w 6865159"/>
              <a:gd name="connsiteY12" fmla="*/ 3495675 h 3495675"/>
              <a:gd name="connsiteX13" fmla="*/ 3103959 w 6865159"/>
              <a:gd name="connsiteY13" fmla="*/ 3457575 h 3495675"/>
              <a:gd name="connsiteX0" fmla="*/ 3570684 w 6865159"/>
              <a:gd name="connsiteY0" fmla="*/ 0 h 3495675"/>
              <a:gd name="connsiteX1" fmla="*/ 6094809 w 6865159"/>
              <a:gd name="connsiteY1" fmla="*/ 19050 h 3495675"/>
              <a:gd name="connsiteX2" fmla="*/ 6761559 w 6865159"/>
              <a:gd name="connsiteY2" fmla="*/ 200025 h 3495675"/>
              <a:gd name="connsiteX3" fmla="*/ 6837759 w 6865159"/>
              <a:gd name="connsiteY3" fmla="*/ 514350 h 3495675"/>
              <a:gd name="connsiteX4" fmla="*/ 6504384 w 6865159"/>
              <a:gd name="connsiteY4" fmla="*/ 571500 h 3495675"/>
              <a:gd name="connsiteX5" fmla="*/ 5266134 w 6865159"/>
              <a:gd name="connsiteY5" fmla="*/ 542925 h 3495675"/>
              <a:gd name="connsiteX6" fmla="*/ 4637484 w 6865159"/>
              <a:gd name="connsiteY6" fmla="*/ 542925 h 3495675"/>
              <a:gd name="connsiteX7" fmla="*/ 3875484 w 6865159"/>
              <a:gd name="connsiteY7" fmla="*/ 942975 h 3495675"/>
              <a:gd name="connsiteX8" fmla="*/ 3818334 w 6865159"/>
              <a:gd name="connsiteY8" fmla="*/ 2352675 h 3495675"/>
              <a:gd name="connsiteX9" fmla="*/ 2789634 w 6865159"/>
              <a:gd name="connsiteY9" fmla="*/ 3190875 h 3495675"/>
              <a:gd name="connsiteX10" fmla="*/ 313134 w 6865159"/>
              <a:gd name="connsiteY10" fmla="*/ 3219450 h 3495675"/>
              <a:gd name="connsiteX11" fmla="*/ 341709 w 6865159"/>
              <a:gd name="connsiteY11" fmla="*/ 3495675 h 3495675"/>
              <a:gd name="connsiteX12" fmla="*/ 3103959 w 6865159"/>
              <a:gd name="connsiteY12" fmla="*/ 3457575 h 3495675"/>
              <a:gd name="connsiteX0" fmla="*/ 3570684 w 6865159"/>
              <a:gd name="connsiteY0" fmla="*/ 0 h 3495675"/>
              <a:gd name="connsiteX1" fmla="*/ 6094809 w 6865159"/>
              <a:gd name="connsiteY1" fmla="*/ 19050 h 3495675"/>
              <a:gd name="connsiteX2" fmla="*/ 6761559 w 6865159"/>
              <a:gd name="connsiteY2" fmla="*/ 200025 h 3495675"/>
              <a:gd name="connsiteX3" fmla="*/ 6837759 w 6865159"/>
              <a:gd name="connsiteY3" fmla="*/ 514350 h 3495675"/>
              <a:gd name="connsiteX4" fmla="*/ 6504384 w 6865159"/>
              <a:gd name="connsiteY4" fmla="*/ 571500 h 3495675"/>
              <a:gd name="connsiteX5" fmla="*/ 5266134 w 6865159"/>
              <a:gd name="connsiteY5" fmla="*/ 542925 h 3495675"/>
              <a:gd name="connsiteX6" fmla="*/ 4456509 w 6865159"/>
              <a:gd name="connsiteY6" fmla="*/ 542925 h 3495675"/>
              <a:gd name="connsiteX7" fmla="*/ 3875484 w 6865159"/>
              <a:gd name="connsiteY7" fmla="*/ 942975 h 3495675"/>
              <a:gd name="connsiteX8" fmla="*/ 3818334 w 6865159"/>
              <a:gd name="connsiteY8" fmla="*/ 2352675 h 3495675"/>
              <a:gd name="connsiteX9" fmla="*/ 2789634 w 6865159"/>
              <a:gd name="connsiteY9" fmla="*/ 3190875 h 3495675"/>
              <a:gd name="connsiteX10" fmla="*/ 313134 w 6865159"/>
              <a:gd name="connsiteY10" fmla="*/ 3219450 h 3495675"/>
              <a:gd name="connsiteX11" fmla="*/ 341709 w 6865159"/>
              <a:gd name="connsiteY11" fmla="*/ 3495675 h 3495675"/>
              <a:gd name="connsiteX12" fmla="*/ 3103959 w 6865159"/>
              <a:gd name="connsiteY12" fmla="*/ 3457575 h 349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65159" h="3495675">
                <a:moveTo>
                  <a:pt x="3570684" y="0"/>
                </a:moveTo>
                <a:lnTo>
                  <a:pt x="6094809" y="19050"/>
                </a:lnTo>
                <a:cubicBezTo>
                  <a:pt x="6626621" y="52387"/>
                  <a:pt x="6637734" y="117475"/>
                  <a:pt x="6761559" y="200025"/>
                </a:cubicBezTo>
                <a:cubicBezTo>
                  <a:pt x="6885384" y="282575"/>
                  <a:pt x="6880622" y="452438"/>
                  <a:pt x="6837759" y="514350"/>
                </a:cubicBezTo>
                <a:cubicBezTo>
                  <a:pt x="6794897" y="576263"/>
                  <a:pt x="6766322" y="566738"/>
                  <a:pt x="6504384" y="571500"/>
                </a:cubicBezTo>
                <a:lnTo>
                  <a:pt x="5266134" y="542925"/>
                </a:lnTo>
                <a:cubicBezTo>
                  <a:pt x="4924822" y="538163"/>
                  <a:pt x="4688284" y="476250"/>
                  <a:pt x="4456509" y="542925"/>
                </a:cubicBezTo>
                <a:cubicBezTo>
                  <a:pt x="4224734" y="609600"/>
                  <a:pt x="3981847" y="641350"/>
                  <a:pt x="3875484" y="942975"/>
                </a:cubicBezTo>
                <a:cubicBezTo>
                  <a:pt x="3769122" y="1244600"/>
                  <a:pt x="3923109" y="1882775"/>
                  <a:pt x="3818334" y="2352675"/>
                </a:cubicBezTo>
                <a:cubicBezTo>
                  <a:pt x="3713559" y="2822575"/>
                  <a:pt x="3373834" y="3046413"/>
                  <a:pt x="2789634" y="3190875"/>
                </a:cubicBezTo>
                <a:cubicBezTo>
                  <a:pt x="2205434" y="3335338"/>
                  <a:pt x="1138634" y="3209925"/>
                  <a:pt x="313134" y="3219450"/>
                </a:cubicBezTo>
                <a:cubicBezTo>
                  <a:pt x="-94853" y="3270250"/>
                  <a:pt x="-123428" y="3455988"/>
                  <a:pt x="341709" y="3495675"/>
                </a:cubicBezTo>
                <a:lnTo>
                  <a:pt x="3103959" y="3457575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Line Callout 1 10"/>
          <p:cNvSpPr/>
          <p:nvPr/>
        </p:nvSpPr>
        <p:spPr bwMode="auto">
          <a:xfrm>
            <a:off x="7467600" y="5514796"/>
            <a:ext cx="1514476" cy="1200329"/>
          </a:xfrm>
          <a:prstGeom prst="borderCallout1">
            <a:avLst>
              <a:gd name="adj1" fmla="val -2463"/>
              <a:gd name="adj2" fmla="val 52476"/>
              <a:gd name="adj3" fmla="val -144761"/>
              <a:gd name="adj4" fmla="val -121238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u="none" dirty="0" smtClean="0"/>
              <a:t>Another path thru JAWS pattern language</a:t>
            </a:r>
            <a:endParaRPr lang="en-US" i="1" u="none" dirty="0"/>
          </a:p>
        </p:txBody>
      </p:sp>
    </p:spTree>
    <p:extLst>
      <p:ext uri="{BB962C8B-B14F-4D97-AF65-F5344CB8AC3E}">
        <p14:creationId xmlns:p14="http://schemas.microsoft.com/office/powerpoint/2010/main" val="33802770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225" y="958215"/>
            <a:ext cx="6057900" cy="5281661"/>
          </a:xfrm>
          <a:prstGeom prst="rect">
            <a:avLst/>
          </a:prstGeom>
        </p:spPr>
      </p:pic>
      <p:sp>
        <p:nvSpPr>
          <p:cNvPr id="2566150" name="Rectangle 6"/>
          <p:cNvSpPr>
            <a:spLocks noChangeArrowheads="1"/>
          </p:cNvSpPr>
          <p:nvPr/>
        </p:nvSpPr>
        <p:spPr bwMode="auto">
          <a:xfrm>
            <a:off x="-9527" y="1079500"/>
            <a:ext cx="4486277" cy="1400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indent="-2286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u="none" dirty="0" smtClean="0"/>
              <a:t>Connection-oriented networked </a:t>
            </a:r>
            <a:br>
              <a:rPr lang="en-US" sz="2000" u="none" dirty="0" smtClean="0"/>
            </a:br>
            <a:r>
              <a:rPr lang="en-US" sz="2000" u="none" dirty="0" smtClean="0"/>
              <a:t>apps often play stylized roles:</a:t>
            </a:r>
          </a:p>
          <a:p>
            <a:pPr marL="457200" indent="-2286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b="1" u="none" dirty="0" smtClean="0"/>
              <a:t>Connection </a:t>
            </a:r>
            <a:r>
              <a:rPr lang="en-US" sz="2000" b="1" u="none" dirty="0"/>
              <a:t>role </a:t>
            </a:r>
            <a:r>
              <a:rPr lang="en-US" sz="2000" u="none" dirty="0"/>
              <a:t>determines how an </a:t>
            </a:r>
            <a:r>
              <a:rPr lang="en-US" sz="2000" u="none" dirty="0" smtClean="0"/>
              <a:t>app establishes connections</a:t>
            </a:r>
            <a:endParaRPr lang="en-US" sz="2000" u="none" dirty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-200022" y="533400"/>
            <a:ext cx="9572622" cy="381000"/>
          </a:xfrm>
        </p:spPr>
        <p:txBody>
          <a:bodyPr/>
          <a:lstStyle/>
          <a:p>
            <a:r>
              <a:rPr lang="en-US" sz="3100" dirty="0" smtClean="0"/>
              <a:t>Motivation for ACE Acceptor-Connector Framework</a:t>
            </a:r>
            <a:endParaRPr lang="en-US" sz="3100" dirty="0"/>
          </a:p>
        </p:txBody>
      </p:sp>
      <p:sp>
        <p:nvSpPr>
          <p:cNvPr id="2" name="Rectangle 1"/>
          <p:cNvSpPr/>
          <p:nvPr/>
        </p:nvSpPr>
        <p:spPr bwMode="auto">
          <a:xfrm>
            <a:off x="4673600" y="958215"/>
            <a:ext cx="1117600" cy="26289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835900" y="2686676"/>
            <a:ext cx="1117600" cy="26289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515100" y="2504918"/>
            <a:ext cx="1879600" cy="22924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87021" y="974893"/>
            <a:ext cx="1503938" cy="246221"/>
          </a:xfrm>
          <a:prstGeom prst="rect">
            <a:avLst/>
          </a:prstGeom>
          <a:solidFill>
            <a:schemeClr val="bg1"/>
          </a:solidFill>
        </p:spPr>
        <p:txBody>
          <a:bodyPr wrap="none" bIns="0">
            <a:spAutoFit/>
          </a:bodyPr>
          <a:lstStyle/>
          <a:p>
            <a:r>
              <a:rPr lang="en-US" sz="1300" b="1" i="1" u="none" dirty="0" smtClean="0">
                <a:solidFill>
                  <a:srgbClr val="FF0000"/>
                </a:solidFill>
              </a:rPr>
              <a:t>Connection</a:t>
            </a:r>
            <a:r>
              <a:rPr lang="en-US" sz="1000" b="1" i="1" u="none" dirty="0" smtClean="0">
                <a:solidFill>
                  <a:srgbClr val="FF0000"/>
                </a:solidFill>
              </a:rPr>
              <a:t> </a:t>
            </a:r>
            <a:r>
              <a:rPr lang="en-US" sz="1300" b="1" i="1" u="none" dirty="0" smtClean="0">
                <a:solidFill>
                  <a:srgbClr val="FF0000"/>
                </a:solidFill>
              </a:rPr>
              <a:t>Role</a:t>
            </a:r>
            <a:endParaRPr lang="en-US" sz="1300" b="1" i="1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17165" y="2721463"/>
            <a:ext cx="1503938" cy="246221"/>
          </a:xfrm>
          <a:prstGeom prst="rect">
            <a:avLst/>
          </a:prstGeom>
          <a:solidFill>
            <a:schemeClr val="bg1"/>
          </a:solidFill>
        </p:spPr>
        <p:txBody>
          <a:bodyPr wrap="none" bIns="0">
            <a:spAutoFit/>
          </a:bodyPr>
          <a:lstStyle/>
          <a:p>
            <a:r>
              <a:rPr lang="en-US" sz="1300" b="1" i="1" u="none" dirty="0" smtClean="0">
                <a:solidFill>
                  <a:srgbClr val="FF0000"/>
                </a:solidFill>
              </a:rPr>
              <a:t>Connection</a:t>
            </a:r>
            <a:r>
              <a:rPr lang="en-US" sz="1000" b="1" i="1" u="none" dirty="0" smtClean="0">
                <a:solidFill>
                  <a:srgbClr val="FF0000"/>
                </a:solidFill>
              </a:rPr>
              <a:t> </a:t>
            </a:r>
            <a:r>
              <a:rPr lang="en-US" sz="1300" b="1" i="1" u="none" dirty="0" smtClean="0">
                <a:solidFill>
                  <a:srgbClr val="FF0000"/>
                </a:solidFill>
              </a:rPr>
              <a:t>Role</a:t>
            </a:r>
            <a:endParaRPr lang="en-US" sz="13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03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225" y="958215"/>
            <a:ext cx="6057900" cy="5281661"/>
          </a:xfrm>
          <a:prstGeom prst="rect">
            <a:avLst/>
          </a:prstGeom>
        </p:spPr>
      </p:pic>
      <p:sp>
        <p:nvSpPr>
          <p:cNvPr id="2566150" name="Rectangle 6"/>
          <p:cNvSpPr>
            <a:spLocks noChangeArrowheads="1"/>
          </p:cNvSpPr>
          <p:nvPr/>
        </p:nvSpPr>
        <p:spPr bwMode="auto">
          <a:xfrm>
            <a:off x="-9527" y="1079500"/>
            <a:ext cx="4486277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indent="-2286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u="none" dirty="0" smtClean="0"/>
              <a:t>Connection-oriented networked </a:t>
            </a:r>
            <a:br>
              <a:rPr lang="en-US" sz="2000" u="none" dirty="0" smtClean="0"/>
            </a:br>
            <a:r>
              <a:rPr lang="en-US" sz="2000" u="none" dirty="0" smtClean="0"/>
              <a:t>apps often play stylized roles:</a:t>
            </a:r>
          </a:p>
          <a:p>
            <a:pPr marL="457200" indent="-2286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b="1" u="none" dirty="0" smtClean="0">
                <a:solidFill>
                  <a:schemeClr val="bg1">
                    <a:lumMod val="75000"/>
                  </a:schemeClr>
                </a:solidFill>
              </a:rPr>
              <a:t>Connection </a:t>
            </a:r>
            <a:r>
              <a:rPr lang="en-US" sz="2000" b="1" u="none" dirty="0">
                <a:solidFill>
                  <a:schemeClr val="bg1">
                    <a:lumMod val="75000"/>
                  </a:schemeClr>
                </a:solidFill>
              </a:rPr>
              <a:t>role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determines how an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app establishes connections</a:t>
            </a:r>
            <a:endParaRPr lang="en-US" sz="2000" u="none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2286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b="1" u="none" dirty="0" smtClean="0"/>
              <a:t>Communication </a:t>
            </a:r>
            <a:r>
              <a:rPr lang="en-US" sz="2000" b="1" u="none" dirty="0"/>
              <a:t>role </a:t>
            </a:r>
            <a:r>
              <a:rPr lang="en-US" sz="2000" u="none" dirty="0"/>
              <a:t>determines whether an </a:t>
            </a:r>
            <a:r>
              <a:rPr lang="en-US" sz="2000" u="none" dirty="0" smtClean="0"/>
              <a:t>app plays </a:t>
            </a:r>
            <a:r>
              <a:rPr lang="en-US" sz="2000" u="none" dirty="0"/>
              <a:t>the role of </a:t>
            </a:r>
            <a:r>
              <a:rPr lang="en-US" sz="2000" u="none" dirty="0" smtClean="0"/>
              <a:t/>
            </a:r>
            <a:br>
              <a:rPr lang="en-US" sz="2000" u="none" dirty="0" smtClean="0"/>
            </a:br>
            <a:r>
              <a:rPr lang="en-US" sz="2000" u="none" dirty="0" smtClean="0"/>
              <a:t>a client, a </a:t>
            </a:r>
            <a:r>
              <a:rPr lang="en-US" sz="2000" u="none" dirty="0"/>
              <a:t>server, or </a:t>
            </a:r>
            <a:r>
              <a:rPr lang="en-US" sz="2000" u="none" dirty="0" smtClean="0"/>
              <a:t>both</a:t>
            </a:r>
            <a:endParaRPr lang="en-US" sz="2000" u="none" dirty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-200022" y="533400"/>
            <a:ext cx="9572622" cy="381000"/>
          </a:xfrm>
        </p:spPr>
        <p:txBody>
          <a:bodyPr/>
          <a:lstStyle/>
          <a:p>
            <a:r>
              <a:rPr lang="en-US" sz="3100" dirty="0" smtClean="0"/>
              <a:t>Motivation for ACE Acceptor-Connector Framework</a:t>
            </a:r>
            <a:endParaRPr lang="en-US" sz="3100" dirty="0"/>
          </a:p>
        </p:txBody>
      </p:sp>
      <p:sp>
        <p:nvSpPr>
          <p:cNvPr id="2" name="Rectangle 1"/>
          <p:cNvSpPr/>
          <p:nvPr/>
        </p:nvSpPr>
        <p:spPr bwMode="auto">
          <a:xfrm>
            <a:off x="4673600" y="958215"/>
            <a:ext cx="1117600" cy="26289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835900" y="2686676"/>
            <a:ext cx="1117600" cy="26289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515100" y="2504918"/>
            <a:ext cx="1879600" cy="22924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87021" y="974893"/>
            <a:ext cx="1503938" cy="246221"/>
          </a:xfrm>
          <a:prstGeom prst="rect">
            <a:avLst/>
          </a:prstGeom>
          <a:solidFill>
            <a:schemeClr val="bg1"/>
          </a:solidFill>
        </p:spPr>
        <p:txBody>
          <a:bodyPr wrap="none" bIns="0">
            <a:spAutoFit/>
          </a:bodyPr>
          <a:lstStyle/>
          <a:p>
            <a:r>
              <a:rPr lang="en-US" sz="1300" b="1" i="1" u="none" dirty="0" smtClean="0"/>
              <a:t>Connection</a:t>
            </a:r>
            <a:r>
              <a:rPr lang="en-US" sz="1000" b="1" i="1" u="none" dirty="0" smtClean="0"/>
              <a:t> </a:t>
            </a:r>
            <a:r>
              <a:rPr lang="en-US" sz="1300" b="1" i="1" u="none" dirty="0" smtClean="0"/>
              <a:t>Role</a:t>
            </a:r>
            <a:endParaRPr lang="en-US" sz="1300" b="1" i="1" dirty="0"/>
          </a:p>
        </p:txBody>
      </p:sp>
      <p:sp>
        <p:nvSpPr>
          <p:cNvPr id="9" name="Rectangle 8"/>
          <p:cNvSpPr/>
          <p:nvPr/>
        </p:nvSpPr>
        <p:spPr>
          <a:xfrm>
            <a:off x="7617165" y="2721463"/>
            <a:ext cx="1503938" cy="246221"/>
          </a:xfrm>
          <a:prstGeom prst="rect">
            <a:avLst/>
          </a:prstGeom>
          <a:solidFill>
            <a:schemeClr val="bg1"/>
          </a:solidFill>
        </p:spPr>
        <p:txBody>
          <a:bodyPr wrap="none" bIns="0">
            <a:spAutoFit/>
          </a:bodyPr>
          <a:lstStyle/>
          <a:p>
            <a:r>
              <a:rPr lang="en-US" sz="1300" b="1" i="1" u="none" dirty="0" smtClean="0"/>
              <a:t>Connection</a:t>
            </a:r>
            <a:r>
              <a:rPr lang="en-US" sz="1000" b="1" i="1" u="none" dirty="0" smtClean="0"/>
              <a:t> </a:t>
            </a:r>
            <a:r>
              <a:rPr lang="en-US" sz="1300" b="1" i="1" u="none" dirty="0" smtClean="0"/>
              <a:t>Role</a:t>
            </a:r>
            <a:endParaRPr lang="en-US" sz="1300" b="1" i="1" dirty="0"/>
          </a:p>
        </p:txBody>
      </p:sp>
      <p:sp>
        <p:nvSpPr>
          <p:cNvPr id="10" name="Rectangle 9"/>
          <p:cNvSpPr/>
          <p:nvPr/>
        </p:nvSpPr>
        <p:spPr>
          <a:xfrm>
            <a:off x="6515610" y="2504918"/>
            <a:ext cx="2171190" cy="292388"/>
          </a:xfrm>
          <a:prstGeom prst="rect">
            <a:avLst/>
          </a:prstGeom>
          <a:solidFill>
            <a:schemeClr val="bg1"/>
          </a:solidFill>
        </p:spPr>
        <p:txBody>
          <a:bodyPr wrap="square" lIns="0">
            <a:spAutoFit/>
          </a:bodyPr>
          <a:lstStyle/>
          <a:p>
            <a:r>
              <a:rPr lang="en-US" sz="1300" b="1" i="1" u="none" dirty="0" smtClean="0">
                <a:solidFill>
                  <a:srgbClr val="FF0000"/>
                </a:solidFill>
              </a:rPr>
              <a:t>Communication Role</a:t>
            </a:r>
            <a:endParaRPr lang="en-US" sz="13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71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225" y="958215"/>
            <a:ext cx="6057900" cy="5281661"/>
          </a:xfrm>
          <a:prstGeom prst="rect">
            <a:avLst/>
          </a:prstGeom>
        </p:spPr>
      </p:pic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-200022" y="533400"/>
            <a:ext cx="9572622" cy="381000"/>
          </a:xfrm>
        </p:spPr>
        <p:txBody>
          <a:bodyPr/>
          <a:lstStyle/>
          <a:p>
            <a:r>
              <a:rPr lang="en-US" sz="3100" dirty="0" smtClean="0"/>
              <a:t>Motivation for ACE Acceptor-Connector Framework</a:t>
            </a:r>
            <a:endParaRPr lang="en-US" sz="3100" dirty="0"/>
          </a:p>
        </p:txBody>
      </p:sp>
      <p:sp>
        <p:nvSpPr>
          <p:cNvPr id="2566150" name="Rectangle 6"/>
          <p:cNvSpPr>
            <a:spLocks noChangeArrowheads="1"/>
          </p:cNvSpPr>
          <p:nvPr/>
        </p:nvSpPr>
        <p:spPr bwMode="auto">
          <a:xfrm>
            <a:off x="-9528" y="1079500"/>
            <a:ext cx="4886327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indent="-2286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Connection-oriented networked 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apps often play stylized roles:</a:t>
            </a:r>
          </a:p>
          <a:p>
            <a:pPr marL="457200" indent="-2286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b="1" u="none" dirty="0" smtClean="0">
                <a:solidFill>
                  <a:schemeClr val="bg1">
                    <a:lumMod val="75000"/>
                  </a:schemeClr>
                </a:solidFill>
              </a:rPr>
              <a:t>Connection </a:t>
            </a:r>
            <a:r>
              <a:rPr lang="en-US" sz="2000" b="1" u="none" dirty="0">
                <a:solidFill>
                  <a:schemeClr val="bg1">
                    <a:lumMod val="75000"/>
                  </a:schemeClr>
                </a:solidFill>
              </a:rPr>
              <a:t>role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determines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how 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an app establishes connections</a:t>
            </a:r>
            <a:endParaRPr lang="en-US" sz="2000" u="none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2286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b="1" u="none" dirty="0" smtClean="0">
                <a:solidFill>
                  <a:schemeClr val="bg1">
                    <a:lumMod val="75000"/>
                  </a:schemeClr>
                </a:solidFill>
              </a:rPr>
              <a:t>Communication </a:t>
            </a:r>
            <a:r>
              <a:rPr lang="en-US" sz="2000" b="1" u="none" dirty="0">
                <a:solidFill>
                  <a:schemeClr val="bg1">
                    <a:lumMod val="75000"/>
                  </a:schemeClr>
                </a:solidFill>
              </a:rPr>
              <a:t>role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determines whether an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app plays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the role of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a client, a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server, or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both</a:t>
            </a:r>
            <a:endParaRPr lang="en-US" sz="2000" u="none" dirty="0">
              <a:solidFill>
                <a:schemeClr val="bg1">
                  <a:lumMod val="75000"/>
                </a:schemeClr>
              </a:solidFill>
            </a:endParaRPr>
          </a:p>
          <a:p>
            <a:pPr marL="228600" indent="-2286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u="none" dirty="0" smtClean="0"/>
              <a:t>Connection-oriented networked </a:t>
            </a:r>
            <a:br>
              <a:rPr lang="en-US" sz="2000" u="none" dirty="0" smtClean="0"/>
            </a:br>
            <a:r>
              <a:rPr lang="en-US" sz="2000" u="none" dirty="0" smtClean="0"/>
              <a:t>apps typified </a:t>
            </a:r>
            <a:r>
              <a:rPr lang="en-US" sz="2000" u="none" dirty="0"/>
              <a:t>by </a:t>
            </a:r>
            <a:r>
              <a:rPr lang="en-US" sz="2000" u="none" dirty="0" smtClean="0"/>
              <a:t>asymmetric </a:t>
            </a:r>
            <a:br>
              <a:rPr lang="en-US" sz="2000" u="none" dirty="0" smtClean="0"/>
            </a:br>
            <a:r>
              <a:rPr lang="en-US" sz="2000" u="none" dirty="0" smtClean="0"/>
              <a:t>connection roles:</a:t>
            </a:r>
          </a:p>
          <a:p>
            <a:pPr marL="457200" indent="-2286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u="none" dirty="0" smtClean="0"/>
              <a:t>Servers </a:t>
            </a:r>
            <a:r>
              <a:rPr lang="en-US" sz="2000" u="none" dirty="0"/>
              <a:t>often </a:t>
            </a:r>
            <a:r>
              <a:rPr lang="en-US" sz="2000" i="1" u="none" dirty="0" smtClean="0"/>
              <a:t>passively</a:t>
            </a:r>
            <a:r>
              <a:rPr lang="en-US" sz="2000" u="none" dirty="0" smtClean="0"/>
              <a:t> accept </a:t>
            </a:r>
            <a:r>
              <a:rPr lang="en-US" sz="2000" u="none" dirty="0"/>
              <a:t>connections </a:t>
            </a:r>
            <a:r>
              <a:rPr lang="en-US" sz="2000" u="none" dirty="0" smtClean="0"/>
              <a:t>at a listening port</a:t>
            </a:r>
          </a:p>
        </p:txBody>
      </p:sp>
      <p:sp>
        <p:nvSpPr>
          <p:cNvPr id="3" name="Rounded Rectangle 2"/>
          <p:cNvSpPr/>
          <p:nvPr/>
        </p:nvSpPr>
        <p:spPr bwMode="auto">
          <a:xfrm>
            <a:off x="7639050" y="2771776"/>
            <a:ext cx="1422844" cy="854576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19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61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 bwMode="auto">
          <a:xfrm>
            <a:off x="-1" y="6353174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437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128571"/>
              </p:ext>
            </p:extLst>
          </p:nvPr>
        </p:nvGraphicFramePr>
        <p:xfrm>
          <a:off x="12700" y="981075"/>
          <a:ext cx="9118600" cy="2103120"/>
        </p:xfrm>
        <a:graphic>
          <a:graphicData uri="http://schemas.openxmlformats.org/drawingml/2006/table">
            <a:tbl>
              <a:tblPr/>
              <a:tblGrid>
                <a:gridCol w="2587625"/>
                <a:gridCol w="3552825"/>
                <a:gridCol w="2978150"/>
              </a:tblGrid>
              <a:tr h="1968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585913"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Web servers must </a:t>
                      </a:r>
                      <a:r>
                        <a:rPr kumimoji="0" lang="en-US" sz="1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demux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&amp; process multiple types of indication events arriving from clients simultaneously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Developers often tightly couple event </a:t>
                      </a:r>
                      <a:r>
                        <a:rPr kumimoji="0" lang="en-US" sz="1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demuxing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&amp; connection code with app protocol processing code, which impedes understanding, reuse, &amp; optimization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  <a:defRPr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Apply </a:t>
                      </a:r>
                      <a:r>
                        <a:rPr kumimoji="0" lang="en-US" sz="18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Reactor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pattern &amp; </a:t>
                      </a:r>
                      <a:r>
                        <a:rPr kumimoji="0" lang="en-US" sz="1800" b="1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Acceptor-Connector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pattern to separate the generic event </a:t>
                      </a:r>
                      <a:r>
                        <a:rPr kumimoji="0" lang="en-US" sz="1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demuxing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&amp; connection code from the JAWS protocol code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Rectangle 5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43485" y="3117053"/>
            <a:ext cx="163421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US" sz="2000" b="1" u="none" dirty="0"/>
              <a:t>Structure</a:t>
            </a:r>
            <a:endParaRPr lang="en-US" sz="2800" b="1" u="none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805613" y="2761984"/>
            <a:ext cx="19050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8405813" y="2761984"/>
            <a:ext cx="19050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3775076" y="2723884"/>
            <a:ext cx="19050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14" name="Rectangle 17"/>
          <p:cNvSpPr>
            <a:spLocks noChangeArrowheads="1"/>
          </p:cNvSpPr>
          <p:nvPr/>
        </p:nvSpPr>
        <p:spPr bwMode="auto">
          <a:xfrm>
            <a:off x="9670110" y="4517128"/>
            <a:ext cx="17463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u="none"/>
          </a:p>
        </p:txBody>
      </p:sp>
      <p:sp>
        <p:nvSpPr>
          <p:cNvPr id="44" name="Rectangle 43"/>
          <p:cNvSpPr/>
          <p:nvPr/>
        </p:nvSpPr>
        <p:spPr>
          <a:xfrm>
            <a:off x="158787" y="3954389"/>
            <a:ext cx="2422487" cy="2460674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i="1" u="none" dirty="0" smtClean="0"/>
              <a:t>Acceptor-Connector </a:t>
            </a:r>
            <a:r>
              <a:rPr lang="en-US" u="none" dirty="0" smtClean="0"/>
              <a:t>decouples the connection </a:t>
            </a:r>
            <a:r>
              <a:rPr lang="en-US" u="none" dirty="0"/>
              <a:t>&amp; initialization of </a:t>
            </a:r>
            <a:r>
              <a:rPr lang="en-US" u="none" dirty="0" smtClean="0"/>
              <a:t>peer </a:t>
            </a:r>
            <a:r>
              <a:rPr lang="en-US" u="none" dirty="0"/>
              <a:t>services </a:t>
            </a:r>
            <a:r>
              <a:rPr lang="en-US" u="none" dirty="0" smtClean="0"/>
              <a:t>from the processing </a:t>
            </a:r>
            <a:r>
              <a:rPr lang="en-US" u="none" dirty="0"/>
              <a:t>performed by the peer services after being connected &amp; initialized</a:t>
            </a:r>
          </a:p>
        </p:txBody>
      </p:sp>
      <p:sp>
        <p:nvSpPr>
          <p:cNvPr id="49" name="Rectangle 3"/>
          <p:cNvSpPr>
            <a:spLocks noGrp="1" noChangeArrowheads="1"/>
          </p:cNvSpPr>
          <p:nvPr>
            <p:ph type="title"/>
          </p:nvPr>
        </p:nvSpPr>
        <p:spPr>
          <a:xfrm>
            <a:off x="-257176" y="257175"/>
            <a:ext cx="9648826" cy="914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sz="3200" dirty="0" smtClean="0"/>
              <a:t>Simplifying Event Handling Concerns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842" y="3117053"/>
            <a:ext cx="6449959" cy="3740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543550" y="3309931"/>
            <a:ext cx="81915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u="none" dirty="0" smtClean="0"/>
              <a:t>Reactor</a:t>
            </a:r>
            <a:endParaRPr lang="en-US" sz="1200" b="1" u="none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2781299" y="3117053"/>
            <a:ext cx="6333501" cy="1439069"/>
          </a:xfrm>
          <a:prstGeom prst="rect">
            <a:avLst/>
          </a:prstGeom>
          <a:solidFill>
            <a:srgbClr val="D9F6FF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 flipV="1">
            <a:off x="5928546" y="5600700"/>
            <a:ext cx="0" cy="17145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996269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225" y="958215"/>
            <a:ext cx="6057900" cy="52816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-1" y="6391274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-200022" y="533400"/>
            <a:ext cx="9572622" cy="381000"/>
          </a:xfrm>
        </p:spPr>
        <p:txBody>
          <a:bodyPr/>
          <a:lstStyle/>
          <a:p>
            <a:r>
              <a:rPr lang="en-US" sz="3100" dirty="0" smtClean="0"/>
              <a:t>Motivation for ACE Acceptor-Connector Framework</a:t>
            </a:r>
            <a:endParaRPr lang="en-US" sz="3100" dirty="0"/>
          </a:p>
        </p:txBody>
      </p:sp>
      <p:sp>
        <p:nvSpPr>
          <p:cNvPr id="2566150" name="Rectangle 6"/>
          <p:cNvSpPr>
            <a:spLocks noChangeArrowheads="1"/>
          </p:cNvSpPr>
          <p:nvPr/>
        </p:nvSpPr>
        <p:spPr bwMode="auto">
          <a:xfrm>
            <a:off x="-9528" y="1079500"/>
            <a:ext cx="4886327" cy="5093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indent="-2286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Connection-oriented networked 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apps often play stylized roles:</a:t>
            </a:r>
          </a:p>
          <a:p>
            <a:pPr marL="457200" indent="-2286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b="1" u="none" dirty="0" smtClean="0">
                <a:solidFill>
                  <a:schemeClr val="bg1">
                    <a:lumMod val="75000"/>
                  </a:schemeClr>
                </a:solidFill>
              </a:rPr>
              <a:t>Connection </a:t>
            </a:r>
            <a:r>
              <a:rPr lang="en-US" sz="2000" b="1" u="none" dirty="0">
                <a:solidFill>
                  <a:schemeClr val="bg1">
                    <a:lumMod val="75000"/>
                  </a:schemeClr>
                </a:solidFill>
              </a:rPr>
              <a:t>role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determines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how 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an app establishes connections</a:t>
            </a:r>
            <a:endParaRPr lang="en-US" sz="2000" u="none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2286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b="1" u="none" dirty="0" smtClean="0">
                <a:solidFill>
                  <a:schemeClr val="bg1">
                    <a:lumMod val="75000"/>
                  </a:schemeClr>
                </a:solidFill>
              </a:rPr>
              <a:t>Communication </a:t>
            </a:r>
            <a:r>
              <a:rPr lang="en-US" sz="2000" b="1" u="none" dirty="0">
                <a:solidFill>
                  <a:schemeClr val="bg1">
                    <a:lumMod val="75000"/>
                  </a:schemeClr>
                </a:solidFill>
              </a:rPr>
              <a:t>role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determines whether an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app plays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the role of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a client, a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server, or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both</a:t>
            </a:r>
            <a:endParaRPr lang="en-US" sz="2000" u="none" dirty="0">
              <a:solidFill>
                <a:schemeClr val="bg1">
                  <a:lumMod val="75000"/>
                </a:schemeClr>
              </a:solidFill>
            </a:endParaRPr>
          </a:p>
          <a:p>
            <a:pPr marL="228600" indent="-2286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u="none" dirty="0" smtClean="0"/>
              <a:t>Connection-oriented networked </a:t>
            </a:r>
            <a:br>
              <a:rPr lang="en-US" sz="2000" u="none" dirty="0" smtClean="0"/>
            </a:br>
            <a:r>
              <a:rPr lang="en-US" sz="2000" u="none" dirty="0" smtClean="0"/>
              <a:t>apps typified </a:t>
            </a:r>
            <a:r>
              <a:rPr lang="en-US" sz="2000" u="none" dirty="0"/>
              <a:t>by </a:t>
            </a:r>
            <a:r>
              <a:rPr lang="en-US" sz="2000" u="none" dirty="0" smtClean="0"/>
              <a:t>asymmetric </a:t>
            </a:r>
            <a:br>
              <a:rPr lang="en-US" sz="2000" u="none" dirty="0" smtClean="0"/>
            </a:br>
            <a:r>
              <a:rPr lang="en-US" sz="2000" u="none" dirty="0" smtClean="0"/>
              <a:t>connection roles:</a:t>
            </a:r>
          </a:p>
          <a:p>
            <a:pPr marL="457200" indent="-2286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Servers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often </a:t>
            </a:r>
            <a: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</a:rPr>
              <a:t>passively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 accept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connections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at a listening port</a:t>
            </a:r>
          </a:p>
          <a:p>
            <a:pPr marL="457200" indent="-2286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u="none" dirty="0" smtClean="0"/>
              <a:t>Clients </a:t>
            </a:r>
            <a:r>
              <a:rPr lang="en-US" sz="2000" u="none" dirty="0"/>
              <a:t>often </a:t>
            </a:r>
            <a:r>
              <a:rPr lang="en-US" sz="2000" i="1" u="none" dirty="0"/>
              <a:t>actively</a:t>
            </a:r>
            <a:r>
              <a:rPr lang="en-US" sz="2000" u="none" dirty="0"/>
              <a:t> </a:t>
            </a:r>
            <a:r>
              <a:rPr lang="en-US" sz="2000" u="none" dirty="0" smtClean="0"/>
              <a:t>initiate </a:t>
            </a:r>
            <a:r>
              <a:rPr lang="en-US" sz="2000" u="none" dirty="0"/>
              <a:t>connections </a:t>
            </a:r>
            <a:r>
              <a:rPr lang="en-US" sz="2000" u="none" dirty="0" smtClean="0"/>
              <a:t>by </a:t>
            </a:r>
            <a:r>
              <a:rPr lang="en-US" sz="2000" u="none" dirty="0"/>
              <a:t>connecting to a server’s listening port</a:t>
            </a:r>
            <a:endParaRPr lang="en-US" sz="2000" u="none" dirty="0" smtClean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219075" y="6415056"/>
            <a:ext cx="8763000" cy="40011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Factoring out these roles into a framework can enhance reuse &amp; robustness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4476751" y="1004663"/>
            <a:ext cx="1514474" cy="854576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303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 bwMode="auto">
          <a:xfrm>
            <a:off x="-1" y="6353174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6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7625" y="533400"/>
            <a:ext cx="8991600" cy="381000"/>
          </a:xfrm>
        </p:spPr>
        <p:txBody>
          <a:bodyPr/>
          <a:lstStyle/>
          <a:p>
            <a:r>
              <a:rPr lang="en-US" dirty="0" smtClean="0"/>
              <a:t>Overview of ACE Acceptor-Connector Framework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-2" y="1067813"/>
            <a:ext cx="914400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000" u="none" dirty="0" smtClean="0"/>
              <a:t>The classes in this framework decouple connection &amp; initialization </a:t>
            </a:r>
            <a:r>
              <a:rPr lang="en-US" sz="2000" u="none" dirty="0"/>
              <a:t>of cooperating peer services in a networked </a:t>
            </a:r>
            <a:r>
              <a:rPr lang="en-US" sz="2000" u="none" dirty="0" smtClean="0"/>
              <a:t>app from processing </a:t>
            </a:r>
            <a:r>
              <a:rPr lang="en-US" sz="2000" u="none" dirty="0"/>
              <a:t>they perform after being connected </a:t>
            </a:r>
            <a:r>
              <a:rPr lang="en-US" sz="2000" u="none" dirty="0" smtClean="0"/>
              <a:t>&amp; initialized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64" y="2197098"/>
            <a:ext cx="9345264" cy="2978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108"/>
          <p:cNvGrpSpPr>
            <a:grpSpLocks noChangeAspect="1"/>
          </p:cNvGrpSpPr>
          <p:nvPr/>
        </p:nvGrpSpPr>
        <p:grpSpPr bwMode="auto">
          <a:xfrm>
            <a:off x="6002152" y="5786646"/>
            <a:ext cx="2128774" cy="1038170"/>
            <a:chOff x="1220" y="2991"/>
            <a:chExt cx="1298" cy="630"/>
          </a:xfrm>
        </p:grpSpPr>
        <p:sp>
          <p:nvSpPr>
            <p:cNvPr id="11" name="Rectangle 109"/>
            <p:cNvSpPr>
              <a:spLocks noChangeAspect="1" noChangeArrowheads="1"/>
            </p:cNvSpPr>
            <p:nvPr/>
          </p:nvSpPr>
          <p:spPr bwMode="auto">
            <a:xfrm>
              <a:off x="1220" y="2991"/>
              <a:ext cx="1298" cy="6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pic>
          <p:nvPicPr>
            <p:cNvPr id="12" name="Picture 110" descr="TAO1"/>
            <p:cNvPicPr preferRelativeResize="0"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53" y="3051"/>
              <a:ext cx="1255" cy="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" name="AutoShape 10"/>
          <p:cNvSpPr>
            <a:spLocks noChangeArrowheads="1"/>
          </p:cNvSpPr>
          <p:nvPr/>
        </p:nvSpPr>
        <p:spPr bwMode="auto">
          <a:xfrm rot="16410783" flipH="1">
            <a:off x="5557968" y="5445559"/>
            <a:ext cx="658355" cy="1079428"/>
          </a:xfrm>
          <a:prstGeom prst="flowChartMerge">
            <a:avLst/>
          </a:prstGeom>
          <a:gradFill rotWithShape="1">
            <a:gsLst>
              <a:gs pos="0">
                <a:srgbClr val="EAEAEA"/>
              </a:gs>
              <a:gs pos="100000">
                <a:srgbClr val="6C6C6C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5467170" y="3245258"/>
            <a:ext cx="978846" cy="458677"/>
          </a:xfrm>
          <a:prstGeom prst="rect">
            <a:avLst/>
          </a:prstGeom>
          <a:solidFill>
            <a:srgbClr val="FF7C8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232491" y="3344178"/>
            <a:ext cx="636713" cy="26370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latin typeface="Arial" pitchFamily="34" charset="0"/>
                <a:cs typeface="Arial" pitchFamily="34" charset="0"/>
              </a:rPr>
              <a:t>accept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2700000" y="3231909"/>
            <a:ext cx="918723" cy="458677"/>
          </a:xfrm>
          <a:prstGeom prst="rect">
            <a:avLst/>
          </a:prstGeom>
          <a:solidFill>
            <a:srgbClr val="FF7C8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484273" y="3340946"/>
            <a:ext cx="721672" cy="26370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200" dirty="0" smtClean="0">
                <a:latin typeface="Arial" pitchFamily="34" charset="0"/>
                <a:cs typeface="Arial" pitchFamily="34" charset="0"/>
              </a:rPr>
              <a:t>connect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62" y="5504928"/>
            <a:ext cx="4717049" cy="1324497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 bwMode="auto">
          <a:xfrm flipV="1">
            <a:off x="3757826" y="4490441"/>
            <a:ext cx="1132234" cy="1872899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97166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274" y="2873375"/>
            <a:ext cx="6407150" cy="33464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-1" y="6381749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6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7625" y="533400"/>
            <a:ext cx="8991600" cy="381000"/>
          </a:xfrm>
        </p:spPr>
        <p:txBody>
          <a:bodyPr/>
          <a:lstStyle/>
          <a:p>
            <a:r>
              <a:rPr lang="en-US" dirty="0" smtClean="0"/>
              <a:t>Overview of ACE Acceptor-Connector Framework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95275" y="6415056"/>
            <a:ext cx="8334375" cy="40011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Classes are designed in accordance with the </a:t>
            </a:r>
            <a:r>
              <a:rPr lang="en-US" sz="2000" i="1" u="none" dirty="0" smtClean="0">
                <a:solidFill>
                  <a:srgbClr val="000000"/>
                </a:solidFill>
                <a:latin typeface="+mj-lt"/>
              </a:rPr>
              <a:t>Acceptor-Connector 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pattern</a:t>
            </a:r>
          </a:p>
        </p:txBody>
      </p:sp>
      <p:sp>
        <p:nvSpPr>
          <p:cNvPr id="2" name="Rectangle 1"/>
          <p:cNvSpPr/>
          <p:nvPr/>
        </p:nvSpPr>
        <p:spPr>
          <a:xfrm>
            <a:off x="-2" y="1067813"/>
            <a:ext cx="9144001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The classes in this framework decouple connection &amp; initialization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of cooperating peer services in a networked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app from processing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they perform after being connected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&amp; initialized</a:t>
            </a:r>
          </a:p>
          <a:p>
            <a:pPr marL="233363" indent="-233363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sz="2000" u="none" dirty="0" smtClean="0"/>
              <a:t>Apps subclass from </a:t>
            </a:r>
            <a:r>
              <a:rPr lang="en-US" sz="2000" b="1" u="none" dirty="0" err="1" smtClean="0">
                <a:latin typeface="Courier New" pitchFamily="49" charset="0"/>
                <a:cs typeface="Courier New" pitchFamily="49" charset="0"/>
              </a:rPr>
              <a:t>ACE_Svc_Handler</a:t>
            </a:r>
            <a:r>
              <a:rPr lang="en-US" sz="2000" u="none" dirty="0" smtClean="0"/>
              <a:t> &amp; override its hook methods to process events via various activation models</a:t>
            </a:r>
          </a:p>
          <a:p>
            <a:pPr marL="452438" indent="-233363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sz="2000" u="none" dirty="0" smtClean="0"/>
              <a:t>e.g., reactive &amp; </a:t>
            </a:r>
            <a:br>
              <a:rPr lang="en-US" sz="2000" u="none" dirty="0" smtClean="0"/>
            </a:br>
            <a:r>
              <a:rPr lang="en-US" sz="2000" u="none" dirty="0" smtClean="0"/>
              <a:t>multi-threading/</a:t>
            </a:r>
            <a:br>
              <a:rPr lang="en-US" sz="2000" u="none" dirty="0" smtClean="0"/>
            </a:br>
            <a:r>
              <a:rPr lang="en-US" sz="2000" u="none" dirty="0" smtClean="0"/>
              <a:t>multi-processing</a:t>
            </a:r>
            <a:endParaRPr lang="en-US" sz="2000" u="none" dirty="0"/>
          </a:p>
        </p:txBody>
      </p:sp>
    </p:spTree>
    <p:extLst>
      <p:ext uri="{BB962C8B-B14F-4D97-AF65-F5344CB8AC3E}">
        <p14:creationId xmlns:p14="http://schemas.microsoft.com/office/powerpoint/2010/main" val="357808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7625" y="533400"/>
            <a:ext cx="8991600" cy="381000"/>
          </a:xfrm>
        </p:spPr>
        <p:txBody>
          <a:bodyPr/>
          <a:lstStyle/>
          <a:p>
            <a:r>
              <a:rPr lang="en-US" dirty="0" smtClean="0"/>
              <a:t>Overview of ACE Acceptor-Connector Framework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-2" y="1067813"/>
            <a:ext cx="9144001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The classes in this framework decouple connection &amp; initialization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of cooperating peer services in a networked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app from processing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they perform after being connected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&amp; initialized</a:t>
            </a:r>
          </a:p>
          <a:p>
            <a:pPr marL="228600" indent="-228600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Apps subclass from </a:t>
            </a:r>
            <a:r>
              <a:rPr lang="en-US" sz="2000" b="1" u="none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ACE_Svc_Handler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 &amp; override its hook methods to process events via various activation models</a:t>
            </a:r>
          </a:p>
          <a:p>
            <a:pPr marL="228600" indent="-228600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000" u="none" dirty="0" smtClean="0"/>
              <a:t>Key classes in the ACE </a:t>
            </a:r>
            <a:r>
              <a:rPr lang="en-US" sz="2000" i="1" u="none" dirty="0" smtClean="0"/>
              <a:t>Acceptor-Connector</a:t>
            </a:r>
            <a:r>
              <a:rPr lang="en-US" sz="2000" u="none" dirty="0" smtClean="0"/>
              <a:t> framework include: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86211"/>
              </p:ext>
            </p:extLst>
          </p:nvPr>
        </p:nvGraphicFramePr>
        <p:xfrm>
          <a:off x="10318" y="3253739"/>
          <a:ext cx="9144000" cy="282638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80482"/>
                <a:gridCol w="6563518"/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dirty="0" smtClean="0"/>
                        <a:t>ACE Class</a:t>
                      </a:r>
                      <a:endParaRPr lang="en-US" dirty="0"/>
                    </a:p>
                  </a:txBody>
                  <a:tcP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>
                    <a:solidFill>
                      <a:srgbClr val="336699"/>
                    </a:solidFill>
                  </a:tcPr>
                </a:tc>
              </a:tr>
              <a:tr h="636938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ACE_Svc_Handler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Represents the local end of a connected service &amp; contains an IPC endpoint used to communicate with a connected peer</a:t>
                      </a:r>
                      <a:endParaRPr lang="en-US" sz="1600" dirty="0"/>
                    </a:p>
                  </a:txBody>
                  <a:tcPr/>
                </a:tc>
              </a:tr>
              <a:tr h="636938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ACE_Acceptor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 factory waits passively to accept a connection and then initializes an 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ACE Svc Handler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 response to an active connection request from a peer</a:t>
                      </a:r>
                      <a:endParaRPr lang="en-US" sz="1600" dirty="0"/>
                    </a:p>
                  </a:txBody>
                  <a:tcPr/>
                </a:tc>
              </a:tr>
              <a:tr h="636938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b="1" dirty="0" err="1" smtClean="0">
                          <a:latin typeface="Courier New" pitchFamily="49" charset="0"/>
                          <a:cs typeface="Courier New" pitchFamily="49" charset="0"/>
                        </a:rPr>
                        <a:t>ACE_Connector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 factory actively connects to a peer acceptor and then initializes an </a:t>
                      </a: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ACE_Svc_Handler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to communicate with its connected peer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 bwMode="auto">
          <a:xfrm>
            <a:off x="-1" y="3619500"/>
            <a:ext cx="9131299" cy="596900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35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7625" y="533400"/>
            <a:ext cx="8991600" cy="381000"/>
          </a:xfrm>
        </p:spPr>
        <p:txBody>
          <a:bodyPr/>
          <a:lstStyle/>
          <a:p>
            <a:r>
              <a:rPr lang="en-US" dirty="0" smtClean="0"/>
              <a:t>Overview of ACE Acceptor-Connector Framework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-2" y="1067813"/>
            <a:ext cx="9144001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The classes in this framework decouple connection &amp; initialization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of cooperating peer services in a networked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app from processing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they perform after being connected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&amp; initialized</a:t>
            </a:r>
          </a:p>
          <a:p>
            <a:pPr marL="228600" indent="-228600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Apps subclass from </a:t>
            </a:r>
            <a:r>
              <a:rPr lang="en-US" sz="2000" b="1" u="none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ACE_Svc_Handler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 &amp; override its hook methods to process events via various activation models</a:t>
            </a:r>
          </a:p>
          <a:p>
            <a:pPr marL="228600" indent="-228600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000" u="none" dirty="0" smtClean="0"/>
              <a:t>Key classes in the ACE </a:t>
            </a:r>
            <a:r>
              <a:rPr lang="en-US" sz="2000" i="1" u="none" dirty="0" smtClean="0"/>
              <a:t>Acceptor-Connector</a:t>
            </a:r>
            <a:r>
              <a:rPr lang="en-US" sz="2000" u="none" dirty="0" smtClean="0"/>
              <a:t> framework include: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215166"/>
              </p:ext>
            </p:extLst>
          </p:nvPr>
        </p:nvGraphicFramePr>
        <p:xfrm>
          <a:off x="10318" y="3253739"/>
          <a:ext cx="9144000" cy="282638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80482"/>
                <a:gridCol w="6563518"/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dirty="0" smtClean="0"/>
                        <a:t>ACE Class</a:t>
                      </a:r>
                      <a:endParaRPr lang="en-US" dirty="0"/>
                    </a:p>
                  </a:txBody>
                  <a:tcP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>
                    <a:solidFill>
                      <a:srgbClr val="336699"/>
                    </a:solidFill>
                  </a:tcPr>
                </a:tc>
              </a:tr>
              <a:tr h="636938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ACE_Svc_Handler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Represents the local end of a connected service &amp; contains an IPC endpoint used to communicate with a connected peer</a:t>
                      </a:r>
                      <a:endParaRPr lang="en-US" sz="1600" dirty="0"/>
                    </a:p>
                  </a:txBody>
                  <a:tcPr/>
                </a:tc>
              </a:tr>
              <a:tr h="636938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ACE_Acceptor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 factory waits passively to accept a connection and then initializes an 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ACE Svc Handler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 response to an active connection request from a peer</a:t>
                      </a:r>
                      <a:endParaRPr lang="en-US" sz="1600" dirty="0"/>
                    </a:p>
                  </a:txBody>
                  <a:tcPr/>
                </a:tc>
              </a:tr>
              <a:tr h="636938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b="1" dirty="0" err="1" smtClean="0">
                          <a:latin typeface="Courier New" pitchFamily="49" charset="0"/>
                          <a:cs typeface="Courier New" pitchFamily="49" charset="0"/>
                        </a:rPr>
                        <a:t>ACE_Connector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 factory actively connects to a peer acceptor and then initializes an </a:t>
                      </a: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ACE_Svc_Handler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to communicate with its connected peer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ounded Rectangle 10"/>
          <p:cNvSpPr/>
          <p:nvPr/>
        </p:nvSpPr>
        <p:spPr bwMode="auto">
          <a:xfrm>
            <a:off x="0" y="4229100"/>
            <a:ext cx="9131300" cy="914400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38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-1" y="6381749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6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7625" y="533400"/>
            <a:ext cx="8991600" cy="381000"/>
          </a:xfrm>
        </p:spPr>
        <p:txBody>
          <a:bodyPr/>
          <a:lstStyle/>
          <a:p>
            <a:r>
              <a:rPr lang="en-US" dirty="0" smtClean="0"/>
              <a:t>Overview of ACE Acceptor-Connector Framework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-2" y="1067813"/>
            <a:ext cx="9144001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The classes in this framework decouple connection &amp; initialization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of cooperating peer services in a networked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app from processing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they perform after being connected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&amp; initialized</a:t>
            </a:r>
          </a:p>
          <a:p>
            <a:pPr marL="228600" indent="-228600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Apps subclass from </a:t>
            </a:r>
            <a:r>
              <a:rPr lang="en-US" sz="2000" b="1" u="none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ACE_Svc_Handler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 &amp; override its hook methods to process events via various activation models</a:t>
            </a:r>
          </a:p>
          <a:p>
            <a:pPr marL="228600" indent="-228600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000" u="none" dirty="0" smtClean="0"/>
              <a:t>Key classes in the ACE </a:t>
            </a:r>
            <a:r>
              <a:rPr lang="en-US" sz="2000" i="1" u="none" dirty="0" smtClean="0"/>
              <a:t>Acceptor-Connector</a:t>
            </a:r>
            <a:r>
              <a:rPr lang="en-US" sz="2000" u="none" dirty="0" smtClean="0"/>
              <a:t> framework include: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533400" y="6424581"/>
            <a:ext cx="8058150" cy="40011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See 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  <a:hlinkClick r:id="rId3"/>
              </a:rPr>
              <a:t>www.dre.vanderbilt.edu/~schmidt/PDF/Acc-Con.pdf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 for more info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38796"/>
              </p:ext>
            </p:extLst>
          </p:nvPr>
        </p:nvGraphicFramePr>
        <p:xfrm>
          <a:off x="10318" y="3253739"/>
          <a:ext cx="9144000" cy="282638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80482"/>
                <a:gridCol w="6563518"/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dirty="0" smtClean="0"/>
                        <a:t>ACE Class</a:t>
                      </a:r>
                      <a:endParaRPr lang="en-US" dirty="0"/>
                    </a:p>
                  </a:txBody>
                  <a:tcP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>
                    <a:solidFill>
                      <a:srgbClr val="336699"/>
                    </a:solidFill>
                  </a:tcPr>
                </a:tc>
              </a:tr>
              <a:tr h="636938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ACE_Svc_Handler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Represents the local end of a connected service &amp; contains an IPC endpoint used to communicate with a connected peer</a:t>
                      </a:r>
                      <a:endParaRPr lang="en-US" sz="1600" dirty="0"/>
                    </a:p>
                  </a:txBody>
                  <a:tcPr/>
                </a:tc>
              </a:tr>
              <a:tr h="636938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ACE_Acceptor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 factory waits passively to accept a connection and then initializes an 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ACE Svc Handler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in response to an active connection request from a peer</a:t>
                      </a:r>
                      <a:endParaRPr lang="en-US" sz="1600" dirty="0"/>
                    </a:p>
                  </a:txBody>
                  <a:tcPr/>
                </a:tc>
              </a:tr>
              <a:tr h="636938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b="1" dirty="0" err="1" smtClean="0">
                          <a:latin typeface="Courier New" pitchFamily="49" charset="0"/>
                          <a:cs typeface="Courier New" pitchFamily="49" charset="0"/>
                        </a:rPr>
                        <a:t>ACE_Connector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 factory actively connects to a peer acceptor and then initializes an </a:t>
                      </a:r>
                      <a:r>
                        <a:rPr lang="en-US" sz="1800" b="1" kern="1200" dirty="0" err="1" smtClean="0">
                          <a:solidFill>
                            <a:schemeClr val="dk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ACE_Svc_Handler</a:t>
                      </a:r>
                      <a:r>
                        <a:rPr 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to communicate with its connected peer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ounded Rectangle 10"/>
          <p:cNvSpPr/>
          <p:nvPr/>
        </p:nvSpPr>
        <p:spPr bwMode="auto">
          <a:xfrm>
            <a:off x="0" y="5156200"/>
            <a:ext cx="9144000" cy="914400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80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4870183" y="3372807"/>
            <a:ext cx="3853665" cy="202138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27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ACE_Svc_Handler</a:t>
            </a:r>
            <a:r>
              <a:rPr lang="en-US" dirty="0"/>
              <a:t> </a:t>
            </a:r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2527237" name="Rectangle 5"/>
          <p:cNvSpPr>
            <a:spLocks noChangeArrowheads="1"/>
          </p:cNvSpPr>
          <p:nvPr/>
        </p:nvSpPr>
        <p:spPr bwMode="auto">
          <a:xfrm>
            <a:off x="0" y="1047750"/>
            <a:ext cx="9144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SzPct val="80000"/>
            </a:pP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This class provides synchronous &amp; reactive data transfer capabilities:</a:t>
            </a:r>
          </a:p>
        </p:txBody>
      </p:sp>
      <p:sp>
        <p:nvSpPr>
          <p:cNvPr id="5" name="Rectangle 96"/>
          <p:cNvSpPr>
            <a:spLocks noChangeArrowheads="1"/>
          </p:cNvSpPr>
          <p:nvPr/>
        </p:nvSpPr>
        <p:spPr bwMode="auto">
          <a:xfrm>
            <a:off x="4870182" y="3980990"/>
            <a:ext cx="3853666" cy="139414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95"/>
          <p:cNvSpPr>
            <a:spLocks noChangeArrowheads="1"/>
          </p:cNvSpPr>
          <p:nvPr/>
        </p:nvSpPr>
        <p:spPr bwMode="auto">
          <a:xfrm>
            <a:off x="4843128" y="3997462"/>
            <a:ext cx="3737634" cy="137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tabLst>
                <a:tab pos="611188" algn="l"/>
              </a:tabLst>
            </a:pPr>
            <a: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peer() : PEER_STREAM &amp;</a:t>
            </a:r>
          </a:p>
          <a:p>
            <a:pPr>
              <a:tabLst>
                <a:tab pos="611188" algn="l"/>
              </a:tabLst>
            </a:pPr>
            <a:r>
              <a:rPr lang="en-US" sz="2000" b="1" i="1" u="none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</a:t>
            </a:r>
            <a:r>
              <a:rPr lang="en-US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estroy()</a:t>
            </a:r>
          </a:p>
          <a:p>
            <a:pPr>
              <a:tabLst>
                <a:tab pos="611188" algn="l"/>
              </a:tabLst>
            </a:pPr>
            <a:r>
              <a:rPr lang="en-US" sz="2000" b="1" u="none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hutdown()</a:t>
            </a:r>
            <a:endParaRPr lang="en-GB" sz="2000" b="1" u="none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611188" algn="l"/>
              </a:tabLst>
            </a:pPr>
            <a:r>
              <a:rPr lang="en-GB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94"/>
          <p:cNvSpPr>
            <a:spLocks noChangeArrowheads="1"/>
          </p:cNvSpPr>
          <p:nvPr/>
        </p:nvSpPr>
        <p:spPr bwMode="auto">
          <a:xfrm>
            <a:off x="4870183" y="3373213"/>
            <a:ext cx="3853665" cy="609361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93"/>
          <p:cNvSpPr>
            <a:spLocks noChangeArrowheads="1"/>
          </p:cNvSpPr>
          <p:nvPr/>
        </p:nvSpPr>
        <p:spPr bwMode="auto">
          <a:xfrm>
            <a:off x="5397642" y="3451475"/>
            <a:ext cx="2932096" cy="465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2000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ACE_Svc_Handler</a:t>
            </a: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  <a:p>
            <a:pPr algn="ctr">
              <a:tabLst>
                <a:tab pos="611188" algn="l"/>
              </a:tabLst>
            </a:pP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06321" y="2912152"/>
            <a:ext cx="186891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400" u="none" dirty="0" smtClean="0"/>
              <a:t>PEER_STREAM</a:t>
            </a:r>
          </a:p>
          <a:p>
            <a:r>
              <a:rPr lang="en-US" sz="1400" u="none" dirty="0" smtClean="0"/>
              <a:t>SYNCH_STRATEGY</a:t>
            </a:r>
            <a:endParaRPr lang="en-US" sz="1400" u="none" dirty="0"/>
          </a:p>
        </p:txBody>
      </p:sp>
      <p:sp>
        <p:nvSpPr>
          <p:cNvPr id="15" name="Rectangle 94"/>
          <p:cNvSpPr>
            <a:spLocks noChangeArrowheads="1"/>
          </p:cNvSpPr>
          <p:nvPr/>
        </p:nvSpPr>
        <p:spPr bwMode="auto">
          <a:xfrm>
            <a:off x="6551847" y="1706541"/>
            <a:ext cx="1984848" cy="609361"/>
          </a:xfrm>
          <a:prstGeom prst="rect">
            <a:avLst/>
          </a:prstGeom>
          <a:solidFill>
            <a:srgbClr val="D9F6FF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10800000" wrap="none" anchor="ctr"/>
          <a:lstStyle/>
          <a:p>
            <a:endParaRPr lang="en-US" sz="3200" u="none">
              <a:solidFill>
                <a:srgbClr val="D9F6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93"/>
          <p:cNvSpPr>
            <a:spLocks noChangeArrowheads="1"/>
          </p:cNvSpPr>
          <p:nvPr/>
        </p:nvSpPr>
        <p:spPr bwMode="auto">
          <a:xfrm>
            <a:off x="6847256" y="1801838"/>
            <a:ext cx="1505312" cy="465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sz="2000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ACE_Task</a:t>
            </a: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  <a:p>
            <a:pPr algn="ctr">
              <a:tabLst>
                <a:tab pos="611188" algn="l"/>
              </a:tabLst>
            </a:pP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81033" y="1473506"/>
            <a:ext cx="186891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400" u="none" dirty="0" smtClean="0"/>
              <a:t>SYNCH_STRATEGY</a:t>
            </a:r>
            <a:endParaRPr lang="en-US" sz="1400" u="none" dirty="0"/>
          </a:p>
        </p:txBody>
      </p:sp>
      <p:sp>
        <p:nvSpPr>
          <p:cNvPr id="4" name="Isosceles Triangle 3"/>
          <p:cNvSpPr/>
          <p:nvPr/>
        </p:nvSpPr>
        <p:spPr bwMode="auto">
          <a:xfrm>
            <a:off x="6596443" y="2334952"/>
            <a:ext cx="460785" cy="354341"/>
          </a:xfrm>
          <a:prstGeom prst="triangl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6826632" y="2679768"/>
            <a:ext cx="0" cy="70297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9" name="Group 18"/>
          <p:cNvGrpSpPr/>
          <p:nvPr/>
        </p:nvGrpSpPr>
        <p:grpSpPr>
          <a:xfrm>
            <a:off x="4519178" y="2267039"/>
            <a:ext cx="1755356" cy="532751"/>
            <a:chOff x="4661314" y="2544571"/>
            <a:chExt cx="1755356" cy="53275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Rectangle 94"/>
            <p:cNvSpPr>
              <a:spLocks noChangeArrowheads="1"/>
            </p:cNvSpPr>
            <p:nvPr/>
          </p:nvSpPr>
          <p:spPr bwMode="auto">
            <a:xfrm>
              <a:off x="4680770" y="2544571"/>
              <a:ext cx="1735900" cy="46410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 sz="3200" u="none" dirty="0">
                <a:solidFill>
                  <a:srgbClr val="D9F6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Rectangle 93"/>
            <p:cNvSpPr>
              <a:spLocks noChangeArrowheads="1"/>
            </p:cNvSpPr>
            <p:nvPr/>
          </p:nvSpPr>
          <p:spPr bwMode="auto">
            <a:xfrm>
              <a:off x="4661314" y="2612121"/>
              <a:ext cx="1745080" cy="465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tabLst>
                  <a:tab pos="611188" algn="l"/>
                </a:tabLst>
              </a:pPr>
              <a:r>
                <a:rPr lang="en-US" b="1" u="none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PEER_STREAM</a:t>
              </a:r>
              <a:endParaRPr lang="en-US" b="1" u="none" dirty="0">
                <a:latin typeface="Courier New" pitchFamily="49" charset="0"/>
                <a:cs typeface="Courier New" pitchFamily="49" charset="0"/>
              </a:endParaRPr>
            </a:p>
            <a:p>
              <a:pPr algn="ctr">
                <a:tabLst>
                  <a:tab pos="611188" algn="l"/>
                </a:tabLst>
              </a:pPr>
              <a:endParaRPr lang="en-US" b="1" u="none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24" name="Straight Connector 23"/>
          <p:cNvCxnSpPr/>
          <p:nvPr/>
        </p:nvCxnSpPr>
        <p:spPr bwMode="auto">
          <a:xfrm>
            <a:off x="5430307" y="2760878"/>
            <a:ext cx="0" cy="592879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23" name="Flowchart: Decision 22"/>
          <p:cNvSpPr/>
          <p:nvPr/>
        </p:nvSpPr>
        <p:spPr bwMode="auto">
          <a:xfrm rot="5400000">
            <a:off x="5310400" y="3215360"/>
            <a:ext cx="233463" cy="106717"/>
          </a:xfrm>
          <a:prstGeom prst="flowChartDecision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4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4870183" y="3372807"/>
            <a:ext cx="3853665" cy="202138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27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ACE_Svc_Handler</a:t>
            </a:r>
            <a:r>
              <a:rPr lang="en-US" dirty="0"/>
              <a:t> </a:t>
            </a:r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2527237" name="Rectangle 5"/>
          <p:cNvSpPr>
            <a:spLocks noChangeArrowheads="1"/>
          </p:cNvSpPr>
          <p:nvPr/>
        </p:nvSpPr>
        <p:spPr bwMode="auto">
          <a:xfrm>
            <a:off x="0" y="1047750"/>
            <a:ext cx="9144000" cy="1400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SzPct val="80000"/>
            </a:pP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This class provides synchronous &amp; reactive data transfer capabilities:</a:t>
            </a:r>
          </a:p>
          <a:p>
            <a:pPr marL="228600" lvl="1" indent="-223838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latin typeface="+mj-lt"/>
              </a:rPr>
              <a:t>It provides an IPC endpoint used </a:t>
            </a:r>
            <a:br>
              <a:rPr lang="en-US" sz="2000" u="none" dirty="0" smtClean="0">
                <a:latin typeface="+mj-lt"/>
              </a:rPr>
            </a:br>
            <a:r>
              <a:rPr lang="en-US" sz="2000" u="none" dirty="0" smtClean="0">
                <a:latin typeface="+mj-lt"/>
              </a:rPr>
              <a:t>to communicate with its peer </a:t>
            </a:r>
            <a:br>
              <a:rPr lang="en-US" sz="2000" u="none" dirty="0" smtClean="0">
                <a:latin typeface="+mj-lt"/>
              </a:rPr>
            </a:br>
            <a:r>
              <a:rPr lang="en-US" sz="2000" u="none" dirty="0" smtClean="0">
                <a:latin typeface="+mj-lt"/>
              </a:rPr>
              <a:t>service handler</a:t>
            </a:r>
          </a:p>
        </p:txBody>
      </p:sp>
      <p:sp>
        <p:nvSpPr>
          <p:cNvPr id="5" name="Rectangle 96"/>
          <p:cNvSpPr>
            <a:spLocks noChangeArrowheads="1"/>
          </p:cNvSpPr>
          <p:nvPr/>
        </p:nvSpPr>
        <p:spPr bwMode="auto">
          <a:xfrm>
            <a:off x="4870182" y="3980990"/>
            <a:ext cx="3853666" cy="139414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95"/>
          <p:cNvSpPr>
            <a:spLocks noChangeArrowheads="1"/>
          </p:cNvSpPr>
          <p:nvPr/>
        </p:nvSpPr>
        <p:spPr bwMode="auto">
          <a:xfrm>
            <a:off x="4843128" y="3997462"/>
            <a:ext cx="3737634" cy="137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tabLst>
                <a:tab pos="611188" algn="l"/>
              </a:tabLst>
            </a:pPr>
            <a: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peer() : PEER_STREAM &amp;</a:t>
            </a:r>
          </a:p>
          <a:p>
            <a:pPr>
              <a:tabLst>
                <a:tab pos="611188" algn="l"/>
              </a:tabLst>
            </a:pPr>
            <a:r>
              <a:rPr lang="en-US" sz="2000" b="1" i="1" u="none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</a:t>
            </a:r>
            <a:r>
              <a:rPr lang="en-US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estroy()</a:t>
            </a:r>
          </a:p>
          <a:p>
            <a:pPr>
              <a:tabLst>
                <a:tab pos="611188" algn="l"/>
              </a:tabLst>
            </a:pPr>
            <a:r>
              <a:rPr lang="en-US" sz="2000" b="1" u="none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hutdown()</a:t>
            </a:r>
            <a:endParaRPr lang="en-GB" sz="2000" b="1" u="none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611188" algn="l"/>
              </a:tabLst>
            </a:pPr>
            <a:r>
              <a:rPr lang="en-GB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94"/>
          <p:cNvSpPr>
            <a:spLocks noChangeArrowheads="1"/>
          </p:cNvSpPr>
          <p:nvPr/>
        </p:nvSpPr>
        <p:spPr bwMode="auto">
          <a:xfrm>
            <a:off x="4870183" y="3373213"/>
            <a:ext cx="3853665" cy="609361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93"/>
          <p:cNvSpPr>
            <a:spLocks noChangeArrowheads="1"/>
          </p:cNvSpPr>
          <p:nvPr/>
        </p:nvSpPr>
        <p:spPr bwMode="auto">
          <a:xfrm>
            <a:off x="5397642" y="3451475"/>
            <a:ext cx="2932096" cy="465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2000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ACE_Svc_Handler</a:t>
            </a: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  <a:p>
            <a:pPr algn="ctr">
              <a:tabLst>
                <a:tab pos="611188" algn="l"/>
              </a:tabLst>
            </a:pP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06321" y="2912152"/>
            <a:ext cx="186891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400" u="none" dirty="0" smtClean="0"/>
              <a:t>PEER_STREAM</a:t>
            </a:r>
          </a:p>
          <a:p>
            <a:r>
              <a:rPr lang="en-US" sz="1400" u="none" dirty="0" smtClean="0"/>
              <a:t>SYNCH_STRATEGY</a:t>
            </a:r>
            <a:endParaRPr lang="en-US" sz="1400" u="none" dirty="0"/>
          </a:p>
        </p:txBody>
      </p:sp>
      <p:sp>
        <p:nvSpPr>
          <p:cNvPr id="15" name="Rectangle 94"/>
          <p:cNvSpPr>
            <a:spLocks noChangeArrowheads="1"/>
          </p:cNvSpPr>
          <p:nvPr/>
        </p:nvSpPr>
        <p:spPr bwMode="auto">
          <a:xfrm>
            <a:off x="6551847" y="1706541"/>
            <a:ext cx="1984848" cy="609361"/>
          </a:xfrm>
          <a:prstGeom prst="rect">
            <a:avLst/>
          </a:prstGeom>
          <a:solidFill>
            <a:srgbClr val="D9F6FF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10800000" wrap="none" anchor="ctr"/>
          <a:lstStyle/>
          <a:p>
            <a:endParaRPr lang="en-US" sz="3200" u="none">
              <a:solidFill>
                <a:srgbClr val="D9F6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93"/>
          <p:cNvSpPr>
            <a:spLocks noChangeArrowheads="1"/>
          </p:cNvSpPr>
          <p:nvPr/>
        </p:nvSpPr>
        <p:spPr bwMode="auto">
          <a:xfrm>
            <a:off x="6847256" y="1801838"/>
            <a:ext cx="1505312" cy="465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sz="2000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ACE_Task</a:t>
            </a: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  <a:p>
            <a:pPr algn="ctr">
              <a:tabLst>
                <a:tab pos="611188" algn="l"/>
              </a:tabLst>
            </a:pP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81033" y="1473506"/>
            <a:ext cx="186891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400" u="none" dirty="0" smtClean="0"/>
              <a:t>SYNCH_STRATEGY</a:t>
            </a:r>
            <a:endParaRPr lang="en-US" sz="1400" u="none" dirty="0"/>
          </a:p>
        </p:txBody>
      </p:sp>
      <p:sp>
        <p:nvSpPr>
          <p:cNvPr id="4" name="Isosceles Triangle 3"/>
          <p:cNvSpPr/>
          <p:nvPr/>
        </p:nvSpPr>
        <p:spPr bwMode="auto">
          <a:xfrm>
            <a:off x="6596443" y="2334952"/>
            <a:ext cx="460785" cy="354341"/>
          </a:xfrm>
          <a:prstGeom prst="triangl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6826632" y="2679768"/>
            <a:ext cx="0" cy="70297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9" name="Group 18"/>
          <p:cNvGrpSpPr/>
          <p:nvPr/>
        </p:nvGrpSpPr>
        <p:grpSpPr>
          <a:xfrm>
            <a:off x="4519178" y="2267039"/>
            <a:ext cx="1755356" cy="532751"/>
            <a:chOff x="4661314" y="2544571"/>
            <a:chExt cx="1755356" cy="53275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Rectangle 94"/>
            <p:cNvSpPr>
              <a:spLocks noChangeArrowheads="1"/>
            </p:cNvSpPr>
            <p:nvPr/>
          </p:nvSpPr>
          <p:spPr bwMode="auto">
            <a:xfrm>
              <a:off x="4680770" y="2544571"/>
              <a:ext cx="1735900" cy="46410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 sz="3200" u="none" dirty="0">
                <a:solidFill>
                  <a:srgbClr val="D9F6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Rectangle 93"/>
            <p:cNvSpPr>
              <a:spLocks noChangeArrowheads="1"/>
            </p:cNvSpPr>
            <p:nvPr/>
          </p:nvSpPr>
          <p:spPr bwMode="auto">
            <a:xfrm>
              <a:off x="4661314" y="2612121"/>
              <a:ext cx="1745080" cy="465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tabLst>
                  <a:tab pos="611188" algn="l"/>
                </a:tabLst>
              </a:pPr>
              <a:r>
                <a:rPr lang="en-US" b="1" u="none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PEER_STREAM</a:t>
              </a:r>
              <a:endParaRPr lang="en-US" b="1" u="none" dirty="0">
                <a:latin typeface="Courier New" pitchFamily="49" charset="0"/>
                <a:cs typeface="Courier New" pitchFamily="49" charset="0"/>
              </a:endParaRPr>
            </a:p>
            <a:p>
              <a:pPr algn="ctr">
                <a:tabLst>
                  <a:tab pos="611188" algn="l"/>
                </a:tabLst>
              </a:pPr>
              <a:endParaRPr lang="en-US" b="1" u="none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24" name="Straight Connector 23"/>
          <p:cNvCxnSpPr/>
          <p:nvPr/>
        </p:nvCxnSpPr>
        <p:spPr bwMode="auto">
          <a:xfrm>
            <a:off x="5430307" y="2760878"/>
            <a:ext cx="0" cy="592879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23" name="Flowchart: Decision 22"/>
          <p:cNvSpPr/>
          <p:nvPr/>
        </p:nvSpPr>
        <p:spPr bwMode="auto">
          <a:xfrm rot="5400000">
            <a:off x="5310400" y="3215360"/>
            <a:ext cx="233463" cy="106717"/>
          </a:xfrm>
          <a:prstGeom prst="flowChartDecision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4521200" y="2254339"/>
            <a:ext cx="1753334" cy="493839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21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237" name="Rectangle 5"/>
          <p:cNvSpPr>
            <a:spLocks noChangeArrowheads="1"/>
          </p:cNvSpPr>
          <p:nvPr/>
        </p:nvSpPr>
        <p:spPr bwMode="auto">
          <a:xfrm>
            <a:off x="0" y="1047750"/>
            <a:ext cx="9144000" cy="3400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SzPct val="80000"/>
            </a:pP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This class provides synchronous &amp; reactive data transfer capabilities:</a:t>
            </a:r>
          </a:p>
          <a:p>
            <a:pPr marL="228600" lvl="1" indent="-223838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It provides an IPC endpoint used 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to communicate with its peer 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service handler</a:t>
            </a:r>
          </a:p>
          <a:p>
            <a:pPr marL="228600" lvl="1" indent="-223838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latin typeface="+mj-lt"/>
              </a:rPr>
              <a:t>It codifies common practices of </a:t>
            </a:r>
            <a:br>
              <a:rPr lang="en-US" sz="2000" u="none" dirty="0" smtClean="0">
                <a:latin typeface="+mj-lt"/>
              </a:rPr>
            </a:br>
            <a:r>
              <a:rPr lang="en-US" sz="2000" u="none" dirty="0" smtClean="0">
                <a:latin typeface="+mj-lt"/>
              </a:rPr>
              <a:t>reactive network services</a:t>
            </a:r>
          </a:p>
          <a:p>
            <a:pPr lvl="1" indent="-223838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latin typeface="+mj-lt"/>
              </a:rPr>
              <a:t>e</a:t>
            </a:r>
            <a:r>
              <a:rPr lang="en-US" sz="2000" u="none" dirty="0" smtClean="0">
                <a:latin typeface="+mj-lt"/>
              </a:rPr>
              <a:t>.g., registering with a reactor </a:t>
            </a:r>
            <a:br>
              <a:rPr lang="en-US" sz="2000" u="none" dirty="0" smtClean="0">
                <a:latin typeface="+mj-lt"/>
              </a:rPr>
            </a:br>
            <a:r>
              <a:rPr lang="en-US" sz="2000" u="none" dirty="0" smtClean="0">
                <a:latin typeface="+mj-lt"/>
              </a:rPr>
              <a:t>when service is opened &amp; closing</a:t>
            </a:r>
            <a:br>
              <a:rPr lang="en-US" sz="2000" u="none" dirty="0" smtClean="0">
                <a:latin typeface="+mj-lt"/>
              </a:rPr>
            </a:br>
            <a:r>
              <a:rPr lang="en-US" sz="2000" u="none" dirty="0" smtClean="0">
                <a:latin typeface="+mj-lt"/>
              </a:rPr>
              <a:t>IPC endpoint when unregistering </a:t>
            </a:r>
            <a:br>
              <a:rPr lang="en-US" sz="2000" u="none" dirty="0" smtClean="0">
                <a:latin typeface="+mj-lt"/>
              </a:rPr>
            </a:br>
            <a:r>
              <a:rPr lang="en-US" sz="2000" u="none" dirty="0" smtClean="0">
                <a:latin typeface="+mj-lt"/>
              </a:rPr>
              <a:t>a service from a reactor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4870183" y="3372807"/>
            <a:ext cx="3853665" cy="202138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27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ACE_Svc_Handler</a:t>
            </a:r>
            <a:r>
              <a:rPr lang="en-US" dirty="0"/>
              <a:t> </a:t>
            </a:r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5" name="Rectangle 96"/>
          <p:cNvSpPr>
            <a:spLocks noChangeArrowheads="1"/>
          </p:cNvSpPr>
          <p:nvPr/>
        </p:nvSpPr>
        <p:spPr bwMode="auto">
          <a:xfrm>
            <a:off x="4870182" y="3980990"/>
            <a:ext cx="3853666" cy="139414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95"/>
          <p:cNvSpPr>
            <a:spLocks noChangeArrowheads="1"/>
          </p:cNvSpPr>
          <p:nvPr/>
        </p:nvSpPr>
        <p:spPr bwMode="auto">
          <a:xfrm>
            <a:off x="4843128" y="3997462"/>
            <a:ext cx="3737634" cy="137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tabLst>
                <a:tab pos="611188" algn="l"/>
              </a:tabLst>
            </a:pPr>
            <a: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peer() : PEER_STREAM &amp;</a:t>
            </a:r>
          </a:p>
          <a:p>
            <a:pPr>
              <a:tabLst>
                <a:tab pos="611188" algn="l"/>
              </a:tabLst>
            </a:pPr>
            <a:r>
              <a:rPr lang="en-US" sz="2000" b="1" i="1" u="none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</a:t>
            </a:r>
            <a:r>
              <a:rPr lang="en-US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estroy()</a:t>
            </a:r>
          </a:p>
          <a:p>
            <a:pPr>
              <a:tabLst>
                <a:tab pos="611188" algn="l"/>
              </a:tabLst>
            </a:pPr>
            <a:r>
              <a:rPr lang="en-US" sz="2000" b="1" u="none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hutdown()</a:t>
            </a:r>
            <a:endParaRPr lang="en-GB" sz="2000" b="1" u="none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611188" algn="l"/>
              </a:tabLst>
            </a:pPr>
            <a:r>
              <a:rPr lang="en-GB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94"/>
          <p:cNvSpPr>
            <a:spLocks noChangeArrowheads="1"/>
          </p:cNvSpPr>
          <p:nvPr/>
        </p:nvSpPr>
        <p:spPr bwMode="auto">
          <a:xfrm>
            <a:off x="4870183" y="3373213"/>
            <a:ext cx="3853665" cy="609361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93"/>
          <p:cNvSpPr>
            <a:spLocks noChangeArrowheads="1"/>
          </p:cNvSpPr>
          <p:nvPr/>
        </p:nvSpPr>
        <p:spPr bwMode="auto">
          <a:xfrm>
            <a:off x="5397642" y="3451475"/>
            <a:ext cx="2932096" cy="465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2000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ACE_Svc_Handler</a:t>
            </a: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  <a:p>
            <a:pPr algn="ctr">
              <a:tabLst>
                <a:tab pos="611188" algn="l"/>
              </a:tabLst>
            </a:pP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06321" y="2912152"/>
            <a:ext cx="186891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400" u="none" dirty="0" smtClean="0"/>
              <a:t>PEER_STREAM</a:t>
            </a:r>
          </a:p>
          <a:p>
            <a:r>
              <a:rPr lang="en-US" sz="1400" u="none" dirty="0" smtClean="0"/>
              <a:t>SYNCH_STRATEGY</a:t>
            </a:r>
            <a:endParaRPr lang="en-US" sz="1400" u="none" dirty="0"/>
          </a:p>
        </p:txBody>
      </p:sp>
      <p:sp>
        <p:nvSpPr>
          <p:cNvPr id="15" name="Rectangle 94"/>
          <p:cNvSpPr>
            <a:spLocks noChangeArrowheads="1"/>
          </p:cNvSpPr>
          <p:nvPr/>
        </p:nvSpPr>
        <p:spPr bwMode="auto">
          <a:xfrm>
            <a:off x="6551847" y="1706541"/>
            <a:ext cx="1984848" cy="609361"/>
          </a:xfrm>
          <a:prstGeom prst="rect">
            <a:avLst/>
          </a:prstGeom>
          <a:solidFill>
            <a:srgbClr val="D9F6FF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10800000" wrap="none" anchor="ctr"/>
          <a:lstStyle/>
          <a:p>
            <a:endParaRPr lang="en-US" sz="3200" u="none">
              <a:solidFill>
                <a:srgbClr val="D9F6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93"/>
          <p:cNvSpPr>
            <a:spLocks noChangeArrowheads="1"/>
          </p:cNvSpPr>
          <p:nvPr/>
        </p:nvSpPr>
        <p:spPr bwMode="auto">
          <a:xfrm>
            <a:off x="6847256" y="1801838"/>
            <a:ext cx="1505312" cy="465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sz="2000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ACE_Task</a:t>
            </a: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  <a:p>
            <a:pPr algn="ctr">
              <a:tabLst>
                <a:tab pos="611188" algn="l"/>
              </a:tabLst>
            </a:pP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81033" y="1473506"/>
            <a:ext cx="186891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400" u="none" dirty="0" smtClean="0"/>
              <a:t>SYNCH_STRATEGY</a:t>
            </a:r>
            <a:endParaRPr lang="en-US" sz="1400" u="none" dirty="0"/>
          </a:p>
        </p:txBody>
      </p:sp>
      <p:sp>
        <p:nvSpPr>
          <p:cNvPr id="4" name="Isosceles Triangle 3"/>
          <p:cNvSpPr/>
          <p:nvPr/>
        </p:nvSpPr>
        <p:spPr bwMode="auto">
          <a:xfrm>
            <a:off x="6596443" y="2334952"/>
            <a:ext cx="460785" cy="354341"/>
          </a:xfrm>
          <a:prstGeom prst="triangl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6826632" y="2679768"/>
            <a:ext cx="0" cy="70297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9" name="Group 18"/>
          <p:cNvGrpSpPr/>
          <p:nvPr/>
        </p:nvGrpSpPr>
        <p:grpSpPr>
          <a:xfrm>
            <a:off x="4519178" y="2267039"/>
            <a:ext cx="1755356" cy="532751"/>
            <a:chOff x="4661314" y="2544571"/>
            <a:chExt cx="1755356" cy="53275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Rectangle 94"/>
            <p:cNvSpPr>
              <a:spLocks noChangeArrowheads="1"/>
            </p:cNvSpPr>
            <p:nvPr/>
          </p:nvSpPr>
          <p:spPr bwMode="auto">
            <a:xfrm>
              <a:off x="4680770" y="2544571"/>
              <a:ext cx="1735900" cy="46410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 sz="3200" u="none" dirty="0">
                <a:solidFill>
                  <a:srgbClr val="D9F6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Rectangle 93"/>
            <p:cNvSpPr>
              <a:spLocks noChangeArrowheads="1"/>
            </p:cNvSpPr>
            <p:nvPr/>
          </p:nvSpPr>
          <p:spPr bwMode="auto">
            <a:xfrm>
              <a:off x="4661314" y="2612121"/>
              <a:ext cx="1745080" cy="465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tabLst>
                  <a:tab pos="611188" algn="l"/>
                </a:tabLst>
              </a:pPr>
              <a:r>
                <a:rPr lang="en-US" b="1" u="none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PEER_STREAM</a:t>
              </a:r>
              <a:endParaRPr lang="en-US" b="1" u="none" dirty="0">
                <a:latin typeface="Courier New" pitchFamily="49" charset="0"/>
                <a:cs typeface="Courier New" pitchFamily="49" charset="0"/>
              </a:endParaRPr>
            </a:p>
            <a:p>
              <a:pPr algn="ctr">
                <a:tabLst>
                  <a:tab pos="611188" algn="l"/>
                </a:tabLst>
              </a:pPr>
              <a:endParaRPr lang="en-US" b="1" u="none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24" name="Straight Connector 23"/>
          <p:cNvCxnSpPr/>
          <p:nvPr/>
        </p:nvCxnSpPr>
        <p:spPr bwMode="auto">
          <a:xfrm>
            <a:off x="5430307" y="2760878"/>
            <a:ext cx="0" cy="592879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23" name="Flowchart: Decision 22"/>
          <p:cNvSpPr/>
          <p:nvPr/>
        </p:nvSpPr>
        <p:spPr bwMode="auto">
          <a:xfrm rot="5400000">
            <a:off x="5310400" y="3215360"/>
            <a:ext cx="233463" cy="106717"/>
          </a:xfrm>
          <a:prstGeom prst="flowChartDecision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3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237" name="Rectangle 5"/>
          <p:cNvSpPr>
            <a:spLocks noChangeArrowheads="1"/>
          </p:cNvSpPr>
          <p:nvPr/>
        </p:nvSpPr>
        <p:spPr bwMode="auto">
          <a:xfrm>
            <a:off x="0" y="1047750"/>
            <a:ext cx="9144000" cy="4478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SzPct val="80000"/>
            </a:pPr>
            <a:r>
              <a:rPr lang="en-US" sz="2000" u="none" dirty="0" smtClean="0">
                <a:solidFill>
                  <a:srgbClr val="000000"/>
                </a:solidFill>
                <a:latin typeface="+mj-lt"/>
              </a:rPr>
              <a:t>This class provides synchronous &amp; reactive data transfer capabilities:</a:t>
            </a:r>
          </a:p>
          <a:p>
            <a:pPr marL="228600" lvl="1" indent="-223838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It provides an IPC endpoint used 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to communicate with its peer 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service handler</a:t>
            </a:r>
          </a:p>
          <a:p>
            <a:pPr marL="228600" lvl="1" indent="-223838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It codifies common practices of 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reactive network services</a:t>
            </a:r>
          </a:p>
          <a:p>
            <a:pPr lvl="1" indent="-223838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e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.g., registering with a reactor 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when service is opened &amp; closing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IPC endpoint when unregistering 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a service from a reactor</a:t>
            </a:r>
          </a:p>
          <a:p>
            <a:pPr marL="228600" lvl="1" indent="-223838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latin typeface="+mj-lt"/>
              </a:rPr>
              <a:t>It can also participate in other </a:t>
            </a:r>
            <a:br>
              <a:rPr lang="en-US" sz="2000" u="none" dirty="0" smtClean="0">
                <a:latin typeface="+mj-lt"/>
              </a:rPr>
            </a:br>
            <a:r>
              <a:rPr lang="en-US" sz="2000" u="none" dirty="0" smtClean="0">
                <a:latin typeface="+mj-lt"/>
              </a:rPr>
              <a:t>concurrency models</a:t>
            </a:r>
          </a:p>
          <a:p>
            <a:pPr lvl="1" indent="-223838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latin typeface="+mj-lt"/>
              </a:rPr>
              <a:t>e</a:t>
            </a:r>
            <a:r>
              <a:rPr lang="en-US" sz="2000" u="none" dirty="0" smtClean="0">
                <a:latin typeface="+mj-lt"/>
              </a:rPr>
              <a:t>.g., active object, etc.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4870183" y="3372807"/>
            <a:ext cx="3853665" cy="202138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-1" y="6381749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27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ACE_Svc_Handler</a:t>
            </a:r>
            <a:r>
              <a:rPr lang="en-US" dirty="0"/>
              <a:t> </a:t>
            </a:r>
            <a:r>
              <a:rPr lang="en-US" dirty="0" smtClean="0"/>
              <a:t>Class</a:t>
            </a:r>
            <a:endParaRPr lang="en-US" dirty="0"/>
          </a:p>
        </p:txBody>
      </p:sp>
      <p:sp>
        <p:nvSpPr>
          <p:cNvPr id="5" name="Rectangle 96"/>
          <p:cNvSpPr>
            <a:spLocks noChangeArrowheads="1"/>
          </p:cNvSpPr>
          <p:nvPr/>
        </p:nvSpPr>
        <p:spPr bwMode="auto">
          <a:xfrm>
            <a:off x="4870182" y="3980990"/>
            <a:ext cx="3853666" cy="139414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95"/>
          <p:cNvSpPr>
            <a:spLocks noChangeArrowheads="1"/>
          </p:cNvSpPr>
          <p:nvPr/>
        </p:nvSpPr>
        <p:spPr bwMode="auto">
          <a:xfrm>
            <a:off x="4843128" y="3997462"/>
            <a:ext cx="3737634" cy="137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tabLst>
                <a:tab pos="611188" algn="l"/>
              </a:tabLst>
            </a:pPr>
            <a: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peer() : PEER_STREAM &amp;</a:t>
            </a:r>
          </a:p>
          <a:p>
            <a:pPr>
              <a:tabLst>
                <a:tab pos="611188" algn="l"/>
              </a:tabLst>
            </a:pPr>
            <a:r>
              <a:rPr lang="en-US" sz="2000" b="1" i="1" u="none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</a:t>
            </a:r>
            <a:r>
              <a:rPr lang="en-US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estroy()</a:t>
            </a:r>
          </a:p>
          <a:p>
            <a:pPr>
              <a:tabLst>
                <a:tab pos="611188" algn="l"/>
              </a:tabLst>
            </a:pPr>
            <a:r>
              <a:rPr lang="en-US" sz="2000" b="1" u="none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</a:t>
            </a:r>
            <a: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hutdown()</a:t>
            </a:r>
            <a:endParaRPr lang="en-GB" sz="2000" b="1" u="none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611188" algn="l"/>
              </a:tabLst>
            </a:pPr>
            <a:r>
              <a:rPr lang="en-GB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94"/>
          <p:cNvSpPr>
            <a:spLocks noChangeArrowheads="1"/>
          </p:cNvSpPr>
          <p:nvPr/>
        </p:nvSpPr>
        <p:spPr bwMode="auto">
          <a:xfrm>
            <a:off x="4870183" y="3373213"/>
            <a:ext cx="3853665" cy="609361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93"/>
          <p:cNvSpPr>
            <a:spLocks noChangeArrowheads="1"/>
          </p:cNvSpPr>
          <p:nvPr/>
        </p:nvSpPr>
        <p:spPr bwMode="auto">
          <a:xfrm>
            <a:off x="5397642" y="3451475"/>
            <a:ext cx="2932096" cy="465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2000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ACE_Svc_Handler</a:t>
            </a: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  <a:p>
            <a:pPr algn="ctr">
              <a:tabLst>
                <a:tab pos="611188" algn="l"/>
              </a:tabLst>
            </a:pP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Line Callout 1 10"/>
          <p:cNvSpPr/>
          <p:nvPr/>
        </p:nvSpPr>
        <p:spPr bwMode="auto">
          <a:xfrm>
            <a:off x="273454" y="5604331"/>
            <a:ext cx="8647889" cy="646331"/>
          </a:xfrm>
          <a:prstGeom prst="borderCallout1">
            <a:avLst>
              <a:gd name="adj1" fmla="val -989"/>
              <a:gd name="adj2" fmla="val 36726"/>
              <a:gd name="adj3" fmla="val -281470"/>
              <a:gd name="adj4" fmla="val 52982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4762" lvl="1" algn="ctr">
              <a:spcBef>
                <a:spcPct val="50000"/>
              </a:spcBef>
              <a:buSzPct val="80000"/>
            </a:pPr>
            <a:r>
              <a:rPr lang="en-US" b="1" i="1" u="none" dirty="0" err="1" smtClean="0">
                <a:latin typeface="Courier New" pitchFamily="49" charset="0"/>
                <a:cs typeface="Courier New" pitchFamily="49" charset="0"/>
              </a:rPr>
              <a:t>ACE_Svc_Handler</a:t>
            </a:r>
            <a:r>
              <a:rPr lang="en-US" i="1" u="none" dirty="0" smtClean="0">
                <a:latin typeface="+mj-lt"/>
              </a:rPr>
              <a:t> inherits ACE concurrency</a:t>
            </a:r>
            <a:r>
              <a:rPr lang="en-US" i="1" u="none" dirty="0">
                <a:latin typeface="+mj-lt"/>
              </a:rPr>
              <a:t>, </a:t>
            </a:r>
            <a:r>
              <a:rPr lang="en-US" i="1" u="none" dirty="0" err="1">
                <a:latin typeface="+mj-lt"/>
              </a:rPr>
              <a:t>queueing</a:t>
            </a:r>
            <a:r>
              <a:rPr lang="en-US" i="1" u="none" dirty="0">
                <a:latin typeface="+mj-lt"/>
              </a:rPr>
              <a:t>, synchronization, dynamic configuration, &amp; event handling framework </a:t>
            </a:r>
            <a:r>
              <a:rPr lang="en-US" i="1" u="none" dirty="0" smtClean="0">
                <a:latin typeface="+mj-lt"/>
              </a:rPr>
              <a:t>capabilities from its base classes</a:t>
            </a:r>
            <a:endParaRPr lang="en-US" i="1" u="none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06321" y="2912152"/>
            <a:ext cx="186891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400" u="none" dirty="0" smtClean="0"/>
              <a:t>PEER_STREAM</a:t>
            </a:r>
          </a:p>
          <a:p>
            <a:r>
              <a:rPr lang="en-US" sz="1400" u="none" dirty="0" smtClean="0"/>
              <a:t>SYNCH_STRATEGY</a:t>
            </a:r>
            <a:endParaRPr lang="en-US" sz="1400" u="none" dirty="0"/>
          </a:p>
        </p:txBody>
      </p:sp>
      <p:sp>
        <p:nvSpPr>
          <p:cNvPr id="15" name="Rectangle 94"/>
          <p:cNvSpPr>
            <a:spLocks noChangeArrowheads="1"/>
          </p:cNvSpPr>
          <p:nvPr/>
        </p:nvSpPr>
        <p:spPr bwMode="auto">
          <a:xfrm>
            <a:off x="6551847" y="1706541"/>
            <a:ext cx="1984848" cy="609361"/>
          </a:xfrm>
          <a:prstGeom prst="rect">
            <a:avLst/>
          </a:prstGeom>
          <a:solidFill>
            <a:srgbClr val="D9F6FF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10800000" wrap="none" anchor="ctr"/>
          <a:lstStyle/>
          <a:p>
            <a:endParaRPr lang="en-US" sz="3200" u="none">
              <a:solidFill>
                <a:srgbClr val="D9F6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93"/>
          <p:cNvSpPr>
            <a:spLocks noChangeArrowheads="1"/>
          </p:cNvSpPr>
          <p:nvPr/>
        </p:nvSpPr>
        <p:spPr bwMode="auto">
          <a:xfrm>
            <a:off x="6847256" y="1801838"/>
            <a:ext cx="1505312" cy="465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sz="2000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ACE_Task</a:t>
            </a: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  <a:p>
            <a:pPr algn="ctr">
              <a:tabLst>
                <a:tab pos="611188" algn="l"/>
              </a:tabLst>
            </a:pP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Isosceles Triangle 3"/>
          <p:cNvSpPr/>
          <p:nvPr/>
        </p:nvSpPr>
        <p:spPr bwMode="auto">
          <a:xfrm>
            <a:off x="6596443" y="2334952"/>
            <a:ext cx="460785" cy="354341"/>
          </a:xfrm>
          <a:prstGeom prst="triangl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6826632" y="2679768"/>
            <a:ext cx="0" cy="70297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9" name="Group 18"/>
          <p:cNvGrpSpPr/>
          <p:nvPr/>
        </p:nvGrpSpPr>
        <p:grpSpPr>
          <a:xfrm>
            <a:off x="4519178" y="2267039"/>
            <a:ext cx="1755356" cy="532751"/>
            <a:chOff x="4661314" y="2544571"/>
            <a:chExt cx="1755356" cy="53275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Rectangle 94"/>
            <p:cNvSpPr>
              <a:spLocks noChangeArrowheads="1"/>
            </p:cNvSpPr>
            <p:nvPr/>
          </p:nvSpPr>
          <p:spPr bwMode="auto">
            <a:xfrm>
              <a:off x="4680770" y="2544571"/>
              <a:ext cx="1735900" cy="46410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 sz="3200" u="none" dirty="0">
                <a:solidFill>
                  <a:srgbClr val="D9F6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Rectangle 93"/>
            <p:cNvSpPr>
              <a:spLocks noChangeArrowheads="1"/>
            </p:cNvSpPr>
            <p:nvPr/>
          </p:nvSpPr>
          <p:spPr bwMode="auto">
            <a:xfrm>
              <a:off x="4661314" y="2612121"/>
              <a:ext cx="1745080" cy="465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tabLst>
                  <a:tab pos="611188" algn="l"/>
                </a:tabLst>
              </a:pPr>
              <a:r>
                <a:rPr lang="en-US" b="1" u="none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PEER_STREAM</a:t>
              </a:r>
              <a:endParaRPr lang="en-US" b="1" u="none" dirty="0">
                <a:latin typeface="Courier New" pitchFamily="49" charset="0"/>
                <a:cs typeface="Courier New" pitchFamily="49" charset="0"/>
              </a:endParaRPr>
            </a:p>
            <a:p>
              <a:pPr algn="ctr">
                <a:tabLst>
                  <a:tab pos="611188" algn="l"/>
                </a:tabLst>
              </a:pPr>
              <a:endParaRPr lang="en-US" b="1" u="none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24" name="Straight Connector 23"/>
          <p:cNvCxnSpPr/>
          <p:nvPr/>
        </p:nvCxnSpPr>
        <p:spPr bwMode="auto">
          <a:xfrm>
            <a:off x="5430307" y="2760878"/>
            <a:ext cx="0" cy="592879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23" name="Flowchart: Decision 22"/>
          <p:cNvSpPr/>
          <p:nvPr/>
        </p:nvSpPr>
        <p:spPr bwMode="auto">
          <a:xfrm rot="5400000">
            <a:off x="5310400" y="3215360"/>
            <a:ext cx="233463" cy="106717"/>
          </a:xfrm>
          <a:prstGeom prst="flowChartDecision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10"/>
          <p:cNvSpPr>
            <a:spLocks noChangeArrowheads="1"/>
          </p:cNvSpPr>
          <p:nvPr/>
        </p:nvSpPr>
        <p:spPr bwMode="auto">
          <a:xfrm>
            <a:off x="189952" y="6424613"/>
            <a:ext cx="8736191" cy="40011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000" u="none" dirty="0" smtClean="0">
                <a:solidFill>
                  <a:srgbClr val="000000"/>
                </a:solidFill>
              </a:rPr>
              <a:t>Handles </a:t>
            </a:r>
            <a:r>
              <a:rPr lang="en-US" sz="2000" i="1" u="none" dirty="0" smtClean="0">
                <a:solidFill>
                  <a:srgbClr val="000000"/>
                </a:solidFill>
              </a:rPr>
              <a:t>variability</a:t>
            </a:r>
            <a:r>
              <a:rPr lang="en-US" sz="2000" u="none" dirty="0" smtClean="0">
                <a:solidFill>
                  <a:srgbClr val="000000"/>
                </a:solidFill>
              </a:rPr>
              <a:t> of IPC &amp; synchronization via a </a:t>
            </a:r>
            <a:r>
              <a:rPr lang="en-US" sz="2000" i="1" u="none" dirty="0" smtClean="0">
                <a:solidFill>
                  <a:srgbClr val="000000"/>
                </a:solidFill>
              </a:rPr>
              <a:t>common</a:t>
            </a:r>
            <a:r>
              <a:rPr lang="en-US" sz="2000" u="none" dirty="0" smtClean="0">
                <a:solidFill>
                  <a:srgbClr val="000000"/>
                </a:solidFill>
              </a:rPr>
              <a:t> network I/O API</a:t>
            </a:r>
          </a:p>
        </p:txBody>
      </p:sp>
      <p:sp>
        <p:nvSpPr>
          <p:cNvPr id="25" name="Rounded Rectangle 24"/>
          <p:cNvSpPr/>
          <p:nvPr/>
        </p:nvSpPr>
        <p:spPr bwMode="auto">
          <a:xfrm>
            <a:off x="6526446" y="1687580"/>
            <a:ext cx="2028915" cy="615622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81033" y="1473506"/>
            <a:ext cx="186891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400" u="none" dirty="0" smtClean="0"/>
              <a:t>SYNCH_STRATEGY</a:t>
            </a:r>
            <a:endParaRPr lang="en-US" sz="1400" u="none" dirty="0"/>
          </a:p>
        </p:txBody>
      </p:sp>
    </p:spTree>
    <p:extLst>
      <p:ext uri="{BB962C8B-B14F-4D97-AF65-F5344CB8AC3E}">
        <p14:creationId xmlns:p14="http://schemas.microsoft.com/office/powerpoint/2010/main" val="159269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1" grpId="0" animBg="1"/>
      <p:bldP spid="27" grpId="0" animBg="1"/>
    </p:bldLst>
  </p:timing>
</p:sld>
</file>

<file path=ppt/theme/theme1.xml><?xml version="1.0" encoding="utf-8"?>
<a:theme xmlns:a="http://schemas.openxmlformats.org/drawingml/2006/main" name="DOC-Traditional">
  <a:themeElements>
    <a:clrScheme name="DOC-Traditional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B2B2B2"/>
      </a:folHlink>
    </a:clrScheme>
    <a:fontScheme name="Tahoma">
      <a:majorFont>
        <a:latin typeface="Tahoma"/>
        <a:ea typeface="Arial Unicode MS"/>
        <a:cs typeface="Arial Unicode MS"/>
      </a:majorFont>
      <a:minorFont>
        <a:latin typeface="Tahom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OC-Traditional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OC-Traditional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apsules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Capsules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Capsules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Capsules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4_Capsules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_DOC-Traditional">
  <a:themeElements>
    <a:clrScheme name="DOC-Traditional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B2B2B2"/>
      </a:folHlink>
    </a:clrScheme>
    <a:fontScheme name="Tahoma">
      <a:majorFont>
        <a:latin typeface="Tahoma"/>
        <a:ea typeface="Arial Unicode MS"/>
        <a:cs typeface="Arial Unicode MS"/>
      </a:majorFont>
      <a:minorFont>
        <a:latin typeface="Tahom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OC-Traditional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OC-Traditional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2_DOC-Traditional">
  <a:themeElements>
    <a:clrScheme name="DOC-Traditional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B2B2B2"/>
      </a:folHlink>
    </a:clrScheme>
    <a:fontScheme name="Tahoma">
      <a:majorFont>
        <a:latin typeface="Tahoma"/>
        <a:ea typeface="Arial Unicode MS"/>
        <a:cs typeface="Arial Unicode MS"/>
      </a:majorFont>
      <a:minorFont>
        <a:latin typeface="Tahom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OC-Traditional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OC-Traditional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Designs\Blends.pot</Template>
  <TotalTime>154224</TotalTime>
  <Words>7166</Words>
  <Application>Microsoft Office PowerPoint</Application>
  <PresentationFormat>On-screen Show (4:3)</PresentationFormat>
  <Paragraphs>1524</Paragraphs>
  <Slides>114</Slides>
  <Notes>114</Notes>
  <HiddenSlides>0</HiddenSlides>
  <MMClips>0</MMClips>
  <ScaleCrop>false</ScaleCrop>
  <HeadingPairs>
    <vt:vector size="4" baseType="variant">
      <vt:variant>
        <vt:lpstr>Theme</vt:lpstr>
      </vt:variant>
      <vt:variant>
        <vt:i4>8</vt:i4>
      </vt:variant>
      <vt:variant>
        <vt:lpstr>Slide Titles</vt:lpstr>
      </vt:variant>
      <vt:variant>
        <vt:i4>114</vt:i4>
      </vt:variant>
    </vt:vector>
  </HeadingPairs>
  <TitlesOfParts>
    <vt:vector size="122" baseType="lpstr">
      <vt:lpstr>DOC-Traditional</vt:lpstr>
      <vt:lpstr>Capsules</vt:lpstr>
      <vt:lpstr>1_Capsules</vt:lpstr>
      <vt:lpstr>2_Capsules</vt:lpstr>
      <vt:lpstr>3_Capsules</vt:lpstr>
      <vt:lpstr>4_Capsules</vt:lpstr>
      <vt:lpstr>1_DOC-Traditional</vt:lpstr>
      <vt:lpstr>2_DOC-Traditional</vt:lpstr>
      <vt:lpstr>PowerPoint Presentation</vt:lpstr>
      <vt:lpstr>Topics Covered in this Part of the Module</vt:lpstr>
      <vt:lpstr>Simplifying Event Handling Concerns</vt:lpstr>
      <vt:lpstr>Simplifying Event Handling Concerns</vt:lpstr>
      <vt:lpstr>Simplifying Event Handling Concerns</vt:lpstr>
      <vt:lpstr>Simplifying Event Handling Concerns</vt:lpstr>
      <vt:lpstr>Simplifying Event Handling Concerns</vt:lpstr>
      <vt:lpstr>Simplifying Event Handling Concerns</vt:lpstr>
      <vt:lpstr>Simplifying Event Handling Concerns</vt:lpstr>
      <vt:lpstr>Simplifying Event Handling Concerns</vt:lpstr>
      <vt:lpstr>Simplifying Event Handling Concerns</vt:lpstr>
      <vt:lpstr>Simplifying Event Handling Concerns</vt:lpstr>
      <vt:lpstr>Applying the Reactor &amp; Acceptor-Connector Patterns to JAWS</vt:lpstr>
      <vt:lpstr>Benefits of the Reactor Pattern</vt:lpstr>
      <vt:lpstr>Benefits of the Reactor Pattern</vt:lpstr>
      <vt:lpstr>Benefits of the Reactor Pattern</vt:lpstr>
      <vt:lpstr>Benefits of the Reactor Pattern</vt:lpstr>
      <vt:lpstr>Limitations of the Reactor Pattern</vt:lpstr>
      <vt:lpstr>Limitations of the Reactor Pattern</vt:lpstr>
      <vt:lpstr>Limitations of the Reactor Pattern</vt:lpstr>
      <vt:lpstr> Benefits of the Acceptor-Connector Pattern</vt:lpstr>
      <vt:lpstr> Benefits of the Acceptor-Connector Pattern</vt:lpstr>
      <vt:lpstr> Benefits of the Acceptor-Connector Pattern</vt:lpstr>
      <vt:lpstr>Limitations of the Acceptor-Connector Pattern</vt:lpstr>
      <vt:lpstr>Limitations of the Acceptor-Connector Pattern</vt:lpstr>
      <vt:lpstr>PowerPoint Presentation</vt:lpstr>
      <vt:lpstr>Topics Covered in this Part of the Module</vt:lpstr>
      <vt:lpstr>Motivation for the ACE Reactor Framework</vt:lpstr>
      <vt:lpstr>Motivation for the ACE Reactor Framework</vt:lpstr>
      <vt:lpstr>Motivation for the ACE Reactor Framework</vt:lpstr>
      <vt:lpstr>Motivation for the ACE Reactor Framework</vt:lpstr>
      <vt:lpstr>Overview of the ACE Reactor Framework</vt:lpstr>
      <vt:lpstr>Overview of the ACE Reactor Framework</vt:lpstr>
      <vt:lpstr>Overview of the ACE Reactor Framework</vt:lpstr>
      <vt:lpstr>Overview of the ACE Reactor Framework</vt:lpstr>
      <vt:lpstr>Overview of the ACE Reactor Framework</vt:lpstr>
      <vt:lpstr>Overview of the ACE Reactor Framework</vt:lpstr>
      <vt:lpstr>Motivation for Object-Oriented Event Handling</vt:lpstr>
      <vt:lpstr>Motivation for Object-Oriented Event Handling</vt:lpstr>
      <vt:lpstr>The ACE_Event_Handler Class</vt:lpstr>
      <vt:lpstr>The ACE_Event_Handler Class</vt:lpstr>
      <vt:lpstr>The ACE_Event_Handler Class</vt:lpstr>
      <vt:lpstr>The ACE_Event_Handler Class</vt:lpstr>
      <vt:lpstr>Types of Events &amp; Event Handler Hooks</vt:lpstr>
      <vt:lpstr>Types of Events &amp; Event Handler Hooks</vt:lpstr>
      <vt:lpstr>Types of Events &amp; Event Handler Hooks</vt:lpstr>
      <vt:lpstr>Event Handler Hook Method Return Values</vt:lpstr>
      <vt:lpstr>Event Handler Hook Method Return Values</vt:lpstr>
      <vt:lpstr>Event Handler Hook Method Return Values</vt:lpstr>
      <vt:lpstr>The ACE_Reactor Class</vt:lpstr>
      <vt:lpstr>The ACE_Reactor Class</vt:lpstr>
      <vt:lpstr>The ACE_Reactor Class</vt:lpstr>
      <vt:lpstr>The ACE_Reactor Class</vt:lpstr>
      <vt:lpstr>ACE Reactor Implementations</vt:lpstr>
      <vt:lpstr>ACE Reactor Implementations</vt:lpstr>
      <vt:lpstr>ACE Reactor Implementations</vt:lpstr>
      <vt:lpstr>ACE Reactor Implementations</vt:lpstr>
      <vt:lpstr>ACE Reactor Implementations</vt:lpstr>
      <vt:lpstr>Summary</vt:lpstr>
      <vt:lpstr>Summary</vt:lpstr>
      <vt:lpstr>PowerPoint Presentation</vt:lpstr>
      <vt:lpstr>Topics Covered in this Part of the Module</vt:lpstr>
      <vt:lpstr>ACE Reactor Implementation of JAWS</vt:lpstr>
      <vt:lpstr>Using the ACE_Event_Handler Class with JAWS</vt:lpstr>
      <vt:lpstr>Using ACE_Event_Handler with JAWS</vt:lpstr>
      <vt:lpstr>Using ACE_Event_Handler with JAWS</vt:lpstr>
      <vt:lpstr>Using ACE_Event_Handler with JAWS</vt:lpstr>
      <vt:lpstr>Using ACE_Event_Handler with JAWS</vt:lpstr>
      <vt:lpstr>Using ACE_Event_Handler with JAWS</vt:lpstr>
      <vt:lpstr>Using ACE_Event_Handler with JAWS</vt:lpstr>
      <vt:lpstr>Using ACE_Event_Handler with JAWS</vt:lpstr>
      <vt:lpstr>Using ACE_Reactor with JAWS</vt:lpstr>
      <vt:lpstr>Using ACE_Reactor with JAWS</vt:lpstr>
      <vt:lpstr>Using ACE_Reactor with JAWS</vt:lpstr>
      <vt:lpstr>Using ACE_Reactor with JAWS</vt:lpstr>
      <vt:lpstr>Using ACE_Reactor with JAWS</vt:lpstr>
      <vt:lpstr>Using ACE_Reactor with JAWS</vt:lpstr>
      <vt:lpstr>Using ACE_Reactor with JAWS</vt:lpstr>
      <vt:lpstr>Using ACE_Reactor with JAWS</vt:lpstr>
      <vt:lpstr>Using ACE_Reactor with JAWS</vt:lpstr>
      <vt:lpstr>Using ACE_Reactor with JAWS</vt:lpstr>
      <vt:lpstr>Summary</vt:lpstr>
      <vt:lpstr>Summary</vt:lpstr>
      <vt:lpstr>PowerPoint Presentation</vt:lpstr>
      <vt:lpstr>Topics Covered in this Part of the Module</vt:lpstr>
      <vt:lpstr>Topics Covered in this Part of the Module</vt:lpstr>
      <vt:lpstr>Motivation for ACE Acceptor-Connector Framework</vt:lpstr>
      <vt:lpstr>Motivation for ACE Acceptor-Connector Framework</vt:lpstr>
      <vt:lpstr>Motivation for ACE Acceptor-Connector Framework</vt:lpstr>
      <vt:lpstr>Motivation for ACE Acceptor-Connector Framework</vt:lpstr>
      <vt:lpstr>Overview of ACE Acceptor-Connector Framework</vt:lpstr>
      <vt:lpstr>Overview of ACE Acceptor-Connector Framework</vt:lpstr>
      <vt:lpstr>Overview of ACE Acceptor-Connector Framework</vt:lpstr>
      <vt:lpstr>Overview of ACE Acceptor-Connector Framework</vt:lpstr>
      <vt:lpstr>Overview of ACE Acceptor-Connector Framework</vt:lpstr>
      <vt:lpstr>The ACE_Svc_Handler Class</vt:lpstr>
      <vt:lpstr>The ACE_Svc_Handler Class</vt:lpstr>
      <vt:lpstr>The ACE_Svc_Handler Class</vt:lpstr>
      <vt:lpstr>The ACE_Svc_Handler Class</vt:lpstr>
      <vt:lpstr>Combining ACE_Svc_Handler with ACE_Reactor</vt:lpstr>
      <vt:lpstr>Combining ACE_Svc_Handler with ACE_Reactor</vt:lpstr>
      <vt:lpstr>The ACE_Acceptor Class</vt:lpstr>
      <vt:lpstr>The ACE_Acceptor Class</vt:lpstr>
      <vt:lpstr>The ACE_Acceptor Class</vt:lpstr>
      <vt:lpstr>The ACE_Acceptor Class</vt:lpstr>
      <vt:lpstr>Combining ACE_Acceptor with ACE_Reactor</vt:lpstr>
      <vt:lpstr>Combining ACE_Acceptor with ACE_Reactor</vt:lpstr>
      <vt:lpstr>Combining ACE_Acceptor with ACE_Reactor</vt:lpstr>
      <vt:lpstr>ACE Acceptor-Connector Implementation of JAWS</vt:lpstr>
      <vt:lpstr>Reactive Event Handling with ACE_Acceptor</vt:lpstr>
      <vt:lpstr>Reactive Event Handling with ACE_Svc_Handler</vt:lpstr>
      <vt:lpstr>Reactive Event Handling with ACE_Acceptor</vt:lpstr>
      <vt:lpstr>Summary</vt:lpstr>
      <vt:lpstr>Summary</vt:lpstr>
    </vt:vector>
  </TitlesOfParts>
  <Company>DARPA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Douglas C. Schmidt</dc:creator>
  <cp:lastModifiedBy>Douglas Schmidt</cp:lastModifiedBy>
  <cp:revision>3996</cp:revision>
  <cp:lastPrinted>2000-03-28T19:18:25Z</cp:lastPrinted>
  <dcterms:created xsi:type="dcterms:W3CDTF">1998-10-13T15:01:11Z</dcterms:created>
  <dcterms:modified xsi:type="dcterms:W3CDTF">2013-02-15T21:22:49Z</dcterms:modified>
</cp:coreProperties>
</file>